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42" r:id="rId2"/>
    <p:sldId id="540" r:id="rId3"/>
    <p:sldId id="552" r:id="rId4"/>
    <p:sldId id="553" r:id="rId5"/>
    <p:sldId id="550" r:id="rId6"/>
    <p:sldId id="529" r:id="rId7"/>
    <p:sldId id="523" r:id="rId8"/>
    <p:sldId id="401" r:id="rId9"/>
    <p:sldId id="438" r:id="rId10"/>
    <p:sldId id="494" r:id="rId11"/>
    <p:sldId id="537" r:id="rId12"/>
    <p:sldId id="532" r:id="rId13"/>
    <p:sldId id="506" r:id="rId14"/>
    <p:sldId id="464" r:id="rId15"/>
    <p:sldId id="465" r:id="rId16"/>
    <p:sldId id="498" r:id="rId17"/>
    <p:sldId id="453" r:id="rId18"/>
    <p:sldId id="505" r:id="rId19"/>
    <p:sldId id="495" r:id="rId20"/>
    <p:sldId id="559" r:id="rId21"/>
    <p:sldId id="530" r:id="rId22"/>
    <p:sldId id="511" r:id="rId23"/>
    <p:sldId id="503" r:id="rId24"/>
    <p:sldId id="485" r:id="rId25"/>
    <p:sldId id="434" r:id="rId26"/>
    <p:sldId id="439" r:id="rId27"/>
    <p:sldId id="412" r:id="rId28"/>
    <p:sldId id="468" r:id="rId29"/>
    <p:sldId id="428" r:id="rId30"/>
    <p:sldId id="357" r:id="rId31"/>
    <p:sldId id="416" r:id="rId32"/>
    <p:sldId id="364" r:id="rId33"/>
    <p:sldId id="391" r:id="rId34"/>
    <p:sldId id="541" r:id="rId35"/>
    <p:sldId id="536" r:id="rId36"/>
    <p:sldId id="497" r:id="rId37"/>
    <p:sldId id="470" r:id="rId38"/>
    <p:sldId id="362" r:id="rId39"/>
    <p:sldId id="359" r:id="rId40"/>
    <p:sldId id="371" r:id="rId41"/>
    <p:sldId id="469" r:id="rId42"/>
    <p:sldId id="303"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SY UPRAV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B485"/>
    <a:srgbClr val="339933"/>
    <a:srgbClr val="008000"/>
    <a:srgbClr val="2A7E54"/>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0" autoAdjust="0"/>
    <p:restoredTop sz="90355" autoAdjust="0"/>
  </p:normalViewPr>
  <p:slideViewPr>
    <p:cSldViewPr snapToGrid="0">
      <p:cViewPr varScale="1">
        <p:scale>
          <a:sx n="69" d="100"/>
          <a:sy n="69" d="100"/>
        </p:scale>
        <p:origin x="606" y="66"/>
      </p:cViewPr>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diagrams/_rels/data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9370-9DF1-41C5-81BA-8EF5760F4DC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094DE48A-0BB3-4DC0-AB73-3DA8CEAEC289}">
      <dgm:prSet/>
      <dgm:spPr/>
      <dgm:t>
        <a:bodyPr/>
        <a:lstStyle/>
        <a:p>
          <a:endParaRPr lang="fr-FR" dirty="0"/>
        </a:p>
      </dgm:t>
    </dgm:pt>
    <dgm:pt modelId="{D814DDDC-F22F-4AF8-8C73-8C6E4EAE8F92}" type="parTrans" cxnId="{7D0AC14A-9DD9-4BBF-9AD3-F5FA328D8924}">
      <dgm:prSet/>
      <dgm:spPr/>
      <dgm:t>
        <a:bodyPr/>
        <a:lstStyle/>
        <a:p>
          <a:endParaRPr lang="fr-FR"/>
        </a:p>
      </dgm:t>
    </dgm:pt>
    <dgm:pt modelId="{ED3CB094-DDB5-4D43-95EA-9B7B45E78829}" type="sibTrans" cxnId="{7D0AC14A-9DD9-4BBF-9AD3-F5FA328D8924}">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dgm:spPr>
      <dgm:t>
        <a:bodyPr/>
        <a:lstStyle/>
        <a:p>
          <a:endParaRPr lang="fr-FR">
            <a:solidFill>
              <a:srgbClr val="008000"/>
            </a:solidFill>
          </a:endParaRPr>
        </a:p>
      </dgm:t>
    </dgm:pt>
    <dgm:pt modelId="{6AADD258-FF51-4B5E-AD5F-AE2F2EF27AD2}">
      <dgm:prSet phldrT="[Texte]"/>
      <dgm:spPr/>
      <dgm:t>
        <a:bodyPr/>
        <a:lstStyle/>
        <a:p>
          <a:r>
            <a:rPr lang="fr-FR" dirty="0"/>
            <a:t> </a:t>
          </a:r>
        </a:p>
      </dgm:t>
    </dgm:pt>
    <dgm:pt modelId="{FE76BA3B-E62C-475A-BBDC-E04974252A2E}" type="parTrans" cxnId="{0C8C1D15-FFF4-46AF-88CE-047D46E0F331}">
      <dgm:prSet/>
      <dgm:spPr/>
      <dgm:t>
        <a:bodyPr/>
        <a:lstStyle/>
        <a:p>
          <a:endParaRPr lang="fr-FR"/>
        </a:p>
      </dgm:t>
    </dgm:pt>
    <dgm:pt modelId="{80DD9D6A-C909-4336-910D-5170D1F9926D}" type="sibTrans" cxnId="{0C8C1D15-FFF4-46AF-88CE-047D46E0F3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fr-FR"/>
        </a:p>
      </dgm:t>
    </dgm:pt>
    <dgm:pt modelId="{D9376E60-9DC0-420A-917D-55A352B82BDB}">
      <dgm:prSet phldrT="[Texte]"/>
      <dgm:spPr/>
      <dgm:t>
        <a:bodyPr/>
        <a:lstStyle/>
        <a:p>
          <a:r>
            <a:rPr lang="fr-FR" dirty="0"/>
            <a:t> </a:t>
          </a:r>
        </a:p>
      </dgm:t>
    </dgm:pt>
    <dgm:pt modelId="{6D8A6E8A-085E-4333-B851-29E0552375A8}" type="parTrans" cxnId="{C14021C5-CB6C-400F-86F0-AD664EC40B78}">
      <dgm:prSet/>
      <dgm:spPr/>
      <dgm:t>
        <a:bodyPr/>
        <a:lstStyle/>
        <a:p>
          <a:endParaRPr lang="fr-FR"/>
        </a:p>
      </dgm:t>
    </dgm:pt>
    <dgm:pt modelId="{D4450E35-84C4-47DD-AB9D-6B1D1CF5AD69}" type="sibTrans" cxnId="{C14021C5-CB6C-400F-86F0-AD664EC40B78}">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FR"/>
        </a:p>
      </dgm:t>
    </dgm:pt>
    <dgm:pt modelId="{5B927925-4EBF-4564-99BD-1E7CC8E2BDAB}">
      <dgm:prSet phldrT="[Texte]" custT="1"/>
      <dgm:spPr/>
      <dgm:t>
        <a:bodyPr/>
        <a:lstStyle/>
        <a:p>
          <a:r>
            <a:rPr lang="fr-FR" sz="500" dirty="0"/>
            <a:t> </a:t>
          </a:r>
          <a:endParaRPr lang="fr-FR" sz="2400" dirty="0"/>
        </a:p>
      </dgm:t>
    </dgm:pt>
    <dgm:pt modelId="{1BBF204C-9674-4436-9498-0317B2F22233}" type="sibTrans" cxnId="{23A704F0-E2FC-41D1-BAD8-8619BD77D110}">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B1819A11-5A91-445B-A1A8-FC296F5A1095}" type="parTrans" cxnId="{23A704F0-E2FC-41D1-BAD8-8619BD77D110}">
      <dgm:prSet/>
      <dgm:spPr/>
      <dgm:t>
        <a:bodyPr/>
        <a:lstStyle/>
        <a:p>
          <a:endParaRPr lang="fr-FR"/>
        </a:p>
      </dgm:t>
    </dgm:pt>
    <dgm:pt modelId="{9057B853-8A0A-403B-884A-17668D2B0385}">
      <dgm:prSet phldrT="[Texte]" custT="1"/>
      <dgm:spPr/>
      <dgm:t>
        <a:bodyPr/>
        <a:lstStyle/>
        <a:p>
          <a:endParaRPr lang="fr-FR" sz="2400" dirty="0"/>
        </a:p>
      </dgm:t>
    </dgm:pt>
    <dgm:pt modelId="{EF65D069-68EA-4873-9E30-97FCC42ED732}" type="parTrans" cxnId="{D52B35B6-CA74-4A28-AB97-74DA4481BC64}">
      <dgm:prSet/>
      <dgm:spPr/>
      <dgm:t>
        <a:bodyPr/>
        <a:lstStyle/>
        <a:p>
          <a:endParaRPr lang="fr-FR"/>
        </a:p>
      </dgm:t>
    </dgm:pt>
    <dgm:pt modelId="{6D17746B-45C3-4589-B167-7E25E4A43A63}" type="sibTrans" cxnId="{D52B35B6-CA74-4A28-AB97-74DA4481BC64}">
      <dgm:prSet/>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187DE114-79B2-4D4E-84A6-A2BC6E56C111}" type="pres">
      <dgm:prSet presAssocID="{C27F9370-9DF1-41C5-81BA-8EF5760F4DCC}" presName="Name0" presStyleCnt="0">
        <dgm:presLayoutVars>
          <dgm:chMax val="7"/>
          <dgm:chPref val="7"/>
          <dgm:dir/>
        </dgm:presLayoutVars>
      </dgm:prSet>
      <dgm:spPr/>
    </dgm:pt>
    <dgm:pt modelId="{E3D4D045-8364-43A7-951C-9A5BEEED5202}" type="pres">
      <dgm:prSet presAssocID="{C27F9370-9DF1-41C5-81BA-8EF5760F4DCC}" presName="Name1" presStyleCnt="0"/>
      <dgm:spPr/>
    </dgm:pt>
    <dgm:pt modelId="{77551D29-6CB5-4E39-B7CE-B97DF321D9A6}" type="pres">
      <dgm:prSet presAssocID="{ED3CB094-DDB5-4D43-95EA-9B7B45E78829}" presName="picture_1" presStyleCnt="0"/>
      <dgm:spPr/>
    </dgm:pt>
    <dgm:pt modelId="{F1A99CB5-9BA5-4A79-A82E-DFC040F83BEE}" type="pres">
      <dgm:prSet presAssocID="{ED3CB094-DDB5-4D43-95EA-9B7B45E78829}" presName="pictureRepeatNode" presStyleLbl="alignImgPlace1" presStyleIdx="0" presStyleCnt="5" custScaleX="105158" custScaleY="66343" custLinFactNeighborX="-1715" custLinFactNeighborY="-343"/>
      <dgm:spPr/>
    </dgm:pt>
    <dgm:pt modelId="{05883907-5479-4741-8565-D59F7935957F}" type="pres">
      <dgm:prSet presAssocID="{094DE48A-0BB3-4DC0-AB73-3DA8CEAEC289}" presName="text_1" presStyleLbl="node1" presStyleIdx="0" presStyleCnt="0" custScaleX="70893" custScaleY="106810" custLinFactNeighborX="7153" custLinFactNeighborY="2207">
        <dgm:presLayoutVars>
          <dgm:bulletEnabled val="1"/>
        </dgm:presLayoutVars>
      </dgm:prSet>
      <dgm:spPr/>
    </dgm:pt>
    <dgm:pt modelId="{30201E70-DB87-4565-A213-003581B5F2F8}" type="pres">
      <dgm:prSet presAssocID="{80DD9D6A-C909-4336-910D-5170D1F9926D}" presName="picture_2" presStyleCnt="0"/>
      <dgm:spPr/>
    </dgm:pt>
    <dgm:pt modelId="{0C15BBF8-DE30-4228-B5DE-DCB533A48087}" type="pres">
      <dgm:prSet presAssocID="{80DD9D6A-C909-4336-910D-5170D1F9926D}" presName="pictureRepeatNode" presStyleLbl="alignImgPlace1" presStyleIdx="1" presStyleCnt="5" custScaleX="88454" custScaleY="95295"/>
      <dgm:spPr/>
    </dgm:pt>
    <dgm:pt modelId="{AF3DD70C-1919-47FC-B6C1-A802A29102AC}" type="pres">
      <dgm:prSet presAssocID="{6AADD258-FF51-4B5E-AD5F-AE2F2EF27AD2}" presName="line_2" presStyleLbl="parChTrans1D1" presStyleIdx="0" presStyleCnt="4"/>
      <dgm:spPr/>
    </dgm:pt>
    <dgm:pt modelId="{232745EB-8BF4-4D9E-8C5C-D82B7C0880F4}" type="pres">
      <dgm:prSet presAssocID="{6AADD258-FF51-4B5E-AD5F-AE2F2EF27AD2}" presName="textparent_2" presStyleLbl="node1" presStyleIdx="0" presStyleCnt="0"/>
      <dgm:spPr/>
    </dgm:pt>
    <dgm:pt modelId="{0FDEAAB3-BD77-47DD-AEF9-D172451B8F35}" type="pres">
      <dgm:prSet presAssocID="{6AADD258-FF51-4B5E-AD5F-AE2F2EF27AD2}" presName="text_2" presStyleLbl="revTx" presStyleIdx="0" presStyleCnt="4">
        <dgm:presLayoutVars>
          <dgm:bulletEnabled val="1"/>
        </dgm:presLayoutVars>
      </dgm:prSet>
      <dgm:spPr/>
    </dgm:pt>
    <dgm:pt modelId="{7A4723E6-1102-4E49-A88D-4A9DAF08B15D}" type="pres">
      <dgm:prSet presAssocID="{D4450E35-84C4-47DD-AB9D-6B1D1CF5AD69}" presName="picture_3" presStyleCnt="0"/>
      <dgm:spPr/>
    </dgm:pt>
    <dgm:pt modelId="{A4C0753E-BC47-409D-A979-BA08F4213D63}" type="pres">
      <dgm:prSet presAssocID="{D4450E35-84C4-47DD-AB9D-6B1D1CF5AD69}" presName="pictureRepeatNode" presStyleLbl="alignImgPlace1" presStyleIdx="2" presStyleCnt="5" custScaleX="89511" custScaleY="88486"/>
      <dgm:spPr/>
    </dgm:pt>
    <dgm:pt modelId="{4263B733-1FC2-47DB-B239-255B19C60913}" type="pres">
      <dgm:prSet presAssocID="{D9376E60-9DC0-420A-917D-55A352B82BDB}" presName="line_3" presStyleLbl="parChTrans1D1" presStyleIdx="1" presStyleCnt="4"/>
      <dgm:spPr/>
    </dgm:pt>
    <dgm:pt modelId="{30CDF061-74B9-419E-AD25-19DC9497CF8D}" type="pres">
      <dgm:prSet presAssocID="{D9376E60-9DC0-420A-917D-55A352B82BDB}" presName="textparent_3" presStyleLbl="node1" presStyleIdx="0" presStyleCnt="0"/>
      <dgm:spPr/>
    </dgm:pt>
    <dgm:pt modelId="{B90EC8E4-D2A6-400A-BCD6-D48437AF31F4}" type="pres">
      <dgm:prSet presAssocID="{D9376E60-9DC0-420A-917D-55A352B82BDB}" presName="text_3" presStyleLbl="revTx" presStyleIdx="1" presStyleCnt="4">
        <dgm:presLayoutVars>
          <dgm:bulletEnabled val="1"/>
        </dgm:presLayoutVars>
      </dgm:prSet>
      <dgm:spPr/>
    </dgm:pt>
    <dgm:pt modelId="{DA738968-7AA8-424C-992F-2CEBDB6E527D}" type="pres">
      <dgm:prSet presAssocID="{1BBF204C-9674-4436-9498-0317B2F22233}" presName="picture_4" presStyleCnt="0"/>
      <dgm:spPr/>
    </dgm:pt>
    <dgm:pt modelId="{60679D4E-F497-4881-8AD4-E7D4B213FF47}" type="pres">
      <dgm:prSet presAssocID="{1BBF204C-9674-4436-9498-0317B2F22233}" presName="pictureRepeatNode" presStyleLbl="alignImgPlace1" presStyleIdx="3" presStyleCnt="5" custScaleX="89511" custScaleY="86707"/>
      <dgm:spPr/>
    </dgm:pt>
    <dgm:pt modelId="{DA3AF8F0-E737-4F24-B5EB-B632E8071FD3}" type="pres">
      <dgm:prSet presAssocID="{5B927925-4EBF-4564-99BD-1E7CC8E2BDAB}" presName="line_4" presStyleLbl="parChTrans1D1" presStyleIdx="2" presStyleCnt="4"/>
      <dgm:spPr/>
    </dgm:pt>
    <dgm:pt modelId="{764ACCC4-39FB-4F59-9F76-59ACF8DEF1C0}" type="pres">
      <dgm:prSet presAssocID="{5B927925-4EBF-4564-99BD-1E7CC8E2BDAB}" presName="textparent_4" presStyleLbl="node1" presStyleIdx="0" presStyleCnt="0"/>
      <dgm:spPr/>
    </dgm:pt>
    <dgm:pt modelId="{85AF587D-4BA0-4CB5-8655-991A85EE50A4}" type="pres">
      <dgm:prSet presAssocID="{5B927925-4EBF-4564-99BD-1E7CC8E2BDAB}" presName="text_4" presStyleLbl="revTx" presStyleIdx="2" presStyleCnt="4">
        <dgm:presLayoutVars>
          <dgm:bulletEnabled val="1"/>
        </dgm:presLayoutVars>
      </dgm:prSet>
      <dgm:spPr/>
    </dgm:pt>
    <dgm:pt modelId="{7268E105-62BC-4238-B449-CAEDEB4A3308}" type="pres">
      <dgm:prSet presAssocID="{6D17746B-45C3-4589-B167-7E25E4A43A63}" presName="picture_5" presStyleCnt="0"/>
      <dgm:spPr/>
    </dgm:pt>
    <dgm:pt modelId="{75774941-16CA-4178-BFA0-BE9C7BED6C35}" type="pres">
      <dgm:prSet presAssocID="{6D17746B-45C3-4589-B167-7E25E4A43A63}" presName="pictureRepeatNode" presStyleLbl="alignImgPlace1" presStyleIdx="4" presStyleCnt="5" custScaleX="88454" custScaleY="97109"/>
      <dgm:spPr/>
    </dgm:pt>
    <dgm:pt modelId="{A692ECD3-AD0A-4F07-9A0E-C2BCB9E4D94B}" type="pres">
      <dgm:prSet presAssocID="{9057B853-8A0A-403B-884A-17668D2B0385}" presName="line_5" presStyleLbl="parChTrans1D1" presStyleIdx="3" presStyleCnt="4"/>
      <dgm:spPr/>
    </dgm:pt>
    <dgm:pt modelId="{6FFE731B-908F-48A0-A770-56710F035026}" type="pres">
      <dgm:prSet presAssocID="{9057B853-8A0A-403B-884A-17668D2B0385}" presName="textparent_5" presStyleLbl="node1" presStyleIdx="0" presStyleCnt="0"/>
      <dgm:spPr/>
    </dgm:pt>
    <dgm:pt modelId="{CDC7BA50-3C13-40CD-AEA2-F8DAABCDA0EE}" type="pres">
      <dgm:prSet presAssocID="{9057B853-8A0A-403B-884A-17668D2B0385}" presName="text_5" presStyleLbl="revTx" presStyleIdx="3" presStyleCnt="4">
        <dgm:presLayoutVars>
          <dgm:bulletEnabled val="1"/>
        </dgm:presLayoutVars>
      </dgm:prSet>
      <dgm:spPr/>
    </dgm:pt>
  </dgm:ptLst>
  <dgm:cxnLst>
    <dgm:cxn modelId="{0C8C1D15-FFF4-46AF-88CE-047D46E0F331}" srcId="{C27F9370-9DF1-41C5-81BA-8EF5760F4DCC}" destId="{6AADD258-FF51-4B5E-AD5F-AE2F2EF27AD2}" srcOrd="1" destOrd="0" parTransId="{FE76BA3B-E62C-475A-BBDC-E04974252A2E}" sibTransId="{80DD9D6A-C909-4336-910D-5170D1F9926D}"/>
    <dgm:cxn modelId="{E527EE1E-B333-4310-9818-001210212270}" type="presOf" srcId="{D4450E35-84C4-47DD-AB9D-6B1D1CF5AD69}" destId="{A4C0753E-BC47-409D-A979-BA08F4213D63}" srcOrd="0" destOrd="0" presId="urn:microsoft.com/office/officeart/2008/layout/CircularPictureCallout"/>
    <dgm:cxn modelId="{1C519736-42FD-4D36-AA63-A97F41C500C0}" type="presOf" srcId="{6D17746B-45C3-4589-B167-7E25E4A43A63}" destId="{75774941-16CA-4178-BFA0-BE9C7BED6C35}" srcOrd="0" destOrd="0" presId="urn:microsoft.com/office/officeart/2008/layout/CircularPictureCallout"/>
    <dgm:cxn modelId="{E2C2F360-C02B-4828-910F-FFCADF586CC8}" type="presOf" srcId="{ED3CB094-DDB5-4D43-95EA-9B7B45E78829}" destId="{F1A99CB5-9BA5-4A79-A82E-DFC040F83BEE}" srcOrd="0" destOrd="0" presId="urn:microsoft.com/office/officeart/2008/layout/CircularPictureCallout"/>
    <dgm:cxn modelId="{FED35568-AF2F-4FED-98CB-0CCCAA74459B}" type="presOf" srcId="{1BBF204C-9674-4436-9498-0317B2F22233}" destId="{60679D4E-F497-4881-8AD4-E7D4B213FF47}" srcOrd="0" destOrd="0" presId="urn:microsoft.com/office/officeart/2008/layout/CircularPictureCallout"/>
    <dgm:cxn modelId="{7D0AC14A-9DD9-4BBF-9AD3-F5FA328D8924}" srcId="{C27F9370-9DF1-41C5-81BA-8EF5760F4DCC}" destId="{094DE48A-0BB3-4DC0-AB73-3DA8CEAEC289}" srcOrd="0" destOrd="0" parTransId="{D814DDDC-F22F-4AF8-8C73-8C6E4EAE8F92}" sibTransId="{ED3CB094-DDB5-4D43-95EA-9B7B45E78829}"/>
    <dgm:cxn modelId="{61ADBC74-A98E-4807-92E0-6ECF0C63AEC5}" type="presOf" srcId="{094DE48A-0BB3-4DC0-AB73-3DA8CEAEC289}" destId="{05883907-5479-4741-8565-D59F7935957F}" srcOrd="0" destOrd="0" presId="urn:microsoft.com/office/officeart/2008/layout/CircularPictureCallout"/>
    <dgm:cxn modelId="{C8EBFA8F-A514-4663-857F-FD0B987DF066}" type="presOf" srcId="{6AADD258-FF51-4B5E-AD5F-AE2F2EF27AD2}" destId="{0FDEAAB3-BD77-47DD-AEF9-D172451B8F35}" srcOrd="0" destOrd="0" presId="urn:microsoft.com/office/officeart/2008/layout/CircularPictureCallout"/>
    <dgm:cxn modelId="{6DDA13B5-390F-4F9B-A269-F3181EF7ED39}" type="presOf" srcId="{9057B853-8A0A-403B-884A-17668D2B0385}" destId="{CDC7BA50-3C13-40CD-AEA2-F8DAABCDA0EE}" srcOrd="0" destOrd="0" presId="urn:microsoft.com/office/officeart/2008/layout/CircularPictureCallout"/>
    <dgm:cxn modelId="{D52B35B6-CA74-4A28-AB97-74DA4481BC64}" srcId="{C27F9370-9DF1-41C5-81BA-8EF5760F4DCC}" destId="{9057B853-8A0A-403B-884A-17668D2B0385}" srcOrd="4" destOrd="0" parTransId="{EF65D069-68EA-4873-9E30-97FCC42ED732}" sibTransId="{6D17746B-45C3-4589-B167-7E25E4A43A63}"/>
    <dgm:cxn modelId="{C14021C5-CB6C-400F-86F0-AD664EC40B78}" srcId="{C27F9370-9DF1-41C5-81BA-8EF5760F4DCC}" destId="{D9376E60-9DC0-420A-917D-55A352B82BDB}" srcOrd="2" destOrd="0" parTransId="{6D8A6E8A-085E-4333-B851-29E0552375A8}" sibTransId="{D4450E35-84C4-47DD-AB9D-6B1D1CF5AD69}"/>
    <dgm:cxn modelId="{75FC44C5-6DCC-49AE-92D0-DDD6839FA3FA}" type="presOf" srcId="{5B927925-4EBF-4564-99BD-1E7CC8E2BDAB}" destId="{85AF587D-4BA0-4CB5-8655-991A85EE50A4}" srcOrd="0" destOrd="0" presId="urn:microsoft.com/office/officeart/2008/layout/CircularPictureCallout"/>
    <dgm:cxn modelId="{2619BFDD-494D-46BC-8805-337588D088BA}" type="presOf" srcId="{80DD9D6A-C909-4336-910D-5170D1F9926D}" destId="{0C15BBF8-DE30-4228-B5DE-DCB533A48087}" srcOrd="0" destOrd="0" presId="urn:microsoft.com/office/officeart/2008/layout/CircularPictureCallout"/>
    <dgm:cxn modelId="{87094EDE-8FFD-4187-93FA-6528035327D0}" type="presOf" srcId="{D9376E60-9DC0-420A-917D-55A352B82BDB}" destId="{B90EC8E4-D2A6-400A-BCD6-D48437AF31F4}" srcOrd="0" destOrd="0" presId="urn:microsoft.com/office/officeart/2008/layout/CircularPictureCallout"/>
    <dgm:cxn modelId="{AF8656EA-78F5-40BB-8270-0A9BD55D0225}" type="presOf" srcId="{C27F9370-9DF1-41C5-81BA-8EF5760F4DCC}" destId="{187DE114-79B2-4D4E-84A6-A2BC6E56C111}" srcOrd="0" destOrd="0" presId="urn:microsoft.com/office/officeart/2008/layout/CircularPictureCallout"/>
    <dgm:cxn modelId="{23A704F0-E2FC-41D1-BAD8-8619BD77D110}" srcId="{C27F9370-9DF1-41C5-81BA-8EF5760F4DCC}" destId="{5B927925-4EBF-4564-99BD-1E7CC8E2BDAB}" srcOrd="3" destOrd="0" parTransId="{B1819A11-5A91-445B-A1A8-FC296F5A1095}" sibTransId="{1BBF204C-9674-4436-9498-0317B2F22233}"/>
    <dgm:cxn modelId="{A3415B87-B32E-4284-8CF8-C4715CAAB15E}" type="presParOf" srcId="{187DE114-79B2-4D4E-84A6-A2BC6E56C111}" destId="{E3D4D045-8364-43A7-951C-9A5BEEED5202}" srcOrd="0" destOrd="0" presId="urn:microsoft.com/office/officeart/2008/layout/CircularPictureCallout"/>
    <dgm:cxn modelId="{7A0C534E-FA7A-4938-8114-18A58466779F}" type="presParOf" srcId="{E3D4D045-8364-43A7-951C-9A5BEEED5202}" destId="{77551D29-6CB5-4E39-B7CE-B97DF321D9A6}" srcOrd="0" destOrd="0" presId="urn:microsoft.com/office/officeart/2008/layout/CircularPictureCallout"/>
    <dgm:cxn modelId="{C8048EFA-2932-4DF8-A6F3-DF4A8C88134F}" type="presParOf" srcId="{77551D29-6CB5-4E39-B7CE-B97DF321D9A6}" destId="{F1A99CB5-9BA5-4A79-A82E-DFC040F83BEE}" srcOrd="0" destOrd="0" presId="urn:microsoft.com/office/officeart/2008/layout/CircularPictureCallout"/>
    <dgm:cxn modelId="{D1771DC9-4E6E-4BD8-B6FF-232EC742A4AC}" type="presParOf" srcId="{E3D4D045-8364-43A7-951C-9A5BEEED5202}" destId="{05883907-5479-4741-8565-D59F7935957F}" srcOrd="1" destOrd="0" presId="urn:microsoft.com/office/officeart/2008/layout/CircularPictureCallout"/>
    <dgm:cxn modelId="{1A983A1D-7E76-4B1A-BCD3-468B484B4DF7}" type="presParOf" srcId="{E3D4D045-8364-43A7-951C-9A5BEEED5202}" destId="{30201E70-DB87-4565-A213-003581B5F2F8}" srcOrd="2" destOrd="0" presId="urn:microsoft.com/office/officeart/2008/layout/CircularPictureCallout"/>
    <dgm:cxn modelId="{1BC4A973-FD99-43CD-A435-CCD0BF0FDAD9}" type="presParOf" srcId="{30201E70-DB87-4565-A213-003581B5F2F8}" destId="{0C15BBF8-DE30-4228-B5DE-DCB533A48087}" srcOrd="0" destOrd="0" presId="urn:microsoft.com/office/officeart/2008/layout/CircularPictureCallout"/>
    <dgm:cxn modelId="{89E2FB2F-4487-4758-A27A-42024FAFF2E0}" type="presParOf" srcId="{E3D4D045-8364-43A7-951C-9A5BEEED5202}" destId="{AF3DD70C-1919-47FC-B6C1-A802A29102AC}" srcOrd="3" destOrd="0" presId="urn:microsoft.com/office/officeart/2008/layout/CircularPictureCallout"/>
    <dgm:cxn modelId="{6F74E29F-B407-46B1-B8A9-EB529DBEB504}" type="presParOf" srcId="{E3D4D045-8364-43A7-951C-9A5BEEED5202}" destId="{232745EB-8BF4-4D9E-8C5C-D82B7C0880F4}" srcOrd="4" destOrd="0" presId="urn:microsoft.com/office/officeart/2008/layout/CircularPictureCallout"/>
    <dgm:cxn modelId="{39C2D581-A6E8-411B-AD38-652CA3F266BE}" type="presParOf" srcId="{232745EB-8BF4-4D9E-8C5C-D82B7C0880F4}" destId="{0FDEAAB3-BD77-47DD-AEF9-D172451B8F35}" srcOrd="0" destOrd="0" presId="urn:microsoft.com/office/officeart/2008/layout/CircularPictureCallout"/>
    <dgm:cxn modelId="{B5D62D99-B339-497E-A4E6-87CC69F5B33E}" type="presParOf" srcId="{E3D4D045-8364-43A7-951C-9A5BEEED5202}" destId="{7A4723E6-1102-4E49-A88D-4A9DAF08B15D}" srcOrd="5" destOrd="0" presId="urn:microsoft.com/office/officeart/2008/layout/CircularPictureCallout"/>
    <dgm:cxn modelId="{DD99C9B8-B322-4BFA-83CC-C238FBBEFC8B}" type="presParOf" srcId="{7A4723E6-1102-4E49-A88D-4A9DAF08B15D}" destId="{A4C0753E-BC47-409D-A979-BA08F4213D63}" srcOrd="0" destOrd="0" presId="urn:microsoft.com/office/officeart/2008/layout/CircularPictureCallout"/>
    <dgm:cxn modelId="{53895483-2EC3-45AD-82C0-DF5AB47B6A8C}" type="presParOf" srcId="{E3D4D045-8364-43A7-951C-9A5BEEED5202}" destId="{4263B733-1FC2-47DB-B239-255B19C60913}" srcOrd="6" destOrd="0" presId="urn:microsoft.com/office/officeart/2008/layout/CircularPictureCallout"/>
    <dgm:cxn modelId="{6594B1ED-FB37-4CE1-AC7F-05DCDD51BEC5}" type="presParOf" srcId="{E3D4D045-8364-43A7-951C-9A5BEEED5202}" destId="{30CDF061-74B9-419E-AD25-19DC9497CF8D}" srcOrd="7" destOrd="0" presId="urn:microsoft.com/office/officeart/2008/layout/CircularPictureCallout"/>
    <dgm:cxn modelId="{18820DDB-A942-40D3-A2D9-1F30D7AC5334}" type="presParOf" srcId="{30CDF061-74B9-419E-AD25-19DC9497CF8D}" destId="{B90EC8E4-D2A6-400A-BCD6-D48437AF31F4}" srcOrd="0" destOrd="0" presId="urn:microsoft.com/office/officeart/2008/layout/CircularPictureCallout"/>
    <dgm:cxn modelId="{AAB8C073-924F-4E89-B4F7-5CCA3800732C}" type="presParOf" srcId="{E3D4D045-8364-43A7-951C-9A5BEEED5202}" destId="{DA738968-7AA8-424C-992F-2CEBDB6E527D}" srcOrd="8" destOrd="0" presId="urn:microsoft.com/office/officeart/2008/layout/CircularPictureCallout"/>
    <dgm:cxn modelId="{A2CEDA10-2F03-45FF-AE47-FBBBD4D68847}" type="presParOf" srcId="{DA738968-7AA8-424C-992F-2CEBDB6E527D}" destId="{60679D4E-F497-4881-8AD4-E7D4B213FF47}" srcOrd="0" destOrd="0" presId="urn:microsoft.com/office/officeart/2008/layout/CircularPictureCallout"/>
    <dgm:cxn modelId="{293076C8-BE20-4699-A7BC-F4B28DC416A9}" type="presParOf" srcId="{E3D4D045-8364-43A7-951C-9A5BEEED5202}" destId="{DA3AF8F0-E737-4F24-B5EB-B632E8071FD3}" srcOrd="9" destOrd="0" presId="urn:microsoft.com/office/officeart/2008/layout/CircularPictureCallout"/>
    <dgm:cxn modelId="{7276219A-9692-4ECF-B671-A6E559854E57}" type="presParOf" srcId="{E3D4D045-8364-43A7-951C-9A5BEEED5202}" destId="{764ACCC4-39FB-4F59-9F76-59ACF8DEF1C0}" srcOrd="10" destOrd="0" presId="urn:microsoft.com/office/officeart/2008/layout/CircularPictureCallout"/>
    <dgm:cxn modelId="{6E2A0495-8890-4E1C-9559-689DC6538F60}" type="presParOf" srcId="{764ACCC4-39FB-4F59-9F76-59ACF8DEF1C0}" destId="{85AF587D-4BA0-4CB5-8655-991A85EE50A4}" srcOrd="0" destOrd="0" presId="urn:microsoft.com/office/officeart/2008/layout/CircularPictureCallout"/>
    <dgm:cxn modelId="{BDA883EA-1F38-4F64-8119-905C0DB0F47A}" type="presParOf" srcId="{E3D4D045-8364-43A7-951C-9A5BEEED5202}" destId="{7268E105-62BC-4238-B449-CAEDEB4A3308}" srcOrd="11" destOrd="0" presId="urn:microsoft.com/office/officeart/2008/layout/CircularPictureCallout"/>
    <dgm:cxn modelId="{78739341-B6A2-4325-BA00-4EB1D7AB613B}" type="presParOf" srcId="{7268E105-62BC-4238-B449-CAEDEB4A3308}" destId="{75774941-16CA-4178-BFA0-BE9C7BED6C35}" srcOrd="0" destOrd="0" presId="urn:microsoft.com/office/officeart/2008/layout/CircularPictureCallout"/>
    <dgm:cxn modelId="{4FAE0349-9252-4761-833F-54221D963C04}" type="presParOf" srcId="{E3D4D045-8364-43A7-951C-9A5BEEED5202}" destId="{A692ECD3-AD0A-4F07-9A0E-C2BCB9E4D94B}" srcOrd="12" destOrd="0" presId="urn:microsoft.com/office/officeart/2008/layout/CircularPictureCallout"/>
    <dgm:cxn modelId="{F71D8040-AD71-4757-B2A4-0866BF221A4E}" type="presParOf" srcId="{E3D4D045-8364-43A7-951C-9A5BEEED5202}" destId="{6FFE731B-908F-48A0-A770-56710F035026}" srcOrd="13" destOrd="0" presId="urn:microsoft.com/office/officeart/2008/layout/CircularPictureCallout"/>
    <dgm:cxn modelId="{A25A0F59-CF6E-4493-AF4C-B827D2759723}" type="presParOf" srcId="{6FFE731B-908F-48A0-A770-56710F035026}" destId="{CDC7BA50-3C13-40CD-AEA2-F8DAABCDA0EE}"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solidFill>
          <a:srgbClr val="339966"/>
        </a:solidFill>
        <a:ln>
          <a:noFill/>
        </a:ln>
      </dgm:spPr>
      <dgm:t>
        <a:bodyPr/>
        <a:lstStyle/>
        <a:p>
          <a:pPr marL="358775" indent="-279400" algn="l">
            <a:buNone/>
          </a:pPr>
          <a:r>
            <a:rPr lang="fr-FR" sz="2000" dirty="0">
              <a:solidFill>
                <a:srgbClr val="0000FF"/>
              </a:solidFill>
              <a:effectLst/>
              <a:ea typeface="Times New Roman" panose="02020603050405020304" pitchFamily="18" charset="0"/>
              <a:cs typeface="Arial" panose="020B0604020202020204" pitchFamily="34" charset="0"/>
            </a:rPr>
            <a:t>     </a:t>
          </a:r>
          <a:r>
            <a:rPr lang="en-GB" sz="2000" noProof="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Focus on </a:t>
          </a:r>
          <a:r>
            <a:rPr lang="en-GB" sz="2000" noProof="0" dirty="0">
              <a:solidFill>
                <a:schemeClr val="bg1"/>
              </a:solidFill>
              <a:latin typeface="Trebuchet MS" panose="020B0603020202020204" pitchFamily="34" charset="0"/>
              <a:ea typeface="Times New Roman" panose="02020603050405020304" pitchFamily="18" charset="0"/>
            </a:rPr>
            <a:t>discrimination </a:t>
          </a:r>
          <a:r>
            <a:rPr lang="en-GB" sz="2000" noProof="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that leads to abuse and dismissal</a:t>
          </a:r>
          <a:endParaRPr lang="en-GB" sz="2000" i="0" noProof="0" dirty="0">
            <a:solidFill>
              <a:schemeClr val="bg1"/>
            </a:solidFill>
            <a:latin typeface="Trebuchet MS" panose="020B0603020202020204" pitchFamily="34" charset="0"/>
          </a:endParaRPr>
        </a:p>
      </dgm:t>
    </dgm:pt>
    <dgm:pt modelId="{788481A4-A3DD-447F-96F1-E632FE92586E}" type="sibTrans" cxnId="{2F0C30D2-14D7-42B8-8748-5A113A1F87B3}">
      <dgm:prSet/>
      <dgm:spPr/>
      <dgm:t>
        <a:bodyPr/>
        <a:lstStyle/>
        <a:p>
          <a:endParaRPr lang="fr-FR"/>
        </a:p>
      </dgm:t>
    </dgm:pt>
    <dgm:pt modelId="{43FEDB8B-EA57-4641-8A55-19186FC36F61}" type="parTrans" cxnId="{2F0C30D2-14D7-42B8-8748-5A113A1F87B3}">
      <dgm:prSet/>
      <dgm:spPr/>
      <dgm:t>
        <a:bodyPr/>
        <a:lstStyle/>
        <a:p>
          <a:endParaRPr lang="fr-FR"/>
        </a:p>
      </dgm:t>
    </dgm:pt>
    <dgm:pt modelId="{EE2DF7FC-E5A1-4169-B49D-C1988042DC98}">
      <dgm:prSet phldrT="[Texte]" custT="1"/>
      <dgm:spPr>
        <a:solidFill>
          <a:srgbClr val="339966"/>
        </a:solidFill>
        <a:ln>
          <a:noFill/>
        </a:ln>
      </dgm:spPr>
      <dgm:t>
        <a:bodyPr/>
        <a:lstStyle/>
        <a:p>
          <a:pPr marL="0" indent="0" algn="l"/>
          <a:endParaRPr lang="en-GB" sz="1800" noProof="0" dirty="0">
            <a:solidFill>
              <a:schemeClr val="tx1"/>
            </a:solidFill>
            <a:effectLst/>
            <a:ea typeface="Times New Roman" panose="02020603050405020304" pitchFamily="18" charset="0"/>
            <a:cs typeface="Arial" panose="020B0604020202020204" pitchFamily="34" charset="0"/>
          </a:endParaRPr>
        </a:p>
        <a:p>
          <a:pPr marL="95250" indent="-7938" algn="l"/>
          <a:r>
            <a:rPr lang="en-GB" sz="2000" noProof="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Addressing families’ concerns about the cost of benefits (before tax reduction and social assistance)</a:t>
          </a:r>
          <a:endParaRPr lang="en-GB" sz="2000" noProof="0" dirty="0">
            <a:solidFill>
              <a:schemeClr val="bg1"/>
            </a:solidFill>
            <a:latin typeface="Trebuchet MS" panose="020B0603020202020204" pitchFamily="34" charset="0"/>
            <a:ea typeface="Times New Roman" panose="02020603050405020304" pitchFamily="18" charset="0"/>
          </a:endParaRPr>
        </a:p>
        <a:p>
          <a:pPr marL="0" algn="l"/>
          <a:r>
            <a:rPr lang="en-GB" sz="1600" noProof="0" dirty="0">
              <a:solidFill>
                <a:schemeClr val="tx1"/>
              </a:solidFill>
              <a:effectLst/>
              <a:latin typeface="+mn-lt"/>
              <a:ea typeface="Times New Roman" panose="02020603050405020304" pitchFamily="18" charset="0"/>
            </a:rPr>
            <a:t>                                 </a:t>
          </a:r>
          <a:endParaRPr lang="en-GB" sz="1600" i="0" noProof="0" dirty="0">
            <a:solidFill>
              <a:schemeClr val="tx1"/>
            </a:solidFill>
            <a:latin typeface="+mn-lt"/>
          </a:endParaRPr>
        </a:p>
      </dgm:t>
    </dgm:pt>
    <dgm:pt modelId="{39BD8DD2-F993-43BC-A2BB-D104A78EED7C}" type="sibTrans" cxnId="{E0CD95FB-24F7-4155-9003-44CCF6183535}">
      <dgm:prSet/>
      <dgm:spPr/>
      <dgm:t>
        <a:bodyPr/>
        <a:lstStyle/>
        <a:p>
          <a:endParaRPr lang="fr-FR"/>
        </a:p>
      </dgm:t>
    </dgm:pt>
    <dgm:pt modelId="{064273DB-67DF-4672-B9FE-B65CCB9C3357}" type="par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96919" custScaleY="128184" custLinFactNeighborX="224">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124206" custScaleY="114873" custLinFactNeighborX="2096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 modelId="{A81A5555-900D-4640-BBEA-92BD5A78AA48}" type="pres">
      <dgm:prSet presAssocID="{EE2DF7FC-E5A1-4169-B49D-C1988042DC98}" presName="text_2" presStyleLbl="node1" presStyleIdx="1" presStyleCnt="2" custScaleX="96330" custScaleY="104206">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119052" custScaleY="106379" custLinFactNeighborX="2466"/>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indent="0" algn="l">
            <a:buNone/>
          </a:pPr>
          <a:r>
            <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Supporting individuals to determine in which form and by which professionals services* can be provided in their homes</a:t>
          </a:r>
          <a:endParaRPr lang="en-GB" sz="2000" i="0" noProof="0" dirty="0">
            <a:solidFill>
              <a:schemeClr val="bg1"/>
            </a:solidFill>
            <a:latin typeface="Trebuchet MS" panose="020B0603020202020204" pitchFamily="34" charset="0"/>
          </a:endParaRPr>
        </a:p>
      </dgm:t>
    </dgm:pt>
    <dgm:pt modelId="{43FEDB8B-EA57-4641-8A55-19186FC36F61}" type="parTrans" cxnId="{2F0C30D2-14D7-42B8-8748-5A113A1F87B3}">
      <dgm:prSet/>
      <dgm:spPr/>
      <dgm:t>
        <a:bodyPr/>
        <a:lstStyle/>
        <a:p>
          <a:endParaRPr lang="en-GB" noProof="0" dirty="0"/>
        </a:p>
      </dgm:t>
    </dgm:pt>
    <dgm:pt modelId="{788481A4-A3DD-447F-96F1-E632FE92586E}" type="sibTrans" cxnId="{2F0C30D2-14D7-42B8-8748-5A113A1F87B3}">
      <dgm:prSet/>
      <dgm:spPr/>
      <dgm:t>
        <a:bodyPr/>
        <a:lstStyle/>
        <a:p>
          <a:endParaRPr lang="en-GB" noProof="0" dirty="0"/>
        </a:p>
      </dgm:t>
    </dgm:pt>
    <dgm:pt modelId="{EE2DF7FC-E5A1-4169-B49D-C1988042DC9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361950" indent="-361950" algn="just">
            <a:buFont typeface="Wingdings" panose="05000000000000000000" pitchFamily="2" charset="2"/>
            <a:buNone/>
          </a:pPr>
          <a:r>
            <a:rPr lang="en-GB" sz="2000" noProof="0" dirty="0">
              <a:solidFill>
                <a:schemeClr val="tx1"/>
              </a:solidFill>
              <a:latin typeface="+mn-lt"/>
              <a:ea typeface="Times New Roman" panose="02020603050405020304" pitchFamily="18" charset="0"/>
              <a:cs typeface="Arial" panose="020B0604020202020204" pitchFamily="34" charset="0"/>
            </a:rPr>
            <a:t> </a:t>
          </a:r>
          <a:r>
            <a:rPr lang="en-GB" sz="2000" noProof="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To provide actors in the building sector with:</a:t>
          </a:r>
          <a:endPar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442913" indent="-361950" algn="l">
            <a:buFont typeface="Wingdings" panose="05000000000000000000" pitchFamily="2" charset="2"/>
            <a:buNone/>
          </a:pPr>
          <a:r>
            <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en-GB" sz="18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Markets tailored to technicians in professional wear-and-tear</a:t>
          </a:r>
        </a:p>
        <a:p>
          <a:pPr marL="263525" indent="-176213" algn="l">
            <a:buFont typeface="Wingdings" panose="05000000000000000000" pitchFamily="2" charset="2"/>
            <a:buNone/>
          </a:pPr>
          <a:r>
            <a:rPr lang="en-GB" sz="18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Advice on FMJS** and CSR*** by participating in the training and recruitment of personnel</a:t>
          </a:r>
        </a:p>
      </dgm:t>
    </dgm:pt>
    <dgm:pt modelId="{064273DB-67DF-4672-B9FE-B65CCB9C3357}" type="parTrans" cxnId="{E0CD95FB-24F7-4155-9003-44CCF6183535}">
      <dgm:prSet/>
      <dgm:spPr/>
      <dgm:t>
        <a:bodyPr/>
        <a:lstStyle/>
        <a:p>
          <a:endParaRPr lang="en-GB" noProof="0" dirty="0"/>
        </a:p>
      </dgm:t>
    </dgm:pt>
    <dgm:pt modelId="{39BD8DD2-F993-43BC-A2BB-D104A78EED7C}" type="sibTrans" cxnId="{E0CD95FB-24F7-4155-9003-44CCF6183535}">
      <dgm:prSet/>
      <dgm:spPr/>
      <dgm:t>
        <a:bodyPr/>
        <a:lstStyle/>
        <a:p>
          <a:endParaRPr lang="en-GB" noProof="0" dirty="0"/>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105887" custScaleY="106841">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68747" custScaleY="69321" custLinFactNeighborX="-4125" custLinFactNeighborY="598"/>
      <dgm:spPr>
        <a:solidFill>
          <a:srgbClr val="339966"/>
        </a:solidFill>
        <a:ln>
          <a:noFill/>
        </a:ln>
      </dgm:spPr>
    </dgm:pt>
    <dgm:pt modelId="{A81A5555-900D-4640-BBEA-92BD5A78AA48}" type="pres">
      <dgm:prSet presAssocID="{EE2DF7FC-E5A1-4169-B49D-C1988042DC98}" presName="text_2" presStyleLbl="node1" presStyleIdx="1" presStyleCnt="2" custScaleX="107104" custScaleY="138619" custLinFactNeighborX="-489">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69961" custScaleY="65734"/>
      <dgm:spPr>
        <a:solidFill>
          <a:srgbClr val="339966"/>
        </a:soli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6C10F6-DC43-43FA-BC83-AA4667A9CAF6}"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fr-FR"/>
        </a:p>
      </dgm:t>
    </dgm:pt>
    <dgm:pt modelId="{6836A2F8-0877-48C8-A8EA-B2862F74FB2D}">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algn="l"/>
          <a:r>
            <a:rPr lang="en-GB" sz="2000" u="none" noProof="0" dirty="0">
              <a:effectLst/>
            </a:rPr>
            <a:t> </a:t>
          </a:r>
          <a:r>
            <a:rPr lang="en-GB" sz="2000" u="sng" noProof="0" dirty="0">
              <a:effectLst>
                <a:outerShdw blurRad="38100" dist="38100" dir="2700000" algn="tl">
                  <a:srgbClr val="000000">
                    <a:alpha val="43137"/>
                  </a:srgbClr>
                </a:outerShdw>
              </a:effectLst>
              <a:latin typeface="Trebuchet MS" panose="020B0603020202020204" pitchFamily="34" charset="0"/>
            </a:rPr>
            <a:t>At the HR level</a:t>
          </a:r>
          <a:r>
            <a:rPr lang="en-GB" sz="2000" u="none" noProof="0" dirty="0">
              <a:effectLst>
                <a:outerShdw blurRad="38100" dist="38100" dir="2700000" algn="tl">
                  <a:srgbClr val="000000">
                    <a:alpha val="43137"/>
                  </a:srgbClr>
                </a:outerShdw>
              </a:effectLst>
              <a:latin typeface="Trebuchet MS" panose="020B0603020202020204" pitchFamily="34" charset="0"/>
            </a:rPr>
            <a:t>: rate of turn over the employees, attractiveness of eco-responsible partners</a:t>
          </a:r>
        </a:p>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managerial level</a:t>
          </a:r>
          <a:r>
            <a:rPr lang="en-GB" sz="2000" u="none" noProof="0" dirty="0">
              <a:effectLst>
                <a:outerShdw blurRad="38100" dist="38100" dir="2700000" algn="tl">
                  <a:srgbClr val="000000">
                    <a:alpha val="43137"/>
                  </a:srgbClr>
                </a:outerShdw>
              </a:effectLst>
              <a:latin typeface="Trebuchet MS" panose="020B0603020202020204" pitchFamily="34" charset="0"/>
            </a:rPr>
            <a:t>: missions, job description, organisations, processes implemented to ensure transferability</a:t>
          </a:r>
        </a:p>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human level</a:t>
          </a:r>
          <a:r>
            <a:rPr lang="en-GB" sz="2000" u="none" noProof="0" dirty="0">
              <a:effectLst>
                <a:outerShdw blurRad="38100" dist="38100" dir="2700000" algn="tl">
                  <a:srgbClr val="000000">
                    <a:alpha val="43137"/>
                  </a:srgbClr>
                </a:outerShdw>
              </a:effectLst>
              <a:latin typeface="Trebuchet MS" panose="020B0603020202020204" pitchFamily="34" charset="0"/>
            </a:rPr>
            <a:t>: experience of users and professionals</a:t>
          </a:r>
          <a:endParaRPr lang="en-GB" sz="2000" u="sng" noProof="0" dirty="0">
            <a:effectLst>
              <a:outerShdw blurRad="38100" dist="38100" dir="2700000" algn="tl">
                <a:srgbClr val="000000">
                  <a:alpha val="43137"/>
                </a:srgbClr>
              </a:outerShdw>
            </a:effectLst>
            <a:latin typeface="Trebuchet MS" panose="020B0603020202020204" pitchFamily="34" charset="0"/>
          </a:endParaRPr>
        </a:p>
      </dgm:t>
    </dgm:pt>
    <dgm:pt modelId="{6B72F261-BC5D-4BC2-857A-988C5037A55E}" type="parTrans" cxnId="{8F390577-A6CA-47C3-B45A-263279AD7856}">
      <dgm:prSet/>
      <dgm:spPr/>
      <dgm:t>
        <a:bodyPr/>
        <a:lstStyle/>
        <a:p>
          <a:endParaRPr lang="en-GB" noProof="0" dirty="0"/>
        </a:p>
      </dgm:t>
    </dgm:pt>
    <dgm:pt modelId="{44967074-D7BE-4A12-A8C7-516B171C9072}" type="sibTrans" cxnId="{8F390577-A6CA-47C3-B45A-263279AD7856}">
      <dgm:prSet/>
      <dgm:spPr/>
      <dgm:t>
        <a:bodyPr/>
        <a:lstStyle/>
        <a:p>
          <a:endParaRPr lang="en-GB" noProof="0" dirty="0"/>
        </a:p>
      </dgm:t>
    </dgm:pt>
    <dgm:pt modelId="{EDB697D2-0C20-48EB-82DD-9531FB4BDB10}">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economic level</a:t>
          </a:r>
          <a:r>
            <a:rPr lang="en-GB" sz="2000" u="none" noProof="0" dirty="0">
              <a:effectLst>
                <a:outerShdw blurRad="38100" dist="38100" dir="2700000" algn="tl">
                  <a:srgbClr val="000000">
                    <a:alpha val="43137"/>
                  </a:srgbClr>
                </a:outerShdw>
              </a:effectLst>
              <a:latin typeface="Trebuchet MS" panose="020B0603020202020204" pitchFamily="34" charset="0"/>
            </a:rPr>
            <a:t>: return to employment, cost of dismissal on            the cost of the project</a:t>
          </a:r>
          <a:endParaRPr lang="en-GB" sz="2000" noProof="0" dirty="0">
            <a:solidFill>
              <a:srgbClr val="0000FF"/>
            </a:solidFill>
            <a:latin typeface="Trebuchet MS" panose="020B0603020202020204" pitchFamily="34" charset="0"/>
          </a:endParaRPr>
        </a:p>
      </dgm:t>
    </dgm:pt>
    <dgm:pt modelId="{CF029880-741A-4572-BD2A-95BE760F537B}" type="parTrans" cxnId="{4DAC75DB-B8A9-4ABA-94FC-5E6641CA77C4}">
      <dgm:prSet/>
      <dgm:spPr/>
      <dgm:t>
        <a:bodyPr/>
        <a:lstStyle/>
        <a:p>
          <a:endParaRPr lang="en-GB" noProof="0" dirty="0"/>
        </a:p>
      </dgm:t>
    </dgm:pt>
    <dgm:pt modelId="{67F42D3F-A77E-4639-8EE0-3DF377D5B333}" type="sibTrans" cxnId="{4DAC75DB-B8A9-4ABA-94FC-5E6641CA77C4}">
      <dgm:prSet/>
      <dgm:spPr/>
      <dgm:t>
        <a:bodyPr/>
        <a:lstStyle/>
        <a:p>
          <a:endParaRPr lang="en-GB" noProof="0" dirty="0"/>
        </a:p>
      </dgm:t>
    </dgm:pt>
    <dgm:pt modelId="{4294CBD2-6C1C-4E62-843D-7B84C4DE4D59}">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en-GB" sz="2400" b="0" u="none" noProof="0" dirty="0">
              <a:solidFill>
                <a:schemeClr val="bg1"/>
              </a:solidFill>
              <a:effectLst>
                <a:outerShdw blurRad="38100" dist="38100" dir="2700000" algn="tl">
                  <a:srgbClr val="000000">
                    <a:alpha val="43137"/>
                  </a:srgbClr>
                </a:outerShdw>
              </a:effectLst>
              <a:latin typeface="Trebuchet MS" panose="020B0603020202020204" pitchFamily="34" charset="0"/>
            </a:rPr>
            <a:t>Culture of proof by identifying objective parameters for measuring the effectiveness of the project </a:t>
          </a:r>
          <a:r>
            <a:rPr lang="en-GB" sz="2400" b="0" noProof="0" dirty="0">
              <a:solidFill>
                <a:schemeClr val="bg1"/>
              </a:solidFill>
              <a:latin typeface="Trebuchet MS" panose="020B0603020202020204" pitchFamily="34" charset="0"/>
              <a:cs typeface="Times New Roman" panose="02020603050405020304" pitchFamily="18" charset="0"/>
            </a:rPr>
            <a:t>interacting between the « Human » and the ecosystem</a:t>
          </a:r>
          <a:endParaRPr lang="en-GB" sz="2400" b="0" u="none" noProof="0" dirty="0">
            <a:solidFill>
              <a:schemeClr val="bg1"/>
            </a:solidFill>
            <a:effectLst>
              <a:outerShdw blurRad="38100" dist="38100" dir="2700000" algn="tl">
                <a:srgbClr val="000000">
                  <a:alpha val="43137"/>
                </a:srgbClr>
              </a:outerShdw>
            </a:effectLst>
            <a:latin typeface="Trebuchet MS" panose="020B0603020202020204" pitchFamily="34" charset="0"/>
          </a:endParaRPr>
        </a:p>
      </dgm:t>
    </dgm:pt>
    <dgm:pt modelId="{0F4A9245-09C8-455E-A8BE-081AD2D91170}" type="sibTrans" cxnId="{AD793523-3F0A-41B2-8836-546353F31D50}">
      <dgm:prSet/>
      <dgm:spPr/>
      <dgm:t>
        <a:bodyPr/>
        <a:lstStyle/>
        <a:p>
          <a:endParaRPr lang="en-GB" noProof="0" dirty="0"/>
        </a:p>
      </dgm:t>
    </dgm:pt>
    <dgm:pt modelId="{EF6664A2-E273-4725-AA8C-558C43299736}" type="parTrans" cxnId="{AD793523-3F0A-41B2-8836-546353F31D50}">
      <dgm:prSet/>
      <dgm:spPr/>
      <dgm:t>
        <a:bodyPr/>
        <a:lstStyle/>
        <a:p>
          <a:endParaRPr lang="en-GB" noProof="0" dirty="0"/>
        </a:p>
      </dgm:t>
    </dgm:pt>
    <dgm:pt modelId="{F4B70E69-566D-4D0C-A500-A6EB4C33EB67}" type="pres">
      <dgm:prSet presAssocID="{696C10F6-DC43-43FA-BC83-AA4667A9CAF6}" presName="linear" presStyleCnt="0">
        <dgm:presLayoutVars>
          <dgm:dir/>
          <dgm:resizeHandles val="exact"/>
        </dgm:presLayoutVars>
      </dgm:prSet>
      <dgm:spPr/>
    </dgm:pt>
    <dgm:pt modelId="{D44C45FB-8801-48C3-9FC0-FAF7181D037E}" type="pres">
      <dgm:prSet presAssocID="{4294CBD2-6C1C-4E62-843D-7B84C4DE4D59}" presName="comp" presStyleCnt="0"/>
      <dgm:spPr/>
    </dgm:pt>
    <dgm:pt modelId="{9187FFCC-41D7-4FF3-A375-F60AA443A578}" type="pres">
      <dgm:prSet presAssocID="{4294CBD2-6C1C-4E62-843D-7B84C4DE4D59}" presName="box" presStyleLbl="node1" presStyleIdx="0" presStyleCnt="3"/>
      <dgm:spPr/>
    </dgm:pt>
    <dgm:pt modelId="{5B687B2F-9429-45F6-9323-AD5330AA3443}" type="pres">
      <dgm:prSet presAssocID="{4294CBD2-6C1C-4E62-843D-7B84C4DE4D59}" presName="img" presStyleLbl="fgImgPlace1" presStyleIdx="0" presStyleCnt="3"/>
      <dgm:spPr>
        <a:blipFill rotWithShape="1">
          <a:blip xmlns:r="http://schemas.openxmlformats.org/officeDocument/2006/relationships" r:embed="rId1"/>
          <a:srcRect/>
          <a:stretch>
            <a:fillRect t="-17000" b="-17000"/>
          </a:stretch>
        </a:blipFill>
      </dgm:spPr>
    </dgm:pt>
    <dgm:pt modelId="{20630F40-A9C1-4149-8077-8834D0717D0F}" type="pres">
      <dgm:prSet presAssocID="{4294CBD2-6C1C-4E62-843D-7B84C4DE4D59}" presName="text" presStyleLbl="node1" presStyleIdx="0" presStyleCnt="3">
        <dgm:presLayoutVars>
          <dgm:bulletEnabled val="1"/>
        </dgm:presLayoutVars>
      </dgm:prSet>
      <dgm:spPr/>
    </dgm:pt>
    <dgm:pt modelId="{B5532CA6-D6A7-4098-84D7-32FC874B0C44}" type="pres">
      <dgm:prSet presAssocID="{0F4A9245-09C8-455E-A8BE-081AD2D91170}" presName="spacer" presStyleCnt="0"/>
      <dgm:spPr/>
    </dgm:pt>
    <dgm:pt modelId="{B9735269-3079-4A1B-B304-2CE78858C608}" type="pres">
      <dgm:prSet presAssocID="{6836A2F8-0877-48C8-A8EA-B2862F74FB2D}" presName="comp" presStyleCnt="0"/>
      <dgm:spPr/>
    </dgm:pt>
    <dgm:pt modelId="{2F71A20E-D08D-44BF-AA4E-FEFD08716504}" type="pres">
      <dgm:prSet presAssocID="{6836A2F8-0877-48C8-A8EA-B2862F74FB2D}" presName="box" presStyleLbl="node1" presStyleIdx="1" presStyleCnt="3" custScaleY="111577"/>
      <dgm:spPr/>
    </dgm:pt>
    <dgm:pt modelId="{D4521CA2-5DF3-4C36-9DED-7C8EE6D17EF8}" type="pres">
      <dgm:prSet presAssocID="{6836A2F8-0877-48C8-A8EA-B2862F74FB2D}" presName="img" presStyleLbl="fgImgPlace1" presStyleIdx="1" presStyleCnt="3"/>
      <dgm:spPr>
        <a:blipFill rotWithShape="1">
          <a:blip xmlns:r="http://schemas.openxmlformats.org/officeDocument/2006/relationships" r:embed="rId2"/>
          <a:srcRect/>
          <a:stretch>
            <a:fillRect l="-6000" r="-6000"/>
          </a:stretch>
        </a:blipFill>
      </dgm:spPr>
    </dgm:pt>
    <dgm:pt modelId="{83089D14-E714-4E6A-B368-32E7B7AFDCEE}" type="pres">
      <dgm:prSet presAssocID="{6836A2F8-0877-48C8-A8EA-B2862F74FB2D}" presName="text" presStyleLbl="node1" presStyleIdx="1" presStyleCnt="3">
        <dgm:presLayoutVars>
          <dgm:bulletEnabled val="1"/>
        </dgm:presLayoutVars>
      </dgm:prSet>
      <dgm:spPr/>
    </dgm:pt>
    <dgm:pt modelId="{FA4E716F-112E-452F-BC1F-AF562F9E5C8C}" type="pres">
      <dgm:prSet presAssocID="{44967074-D7BE-4A12-A8C7-516B171C9072}" presName="spacer" presStyleCnt="0"/>
      <dgm:spPr/>
    </dgm:pt>
    <dgm:pt modelId="{5035480D-3D35-4477-804B-27449FA9297D}" type="pres">
      <dgm:prSet presAssocID="{EDB697D2-0C20-48EB-82DD-9531FB4BDB10}" presName="comp" presStyleCnt="0"/>
      <dgm:spPr/>
    </dgm:pt>
    <dgm:pt modelId="{5A2FD3C9-46A7-4450-BA81-45E05A839472}" type="pres">
      <dgm:prSet presAssocID="{EDB697D2-0C20-48EB-82DD-9531FB4BDB10}" presName="box" presStyleLbl="node1" presStyleIdx="2" presStyleCnt="3" custScaleY="98584"/>
      <dgm:spPr/>
    </dgm:pt>
    <dgm:pt modelId="{2F8E9618-50BF-46E7-84F9-29407FAF5C1C}" type="pres">
      <dgm:prSet presAssocID="{EDB697D2-0C20-48EB-82DD-9531FB4BDB10}" presName="img" presStyleLbl="fgImgPlace1" presStyleIdx="2" presStyleCnt="3"/>
      <dgm:spPr>
        <a:blipFill rotWithShape="1">
          <a:blip xmlns:r="http://schemas.openxmlformats.org/officeDocument/2006/relationships" r:embed="rId3"/>
          <a:srcRect/>
          <a:stretch>
            <a:fillRect t="-20000" b="-20000"/>
          </a:stretch>
        </a:blipFill>
      </dgm:spPr>
    </dgm:pt>
    <dgm:pt modelId="{B7BC7317-414A-442E-9ABF-80E1A365126F}" type="pres">
      <dgm:prSet presAssocID="{EDB697D2-0C20-48EB-82DD-9531FB4BDB10}" presName="text" presStyleLbl="node1" presStyleIdx="2" presStyleCnt="3">
        <dgm:presLayoutVars>
          <dgm:bulletEnabled val="1"/>
        </dgm:presLayoutVars>
      </dgm:prSet>
      <dgm:spPr/>
    </dgm:pt>
  </dgm:ptLst>
  <dgm:cxnLst>
    <dgm:cxn modelId="{1EF6D501-8B5C-4FAF-AF24-193191F347C4}" type="presOf" srcId="{6836A2F8-0877-48C8-A8EA-B2862F74FB2D}" destId="{2F71A20E-D08D-44BF-AA4E-FEFD08716504}" srcOrd="0" destOrd="0" presId="urn:microsoft.com/office/officeart/2005/8/layout/vList4"/>
    <dgm:cxn modelId="{FA2BBF05-5AA4-4F5B-9242-14F60FF08144}" type="presOf" srcId="{6836A2F8-0877-48C8-A8EA-B2862F74FB2D}" destId="{83089D14-E714-4E6A-B368-32E7B7AFDCEE}" srcOrd="1" destOrd="0" presId="urn:microsoft.com/office/officeart/2005/8/layout/vList4"/>
    <dgm:cxn modelId="{AD793523-3F0A-41B2-8836-546353F31D50}" srcId="{696C10F6-DC43-43FA-BC83-AA4667A9CAF6}" destId="{4294CBD2-6C1C-4E62-843D-7B84C4DE4D59}" srcOrd="0" destOrd="0" parTransId="{EF6664A2-E273-4725-AA8C-558C43299736}" sibTransId="{0F4A9245-09C8-455E-A8BE-081AD2D91170}"/>
    <dgm:cxn modelId="{45C5F33B-A25C-4265-99A6-A3180295CC28}" type="presOf" srcId="{696C10F6-DC43-43FA-BC83-AA4667A9CAF6}" destId="{F4B70E69-566D-4D0C-A500-A6EB4C33EB67}" srcOrd="0" destOrd="0" presId="urn:microsoft.com/office/officeart/2005/8/layout/vList4"/>
    <dgm:cxn modelId="{97361363-47A9-41B5-8ADB-60811EE2E133}" type="presOf" srcId="{4294CBD2-6C1C-4E62-843D-7B84C4DE4D59}" destId="{9187FFCC-41D7-4FF3-A375-F60AA443A578}" srcOrd="0" destOrd="0" presId="urn:microsoft.com/office/officeart/2005/8/layout/vList4"/>
    <dgm:cxn modelId="{A7F7D570-F9B8-452D-8BEE-80B23AC08F41}" type="presOf" srcId="{4294CBD2-6C1C-4E62-843D-7B84C4DE4D59}" destId="{20630F40-A9C1-4149-8077-8834D0717D0F}" srcOrd="1" destOrd="0" presId="urn:microsoft.com/office/officeart/2005/8/layout/vList4"/>
    <dgm:cxn modelId="{8F390577-A6CA-47C3-B45A-263279AD7856}" srcId="{696C10F6-DC43-43FA-BC83-AA4667A9CAF6}" destId="{6836A2F8-0877-48C8-A8EA-B2862F74FB2D}" srcOrd="1" destOrd="0" parTransId="{6B72F261-BC5D-4BC2-857A-988C5037A55E}" sibTransId="{44967074-D7BE-4A12-A8C7-516B171C9072}"/>
    <dgm:cxn modelId="{4C5CC1A0-E93E-4A25-89A5-355F562B0076}" type="presOf" srcId="{EDB697D2-0C20-48EB-82DD-9531FB4BDB10}" destId="{B7BC7317-414A-442E-9ABF-80E1A365126F}" srcOrd="1" destOrd="0" presId="urn:microsoft.com/office/officeart/2005/8/layout/vList4"/>
    <dgm:cxn modelId="{4C2526C9-1AF7-41BA-B5BA-646D29D6FBA8}" type="presOf" srcId="{EDB697D2-0C20-48EB-82DD-9531FB4BDB10}" destId="{5A2FD3C9-46A7-4450-BA81-45E05A839472}" srcOrd="0" destOrd="0" presId="urn:microsoft.com/office/officeart/2005/8/layout/vList4"/>
    <dgm:cxn modelId="{4DAC75DB-B8A9-4ABA-94FC-5E6641CA77C4}" srcId="{696C10F6-DC43-43FA-BC83-AA4667A9CAF6}" destId="{EDB697D2-0C20-48EB-82DD-9531FB4BDB10}" srcOrd="2" destOrd="0" parTransId="{CF029880-741A-4572-BD2A-95BE760F537B}" sibTransId="{67F42D3F-A77E-4639-8EE0-3DF377D5B333}"/>
    <dgm:cxn modelId="{290421A8-D696-495E-BCC4-5C2D7E2DDCC8}" type="presParOf" srcId="{F4B70E69-566D-4D0C-A500-A6EB4C33EB67}" destId="{D44C45FB-8801-48C3-9FC0-FAF7181D037E}" srcOrd="0" destOrd="0" presId="urn:microsoft.com/office/officeart/2005/8/layout/vList4"/>
    <dgm:cxn modelId="{1846EC07-C5F2-423E-B1AE-31EDEF53639D}" type="presParOf" srcId="{D44C45FB-8801-48C3-9FC0-FAF7181D037E}" destId="{9187FFCC-41D7-4FF3-A375-F60AA443A578}" srcOrd="0" destOrd="0" presId="urn:microsoft.com/office/officeart/2005/8/layout/vList4"/>
    <dgm:cxn modelId="{B7912E79-C00F-4D33-A1C2-38B30E23E95E}" type="presParOf" srcId="{D44C45FB-8801-48C3-9FC0-FAF7181D037E}" destId="{5B687B2F-9429-45F6-9323-AD5330AA3443}" srcOrd="1" destOrd="0" presId="urn:microsoft.com/office/officeart/2005/8/layout/vList4"/>
    <dgm:cxn modelId="{50D7C831-E00D-42E7-898D-96768FA64DF9}" type="presParOf" srcId="{D44C45FB-8801-48C3-9FC0-FAF7181D037E}" destId="{20630F40-A9C1-4149-8077-8834D0717D0F}" srcOrd="2" destOrd="0" presId="urn:microsoft.com/office/officeart/2005/8/layout/vList4"/>
    <dgm:cxn modelId="{4AB58AAB-CDE9-4314-B3FB-170D982D59FA}" type="presParOf" srcId="{F4B70E69-566D-4D0C-A500-A6EB4C33EB67}" destId="{B5532CA6-D6A7-4098-84D7-32FC874B0C44}" srcOrd="1" destOrd="0" presId="urn:microsoft.com/office/officeart/2005/8/layout/vList4"/>
    <dgm:cxn modelId="{A6A4A874-47EC-4615-9BF0-DCE79740A230}" type="presParOf" srcId="{F4B70E69-566D-4D0C-A500-A6EB4C33EB67}" destId="{B9735269-3079-4A1B-B304-2CE78858C608}" srcOrd="2" destOrd="0" presId="urn:microsoft.com/office/officeart/2005/8/layout/vList4"/>
    <dgm:cxn modelId="{3C84722F-45B6-4FB3-B67B-76176F8119D6}" type="presParOf" srcId="{B9735269-3079-4A1B-B304-2CE78858C608}" destId="{2F71A20E-D08D-44BF-AA4E-FEFD08716504}" srcOrd="0" destOrd="0" presId="urn:microsoft.com/office/officeart/2005/8/layout/vList4"/>
    <dgm:cxn modelId="{1BF3C0EF-A5E4-4E4D-91B6-205A724B5583}" type="presParOf" srcId="{B9735269-3079-4A1B-B304-2CE78858C608}" destId="{D4521CA2-5DF3-4C36-9DED-7C8EE6D17EF8}" srcOrd="1" destOrd="0" presId="urn:microsoft.com/office/officeart/2005/8/layout/vList4"/>
    <dgm:cxn modelId="{9A4AFF75-CE5B-490A-96D9-8B4384899F02}" type="presParOf" srcId="{B9735269-3079-4A1B-B304-2CE78858C608}" destId="{83089D14-E714-4E6A-B368-32E7B7AFDCEE}" srcOrd="2" destOrd="0" presId="urn:microsoft.com/office/officeart/2005/8/layout/vList4"/>
    <dgm:cxn modelId="{59D261DF-85F5-41DC-853D-49C60357478E}" type="presParOf" srcId="{F4B70E69-566D-4D0C-A500-A6EB4C33EB67}" destId="{FA4E716F-112E-452F-BC1F-AF562F9E5C8C}" srcOrd="3" destOrd="0" presId="urn:microsoft.com/office/officeart/2005/8/layout/vList4"/>
    <dgm:cxn modelId="{2FC22BD7-1527-4CA6-B714-07393B3D9562}" type="presParOf" srcId="{F4B70E69-566D-4D0C-A500-A6EB4C33EB67}" destId="{5035480D-3D35-4477-804B-27449FA9297D}" srcOrd="4" destOrd="0" presId="urn:microsoft.com/office/officeart/2005/8/layout/vList4"/>
    <dgm:cxn modelId="{DC01A641-B744-4DB2-96C5-02E9D313812D}" type="presParOf" srcId="{5035480D-3D35-4477-804B-27449FA9297D}" destId="{5A2FD3C9-46A7-4450-BA81-45E05A839472}" srcOrd="0" destOrd="0" presId="urn:microsoft.com/office/officeart/2005/8/layout/vList4"/>
    <dgm:cxn modelId="{7C283F04-FDF5-4874-AC4B-58B6917CB237}" type="presParOf" srcId="{5035480D-3D35-4477-804B-27449FA9297D}" destId="{2F8E9618-50BF-46E7-84F9-29407FAF5C1C}" srcOrd="1" destOrd="0" presId="urn:microsoft.com/office/officeart/2005/8/layout/vList4"/>
    <dgm:cxn modelId="{62E0087E-E930-4DE9-85EE-497D718E95D8}" type="presParOf" srcId="{5035480D-3D35-4477-804B-27449FA9297D}" destId="{B7BC7317-414A-442E-9ABF-80E1A365126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2ECD3-AD0A-4F07-9A0E-C2BCB9E4D94B}">
      <dsp:nvSpPr>
        <dsp:cNvPr id="0" name=""/>
        <dsp:cNvSpPr/>
      </dsp:nvSpPr>
      <dsp:spPr>
        <a:xfrm>
          <a:off x="2996218" y="3727519"/>
          <a:ext cx="4125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AF8F0-E737-4F24-B5EB-B632E8071FD3}">
      <dsp:nvSpPr>
        <dsp:cNvPr id="0" name=""/>
        <dsp:cNvSpPr/>
      </dsp:nvSpPr>
      <dsp:spPr>
        <a:xfrm>
          <a:off x="2996218" y="2709780"/>
          <a:ext cx="343434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63B733-1FC2-47DB-B239-255B19C60913}">
      <dsp:nvSpPr>
        <dsp:cNvPr id="0" name=""/>
        <dsp:cNvSpPr/>
      </dsp:nvSpPr>
      <dsp:spPr>
        <a:xfrm>
          <a:off x="2996218" y="1478443"/>
          <a:ext cx="343434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3DD70C-1919-47FC-B6C1-A802A29102AC}">
      <dsp:nvSpPr>
        <dsp:cNvPr id="0" name=""/>
        <dsp:cNvSpPr/>
      </dsp:nvSpPr>
      <dsp:spPr>
        <a:xfrm>
          <a:off x="2996218" y="460704"/>
          <a:ext cx="4125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99CB5-9BA5-4A79-A82E-DFC040F83BEE}">
      <dsp:nvSpPr>
        <dsp:cNvPr id="0" name=""/>
        <dsp:cNvSpPr/>
      </dsp:nvSpPr>
      <dsp:spPr>
        <a:xfrm>
          <a:off x="722263" y="690449"/>
          <a:ext cx="4404252" cy="277859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83907-5479-4741-8565-D59F7935957F}">
      <dsp:nvSpPr>
        <dsp:cNvPr id="0" name=""/>
        <dsp:cNvSpPr/>
      </dsp:nvSpPr>
      <dsp:spPr>
        <a:xfrm>
          <a:off x="2237821" y="2207389"/>
          <a:ext cx="1900260" cy="14762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FR" sz="6500" kern="1200" dirty="0"/>
        </a:p>
      </dsp:txBody>
      <dsp:txXfrm>
        <a:off x="2237821" y="2207389"/>
        <a:ext cx="1900260" cy="1476235"/>
      </dsp:txXfrm>
    </dsp:sp>
    <dsp:sp modelId="{0C15BBF8-DE30-4228-B5DE-DCB533A48087}">
      <dsp:nvSpPr>
        <dsp:cNvPr id="0" name=""/>
        <dsp:cNvSpPr/>
      </dsp:nvSpPr>
      <dsp:spPr>
        <a:xfrm>
          <a:off x="6714107" y="21676"/>
          <a:ext cx="815023" cy="87805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DEAAB3-BD77-47DD-AEF9-D172451B8F35}">
      <dsp:nvSpPr>
        <dsp:cNvPr id="0" name=""/>
        <dsp:cNvSpPr/>
      </dsp:nvSpPr>
      <dsp:spPr>
        <a:xfrm>
          <a:off x="7582323" y="0"/>
          <a:ext cx="188466"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fr-FR" sz="6500" kern="1200" dirty="0"/>
            <a:t> </a:t>
          </a:r>
        </a:p>
      </dsp:txBody>
      <dsp:txXfrm>
        <a:off x="7582323" y="0"/>
        <a:ext cx="188466" cy="921409"/>
      </dsp:txXfrm>
    </dsp:sp>
    <dsp:sp modelId="{A4C0753E-BC47-409D-A979-BA08F4213D63}">
      <dsp:nvSpPr>
        <dsp:cNvPr id="0" name=""/>
        <dsp:cNvSpPr/>
      </dsp:nvSpPr>
      <dsp:spPr>
        <a:xfrm>
          <a:off x="6018180" y="1070783"/>
          <a:ext cx="824762" cy="81531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0EC8E4-D2A6-400A-BCD6-D48437AF31F4}">
      <dsp:nvSpPr>
        <dsp:cNvPr id="0" name=""/>
        <dsp:cNvSpPr/>
      </dsp:nvSpPr>
      <dsp:spPr>
        <a:xfrm>
          <a:off x="6891266" y="1017738"/>
          <a:ext cx="257572"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fr-FR" sz="6500" kern="1200" dirty="0"/>
            <a:t> </a:t>
          </a:r>
        </a:p>
      </dsp:txBody>
      <dsp:txXfrm>
        <a:off x="6891266" y="1017738"/>
        <a:ext cx="257572" cy="921409"/>
      </dsp:txXfrm>
    </dsp:sp>
    <dsp:sp modelId="{60679D4E-F497-4881-8AD4-E7D4B213FF47}">
      <dsp:nvSpPr>
        <dsp:cNvPr id="0" name=""/>
        <dsp:cNvSpPr/>
      </dsp:nvSpPr>
      <dsp:spPr>
        <a:xfrm>
          <a:off x="6018180" y="2310317"/>
          <a:ext cx="824762" cy="79892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F587D-4BA0-4CB5-8655-991A85EE50A4}">
      <dsp:nvSpPr>
        <dsp:cNvPr id="0" name=""/>
        <dsp:cNvSpPr/>
      </dsp:nvSpPr>
      <dsp:spPr>
        <a:xfrm>
          <a:off x="6891266" y="2249076"/>
          <a:ext cx="257572"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r>
            <a:rPr lang="fr-FR" sz="500" kern="1200" dirty="0"/>
            <a:t> </a:t>
          </a:r>
          <a:endParaRPr lang="fr-FR" sz="2400" kern="1200" dirty="0"/>
        </a:p>
      </dsp:txBody>
      <dsp:txXfrm>
        <a:off x="6891266" y="2249076"/>
        <a:ext cx="257572" cy="921409"/>
      </dsp:txXfrm>
    </dsp:sp>
    <dsp:sp modelId="{75774941-16CA-4178-BFA0-BE9C7BED6C35}">
      <dsp:nvSpPr>
        <dsp:cNvPr id="0" name=""/>
        <dsp:cNvSpPr/>
      </dsp:nvSpPr>
      <dsp:spPr>
        <a:xfrm>
          <a:off x="6714107" y="3280133"/>
          <a:ext cx="815023" cy="894771"/>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C7BA50-3C13-40CD-AEA2-F8DAABCDA0EE}">
      <dsp:nvSpPr>
        <dsp:cNvPr id="0" name=""/>
        <dsp:cNvSpPr/>
      </dsp:nvSpPr>
      <dsp:spPr>
        <a:xfrm>
          <a:off x="7582323" y="3266814"/>
          <a:ext cx="188466"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7582323" y="3266814"/>
        <a:ext cx="188466" cy="921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3366720" y="-489449"/>
          <a:ext cx="4177869" cy="4079396"/>
        </a:xfrm>
        <a:prstGeom prst="blockArc">
          <a:avLst>
            <a:gd name="adj1" fmla="val 18900000"/>
            <a:gd name="adj2" fmla="val 2700000"/>
            <a:gd name="adj3" fmla="val 517"/>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777684" y="318117"/>
          <a:ext cx="5902752" cy="1135390"/>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50800" rIns="50800" bIns="50800" numCol="1" spcCol="1270" anchor="ctr" anchorCtr="0">
          <a:noAutofit/>
        </a:bodyPr>
        <a:lstStyle/>
        <a:p>
          <a:pPr marL="358775" lvl="0" indent="-279400" algn="l" defTabSz="889000">
            <a:lnSpc>
              <a:spcPct val="90000"/>
            </a:lnSpc>
            <a:spcBef>
              <a:spcPct val="0"/>
            </a:spcBef>
            <a:spcAft>
              <a:spcPct val="35000"/>
            </a:spcAft>
            <a:buNone/>
          </a:pPr>
          <a:r>
            <a:rPr lang="fr-FR" sz="2000" kern="1200" dirty="0">
              <a:solidFill>
                <a:srgbClr val="0000FF"/>
              </a:solidFill>
              <a:effectLst/>
              <a:ea typeface="Times New Roman" panose="02020603050405020304" pitchFamily="18" charset="0"/>
              <a:cs typeface="Arial" panose="020B0604020202020204" pitchFamily="34" charset="0"/>
            </a:rPr>
            <a:t>     </a:t>
          </a:r>
          <a:r>
            <a:rPr lang="en-GB" sz="2000" kern="1200" noProof="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Focus on </a:t>
          </a:r>
          <a:r>
            <a:rPr lang="en-GB" sz="2000" kern="1200" noProof="0" dirty="0">
              <a:solidFill>
                <a:schemeClr val="bg1"/>
              </a:solidFill>
              <a:latin typeface="Trebuchet MS" panose="020B0603020202020204" pitchFamily="34" charset="0"/>
              <a:ea typeface="Times New Roman" panose="02020603050405020304" pitchFamily="18" charset="0"/>
            </a:rPr>
            <a:t>discrimination </a:t>
          </a:r>
          <a:r>
            <a:rPr lang="en-GB" sz="2000" kern="1200" noProof="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that leads to abuse and dismissal</a:t>
          </a:r>
          <a:endParaRPr lang="en-GB" sz="2000" i="0" kern="1200" noProof="0" dirty="0">
            <a:solidFill>
              <a:schemeClr val="bg1"/>
            </a:solidFill>
            <a:latin typeface="Trebuchet MS" panose="020B0603020202020204" pitchFamily="34" charset="0"/>
          </a:endParaRPr>
        </a:p>
      </dsp:txBody>
      <dsp:txXfrm>
        <a:off x="777684" y="318117"/>
        <a:ext cx="5902752" cy="1135390"/>
      </dsp:txXfrm>
    </dsp:sp>
    <dsp:sp modelId="{1DFE14A2-016E-4966-84AA-1B911E47FC19}">
      <dsp:nvSpPr>
        <dsp:cNvPr id="0" name=""/>
        <dsp:cNvSpPr/>
      </dsp:nvSpPr>
      <dsp:spPr>
        <a:xfrm>
          <a:off x="228342" y="249882"/>
          <a:ext cx="1375193" cy="1271859"/>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795620" y="1753183"/>
          <a:ext cx="5866880" cy="923004"/>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45720" rIns="45720" bIns="45720" numCol="1" spcCol="1270" anchor="ctr" anchorCtr="0">
          <a:noAutofit/>
        </a:bodyPr>
        <a:lstStyle/>
        <a:p>
          <a:pPr marL="0" lvl="0" indent="0" algn="l" defTabSz="800100">
            <a:lnSpc>
              <a:spcPct val="90000"/>
            </a:lnSpc>
            <a:spcBef>
              <a:spcPct val="0"/>
            </a:spcBef>
            <a:spcAft>
              <a:spcPct val="35000"/>
            </a:spcAft>
            <a:buNone/>
          </a:pPr>
          <a:endParaRPr lang="en-GB" sz="1800" kern="1200" noProof="0" dirty="0">
            <a:solidFill>
              <a:schemeClr val="tx1"/>
            </a:solidFill>
            <a:effectLst/>
            <a:ea typeface="Times New Roman" panose="02020603050405020304" pitchFamily="18" charset="0"/>
            <a:cs typeface="Arial" panose="020B0604020202020204" pitchFamily="34" charset="0"/>
          </a:endParaRPr>
        </a:p>
        <a:p>
          <a:pPr marL="95250" lvl="0" indent="-7938" algn="l" defTabSz="800100">
            <a:lnSpc>
              <a:spcPct val="90000"/>
            </a:lnSpc>
            <a:spcBef>
              <a:spcPct val="0"/>
            </a:spcBef>
            <a:spcAft>
              <a:spcPct val="35000"/>
            </a:spcAft>
            <a:buNone/>
          </a:pPr>
          <a:r>
            <a:rPr lang="en-GB" sz="2000" kern="1200" noProof="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Addressing families’ concerns about the cost of benefits (before tax reduction and social assistance)</a:t>
          </a:r>
          <a:endParaRPr lang="en-GB" sz="2000" kern="1200" noProof="0" dirty="0">
            <a:solidFill>
              <a:schemeClr val="bg1"/>
            </a:solidFill>
            <a:latin typeface="Trebuchet MS" panose="020B0603020202020204" pitchFamily="34" charset="0"/>
            <a:ea typeface="Times New Roman" panose="02020603050405020304" pitchFamily="18" charset="0"/>
          </a:endParaRPr>
        </a:p>
        <a:p>
          <a:pPr marL="0" lvl="0" algn="l" defTabSz="800100">
            <a:lnSpc>
              <a:spcPct val="90000"/>
            </a:lnSpc>
            <a:spcBef>
              <a:spcPct val="0"/>
            </a:spcBef>
            <a:spcAft>
              <a:spcPct val="35000"/>
            </a:spcAft>
            <a:buNone/>
          </a:pPr>
          <a:r>
            <a:rPr lang="en-GB" sz="1600" kern="1200" noProof="0" dirty="0">
              <a:solidFill>
                <a:schemeClr val="tx1"/>
              </a:solidFill>
              <a:effectLst/>
              <a:latin typeface="+mn-lt"/>
              <a:ea typeface="Times New Roman" panose="02020603050405020304" pitchFamily="18" charset="0"/>
            </a:rPr>
            <a:t>                                 </a:t>
          </a:r>
          <a:endParaRPr lang="en-GB" sz="1600" i="0" kern="1200" noProof="0" dirty="0">
            <a:solidFill>
              <a:schemeClr val="tx1"/>
            </a:solidFill>
            <a:latin typeface="+mn-lt"/>
          </a:endParaRPr>
        </a:p>
      </dsp:txBody>
      <dsp:txXfrm>
        <a:off x="795620" y="1753183"/>
        <a:ext cx="5866880" cy="923004"/>
      </dsp:txXfrm>
    </dsp:sp>
    <dsp:sp modelId="{59BFA326-69F1-4BF9-B1A5-EB5A12F16804}">
      <dsp:nvSpPr>
        <dsp:cNvPr id="0" name=""/>
        <dsp:cNvSpPr/>
      </dsp:nvSpPr>
      <dsp:spPr>
        <a:xfrm>
          <a:off x="52100" y="1625778"/>
          <a:ext cx="1318129" cy="1177815"/>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4308829" y="-581695"/>
          <a:ext cx="4971788" cy="4854603"/>
        </a:xfrm>
        <a:prstGeom prst="blockArc">
          <a:avLst>
            <a:gd name="adj1" fmla="val 18900000"/>
            <a:gd name="adj2" fmla="val 2700000"/>
            <a:gd name="adj3" fmla="val 434"/>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286615" y="491257"/>
          <a:ext cx="8123955" cy="112664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7014"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Supporting individuals to determine in which form and by which professionals services* can be provided in their homes</a:t>
          </a:r>
          <a:endParaRPr lang="en-GB" sz="2000" i="0" kern="1200" noProof="0" dirty="0">
            <a:solidFill>
              <a:schemeClr val="bg1"/>
            </a:solidFill>
            <a:latin typeface="Trebuchet MS" panose="020B0603020202020204" pitchFamily="34" charset="0"/>
          </a:endParaRPr>
        </a:p>
      </dsp:txBody>
      <dsp:txXfrm>
        <a:off x="286615" y="491257"/>
        <a:ext cx="8123955" cy="1126644"/>
      </dsp:txXfrm>
    </dsp:sp>
    <dsp:sp modelId="{1DFE14A2-016E-4966-84AA-1B911E47FC19}">
      <dsp:nvSpPr>
        <dsp:cNvPr id="0" name=""/>
        <dsp:cNvSpPr/>
      </dsp:nvSpPr>
      <dsp:spPr>
        <a:xfrm>
          <a:off x="4988" y="605590"/>
          <a:ext cx="906176" cy="913742"/>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202412" y="1905760"/>
          <a:ext cx="8217327" cy="146174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7014" tIns="50800" rIns="50800" bIns="50800" numCol="1" spcCol="1270" anchor="ctr" anchorCtr="0">
          <a:noAutofit/>
        </a:bodyPr>
        <a:lstStyle/>
        <a:p>
          <a:pPr marL="361950" lvl="0" indent="-361950" algn="just" defTabSz="889000">
            <a:lnSpc>
              <a:spcPct val="90000"/>
            </a:lnSpc>
            <a:spcBef>
              <a:spcPct val="0"/>
            </a:spcBef>
            <a:spcAft>
              <a:spcPct val="35000"/>
            </a:spcAft>
            <a:buFont typeface="Wingdings" panose="05000000000000000000" pitchFamily="2" charset="2"/>
            <a:buNone/>
          </a:pPr>
          <a:r>
            <a:rPr lang="en-GB" sz="2000" kern="1200" noProof="0" dirty="0">
              <a:solidFill>
                <a:schemeClr val="tx1"/>
              </a:solidFill>
              <a:latin typeface="+mn-lt"/>
              <a:ea typeface="Times New Roman" panose="02020603050405020304" pitchFamily="18" charset="0"/>
              <a:cs typeface="Arial" panose="020B0604020202020204" pitchFamily="34" charset="0"/>
            </a:rPr>
            <a:t> </a:t>
          </a:r>
          <a:r>
            <a:rPr lang="en-GB" sz="2000" kern="1200" noProof="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To provide actors in the building sector with:</a:t>
          </a:r>
          <a:endPar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442913" lvl="0" indent="-361950" algn="l" defTabSz="889000">
            <a:lnSpc>
              <a:spcPct val="90000"/>
            </a:lnSpc>
            <a:spcBef>
              <a:spcPct val="0"/>
            </a:spcBef>
            <a:spcAft>
              <a:spcPct val="35000"/>
            </a:spcAft>
            <a:buFont typeface="Wingdings" panose="05000000000000000000" pitchFamily="2" charset="2"/>
            <a:buNone/>
          </a:pPr>
          <a:r>
            <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en-GB" sz="18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Markets tailored to technicians in professional wear-and-tear</a:t>
          </a:r>
        </a:p>
        <a:p>
          <a:pPr marL="263525" lvl="0" indent="-176213" algn="l" defTabSz="889000">
            <a:lnSpc>
              <a:spcPct val="90000"/>
            </a:lnSpc>
            <a:spcBef>
              <a:spcPct val="0"/>
            </a:spcBef>
            <a:spcAft>
              <a:spcPct val="35000"/>
            </a:spcAft>
            <a:buFont typeface="Wingdings" panose="05000000000000000000" pitchFamily="2" charset="2"/>
            <a:buNone/>
          </a:pPr>
          <a:r>
            <a:rPr lang="en-GB" sz="18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Advice on FMJS** and CSR*** by participating in the training and recruitment of personnel</a:t>
          </a:r>
        </a:p>
      </dsp:txBody>
      <dsp:txXfrm>
        <a:off x="202412" y="1905760"/>
        <a:ext cx="8217327" cy="1461744"/>
      </dsp:txXfrm>
    </dsp:sp>
    <dsp:sp modelId="{59BFA326-69F1-4BF9-B1A5-EB5A12F16804}">
      <dsp:nvSpPr>
        <dsp:cNvPr id="0" name=""/>
        <dsp:cNvSpPr/>
      </dsp:nvSpPr>
      <dsp:spPr>
        <a:xfrm>
          <a:off x="51360" y="2203402"/>
          <a:ext cx="922178" cy="866460"/>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FFCC-41D7-4FF3-A375-F60AA443A578}">
      <dsp:nvSpPr>
        <dsp:cNvPr id="0" name=""/>
        <dsp:cNvSpPr/>
      </dsp:nvSpPr>
      <dsp:spPr>
        <a:xfrm>
          <a:off x="0" y="0"/>
          <a:ext cx="10607385" cy="1558230"/>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87313" lvl="0" indent="0" algn="l" defTabSz="1066800">
            <a:lnSpc>
              <a:spcPct val="90000"/>
            </a:lnSpc>
            <a:spcBef>
              <a:spcPct val="0"/>
            </a:spcBef>
            <a:spcAft>
              <a:spcPct val="35000"/>
            </a:spcAft>
            <a:buNone/>
          </a:pPr>
          <a:r>
            <a:rPr lang="en-GB" sz="2400" b="0" u="none" kern="1200" noProof="0" dirty="0">
              <a:solidFill>
                <a:schemeClr val="bg1"/>
              </a:solidFill>
              <a:effectLst>
                <a:outerShdw blurRad="38100" dist="38100" dir="2700000" algn="tl">
                  <a:srgbClr val="000000">
                    <a:alpha val="43137"/>
                  </a:srgbClr>
                </a:outerShdw>
              </a:effectLst>
              <a:latin typeface="Trebuchet MS" panose="020B0603020202020204" pitchFamily="34" charset="0"/>
            </a:rPr>
            <a:t>Culture of proof by identifying objective parameters for measuring the effectiveness of the project </a:t>
          </a:r>
          <a:r>
            <a:rPr lang="en-GB" sz="2400" b="0" kern="1200" noProof="0" dirty="0">
              <a:solidFill>
                <a:schemeClr val="bg1"/>
              </a:solidFill>
              <a:latin typeface="Trebuchet MS" panose="020B0603020202020204" pitchFamily="34" charset="0"/>
              <a:cs typeface="Times New Roman" panose="02020603050405020304" pitchFamily="18" charset="0"/>
            </a:rPr>
            <a:t>interacting between the « Human » and the ecosystem</a:t>
          </a:r>
          <a:endParaRPr lang="en-GB" sz="2400" b="0" u="none" kern="1200" noProof="0" dirty="0">
            <a:solidFill>
              <a:schemeClr val="bg1"/>
            </a:solidFill>
            <a:effectLst>
              <a:outerShdw blurRad="38100" dist="38100" dir="2700000" algn="tl">
                <a:srgbClr val="000000">
                  <a:alpha val="43137"/>
                </a:srgbClr>
              </a:outerShdw>
            </a:effectLst>
            <a:latin typeface="Trebuchet MS" panose="020B0603020202020204" pitchFamily="34" charset="0"/>
          </a:endParaRPr>
        </a:p>
      </dsp:txBody>
      <dsp:txXfrm>
        <a:off x="2277300" y="0"/>
        <a:ext cx="8330085" cy="1558230"/>
      </dsp:txXfrm>
    </dsp:sp>
    <dsp:sp modelId="{5B687B2F-9429-45F6-9323-AD5330AA3443}">
      <dsp:nvSpPr>
        <dsp:cNvPr id="0" name=""/>
        <dsp:cNvSpPr/>
      </dsp:nvSpPr>
      <dsp:spPr>
        <a:xfrm>
          <a:off x="155823" y="155823"/>
          <a:ext cx="2121477" cy="1246584"/>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1A20E-D08D-44BF-AA4E-FEFD08716504}">
      <dsp:nvSpPr>
        <dsp:cNvPr id="0" name=""/>
        <dsp:cNvSpPr/>
      </dsp:nvSpPr>
      <dsp:spPr>
        <a:xfrm>
          <a:off x="0" y="1714053"/>
          <a:ext cx="10607385" cy="1738626"/>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en-GB" sz="2000" u="none" kern="1200" noProof="0" dirty="0">
              <a:effectLst/>
            </a:rPr>
            <a:t> </a:t>
          </a:r>
          <a:r>
            <a:rPr lang="en-GB" sz="2000" u="sng" kern="1200" noProof="0" dirty="0">
              <a:effectLst>
                <a:outerShdw blurRad="38100" dist="38100" dir="2700000" algn="tl">
                  <a:srgbClr val="000000">
                    <a:alpha val="43137"/>
                  </a:srgbClr>
                </a:outerShdw>
              </a:effectLst>
              <a:latin typeface="Trebuchet MS" panose="020B0603020202020204" pitchFamily="34" charset="0"/>
            </a:rPr>
            <a:t>At the HR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rate of turn over the employees, attractiveness of eco-responsible partners</a:t>
          </a:r>
        </a:p>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managerial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missions, job description, organisations, processes implemented to ensure transferability</a:t>
          </a:r>
        </a:p>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human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experience of users and professionals</a:t>
          </a:r>
          <a:endParaRPr lang="en-GB" sz="2000" u="sng" kern="1200" noProof="0" dirty="0">
            <a:effectLst>
              <a:outerShdw blurRad="38100" dist="38100" dir="2700000" algn="tl">
                <a:srgbClr val="000000">
                  <a:alpha val="43137"/>
                </a:srgbClr>
              </a:outerShdw>
            </a:effectLst>
            <a:latin typeface="Trebuchet MS" panose="020B0603020202020204" pitchFamily="34" charset="0"/>
          </a:endParaRPr>
        </a:p>
      </dsp:txBody>
      <dsp:txXfrm>
        <a:off x="2277300" y="1714053"/>
        <a:ext cx="8330085" cy="1738626"/>
      </dsp:txXfrm>
    </dsp:sp>
    <dsp:sp modelId="{D4521CA2-5DF3-4C36-9DED-7C8EE6D17EF8}">
      <dsp:nvSpPr>
        <dsp:cNvPr id="0" name=""/>
        <dsp:cNvSpPr/>
      </dsp:nvSpPr>
      <dsp:spPr>
        <a:xfrm>
          <a:off x="155823" y="1960074"/>
          <a:ext cx="2121477" cy="1246584"/>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FD3C9-46A7-4450-BA81-45E05A839472}">
      <dsp:nvSpPr>
        <dsp:cNvPr id="0" name=""/>
        <dsp:cNvSpPr/>
      </dsp:nvSpPr>
      <dsp:spPr>
        <a:xfrm>
          <a:off x="0" y="3608503"/>
          <a:ext cx="10607385" cy="1536165"/>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economic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return to employment, cost of dismissal on            the cost of the project</a:t>
          </a:r>
          <a:endParaRPr lang="en-GB" sz="2000" kern="1200" noProof="0" dirty="0">
            <a:solidFill>
              <a:srgbClr val="0000FF"/>
            </a:solidFill>
            <a:latin typeface="Trebuchet MS" panose="020B0603020202020204" pitchFamily="34" charset="0"/>
          </a:endParaRPr>
        </a:p>
      </dsp:txBody>
      <dsp:txXfrm>
        <a:off x="2277300" y="3608503"/>
        <a:ext cx="8330085" cy="1536165"/>
      </dsp:txXfrm>
    </dsp:sp>
    <dsp:sp modelId="{2F8E9618-50BF-46E7-84F9-29407FAF5C1C}">
      <dsp:nvSpPr>
        <dsp:cNvPr id="0" name=""/>
        <dsp:cNvSpPr/>
      </dsp:nvSpPr>
      <dsp:spPr>
        <a:xfrm>
          <a:off x="155823" y="3753294"/>
          <a:ext cx="2121477" cy="1246584"/>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DD7E5-4701-4FC1-AA0A-C83E90FC77B7}" type="datetimeFigureOut">
              <a:rPr lang="fr-FR" smtClean="0"/>
              <a:t>22/09/2024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C34B8-6AF5-4A95-88F8-6068D091811E}" type="slidenum">
              <a:rPr lang="fr-FR" smtClean="0"/>
              <a:t>‹N°›</a:t>
            </a:fld>
            <a:endParaRPr lang="fr-FR"/>
          </a:p>
        </p:txBody>
      </p:sp>
    </p:spTree>
    <p:extLst>
      <p:ext uri="{BB962C8B-B14F-4D97-AF65-F5344CB8AC3E}">
        <p14:creationId xmlns:p14="http://schemas.microsoft.com/office/powerpoint/2010/main" val="11377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1</a:t>
            </a:fld>
            <a:endParaRPr lang="fr-FR"/>
          </a:p>
        </p:txBody>
      </p:sp>
    </p:spTree>
    <p:extLst>
      <p:ext uri="{BB962C8B-B14F-4D97-AF65-F5344CB8AC3E}">
        <p14:creationId xmlns:p14="http://schemas.microsoft.com/office/powerpoint/2010/main" val="25021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10</a:t>
            </a:fld>
            <a:endParaRPr lang="fr-FR"/>
          </a:p>
        </p:txBody>
      </p:sp>
    </p:spTree>
    <p:extLst>
      <p:ext uri="{BB962C8B-B14F-4D97-AF65-F5344CB8AC3E}">
        <p14:creationId xmlns:p14="http://schemas.microsoft.com/office/powerpoint/2010/main" val="1703765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13</a:t>
            </a:fld>
            <a:endParaRPr lang="fr-FR"/>
          </a:p>
        </p:txBody>
      </p:sp>
    </p:spTree>
    <p:extLst>
      <p:ext uri="{BB962C8B-B14F-4D97-AF65-F5344CB8AC3E}">
        <p14:creationId xmlns:p14="http://schemas.microsoft.com/office/powerpoint/2010/main" val="327865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14</a:t>
            </a:fld>
            <a:endParaRPr lang="fr-FR"/>
          </a:p>
        </p:txBody>
      </p:sp>
    </p:spTree>
    <p:extLst>
      <p:ext uri="{BB962C8B-B14F-4D97-AF65-F5344CB8AC3E}">
        <p14:creationId xmlns:p14="http://schemas.microsoft.com/office/powerpoint/2010/main" val="264850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15</a:t>
            </a:fld>
            <a:endParaRPr lang="fr-FR"/>
          </a:p>
        </p:txBody>
      </p:sp>
    </p:spTree>
    <p:extLst>
      <p:ext uri="{BB962C8B-B14F-4D97-AF65-F5344CB8AC3E}">
        <p14:creationId xmlns:p14="http://schemas.microsoft.com/office/powerpoint/2010/main" val="412903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16</a:t>
            </a:fld>
            <a:endParaRPr lang="fr-FR"/>
          </a:p>
        </p:txBody>
      </p:sp>
    </p:spTree>
    <p:extLst>
      <p:ext uri="{BB962C8B-B14F-4D97-AF65-F5344CB8AC3E}">
        <p14:creationId xmlns:p14="http://schemas.microsoft.com/office/powerpoint/2010/main" val="78405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17</a:t>
            </a:fld>
            <a:endParaRPr lang="fr-FR"/>
          </a:p>
        </p:txBody>
      </p:sp>
    </p:spTree>
    <p:extLst>
      <p:ext uri="{BB962C8B-B14F-4D97-AF65-F5344CB8AC3E}">
        <p14:creationId xmlns:p14="http://schemas.microsoft.com/office/powerpoint/2010/main" val="21924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18</a:t>
            </a:fld>
            <a:endParaRPr lang="fr-FR"/>
          </a:p>
        </p:txBody>
      </p:sp>
    </p:spTree>
    <p:extLst>
      <p:ext uri="{BB962C8B-B14F-4D97-AF65-F5344CB8AC3E}">
        <p14:creationId xmlns:p14="http://schemas.microsoft.com/office/powerpoint/2010/main" val="530061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19</a:t>
            </a:fld>
            <a:endParaRPr lang="fr-FR"/>
          </a:p>
        </p:txBody>
      </p:sp>
    </p:spTree>
    <p:extLst>
      <p:ext uri="{BB962C8B-B14F-4D97-AF65-F5344CB8AC3E}">
        <p14:creationId xmlns:p14="http://schemas.microsoft.com/office/powerpoint/2010/main" val="3635773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20</a:t>
            </a:fld>
            <a:endParaRPr lang="fr-FR"/>
          </a:p>
        </p:txBody>
      </p:sp>
    </p:spTree>
    <p:extLst>
      <p:ext uri="{BB962C8B-B14F-4D97-AF65-F5344CB8AC3E}">
        <p14:creationId xmlns:p14="http://schemas.microsoft.com/office/powerpoint/2010/main" val="315129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21</a:t>
            </a:fld>
            <a:endParaRPr lang="fr-FR"/>
          </a:p>
        </p:txBody>
      </p:sp>
    </p:spTree>
    <p:extLst>
      <p:ext uri="{BB962C8B-B14F-4D97-AF65-F5344CB8AC3E}">
        <p14:creationId xmlns:p14="http://schemas.microsoft.com/office/powerpoint/2010/main" val="308382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a:t>
            </a:fld>
            <a:endParaRPr lang="fr-FR"/>
          </a:p>
        </p:txBody>
      </p:sp>
    </p:spTree>
    <p:extLst>
      <p:ext uri="{BB962C8B-B14F-4D97-AF65-F5344CB8AC3E}">
        <p14:creationId xmlns:p14="http://schemas.microsoft.com/office/powerpoint/2010/main" val="2702585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22</a:t>
            </a:fld>
            <a:endParaRPr lang="fr-FR"/>
          </a:p>
        </p:txBody>
      </p:sp>
    </p:spTree>
    <p:extLst>
      <p:ext uri="{BB962C8B-B14F-4D97-AF65-F5344CB8AC3E}">
        <p14:creationId xmlns:p14="http://schemas.microsoft.com/office/powerpoint/2010/main" val="365868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23</a:t>
            </a:fld>
            <a:endParaRPr lang="fr-FR"/>
          </a:p>
        </p:txBody>
      </p:sp>
    </p:spTree>
    <p:extLst>
      <p:ext uri="{BB962C8B-B14F-4D97-AF65-F5344CB8AC3E}">
        <p14:creationId xmlns:p14="http://schemas.microsoft.com/office/powerpoint/2010/main" val="66543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24</a:t>
            </a:fld>
            <a:endParaRPr lang="fr-FR"/>
          </a:p>
        </p:txBody>
      </p:sp>
    </p:spTree>
    <p:extLst>
      <p:ext uri="{BB962C8B-B14F-4D97-AF65-F5344CB8AC3E}">
        <p14:creationId xmlns:p14="http://schemas.microsoft.com/office/powerpoint/2010/main" val="250840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25</a:t>
            </a:fld>
            <a:endParaRPr lang="fr-FR"/>
          </a:p>
        </p:txBody>
      </p:sp>
    </p:spTree>
    <p:extLst>
      <p:ext uri="{BB962C8B-B14F-4D97-AF65-F5344CB8AC3E}">
        <p14:creationId xmlns:p14="http://schemas.microsoft.com/office/powerpoint/2010/main" val="1835349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26</a:t>
            </a:fld>
            <a:endParaRPr lang="fr-FR"/>
          </a:p>
        </p:txBody>
      </p:sp>
    </p:spTree>
    <p:extLst>
      <p:ext uri="{BB962C8B-B14F-4D97-AF65-F5344CB8AC3E}">
        <p14:creationId xmlns:p14="http://schemas.microsoft.com/office/powerpoint/2010/main" val="3571212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27</a:t>
            </a:fld>
            <a:endParaRPr lang="fr-FR"/>
          </a:p>
        </p:txBody>
      </p:sp>
    </p:spTree>
    <p:extLst>
      <p:ext uri="{BB962C8B-B14F-4D97-AF65-F5344CB8AC3E}">
        <p14:creationId xmlns:p14="http://schemas.microsoft.com/office/powerpoint/2010/main" val="2460392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29</a:t>
            </a:fld>
            <a:endParaRPr lang="fr-FR"/>
          </a:p>
        </p:txBody>
      </p:sp>
    </p:spTree>
    <p:extLst>
      <p:ext uri="{BB962C8B-B14F-4D97-AF65-F5344CB8AC3E}">
        <p14:creationId xmlns:p14="http://schemas.microsoft.com/office/powerpoint/2010/main" val="4130055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30</a:t>
            </a:fld>
            <a:endParaRPr lang="fr-FR"/>
          </a:p>
        </p:txBody>
      </p:sp>
    </p:spTree>
    <p:extLst>
      <p:ext uri="{BB962C8B-B14F-4D97-AF65-F5344CB8AC3E}">
        <p14:creationId xmlns:p14="http://schemas.microsoft.com/office/powerpoint/2010/main" val="1162529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31</a:t>
            </a:fld>
            <a:endParaRPr lang="fr-FR"/>
          </a:p>
        </p:txBody>
      </p:sp>
    </p:spTree>
    <p:extLst>
      <p:ext uri="{BB962C8B-B14F-4D97-AF65-F5344CB8AC3E}">
        <p14:creationId xmlns:p14="http://schemas.microsoft.com/office/powerpoint/2010/main" val="1262119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32</a:t>
            </a:fld>
            <a:endParaRPr lang="fr-FR"/>
          </a:p>
        </p:txBody>
      </p:sp>
    </p:spTree>
    <p:extLst>
      <p:ext uri="{BB962C8B-B14F-4D97-AF65-F5344CB8AC3E}">
        <p14:creationId xmlns:p14="http://schemas.microsoft.com/office/powerpoint/2010/main" val="337763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a:t>
            </a:fld>
            <a:endParaRPr lang="fr-FR"/>
          </a:p>
        </p:txBody>
      </p:sp>
    </p:spTree>
    <p:extLst>
      <p:ext uri="{BB962C8B-B14F-4D97-AF65-F5344CB8AC3E}">
        <p14:creationId xmlns:p14="http://schemas.microsoft.com/office/powerpoint/2010/main" val="250100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33</a:t>
            </a:fld>
            <a:endParaRPr lang="fr-FR"/>
          </a:p>
        </p:txBody>
      </p:sp>
    </p:spTree>
    <p:extLst>
      <p:ext uri="{BB962C8B-B14F-4D97-AF65-F5344CB8AC3E}">
        <p14:creationId xmlns:p14="http://schemas.microsoft.com/office/powerpoint/2010/main" val="373373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34</a:t>
            </a:fld>
            <a:endParaRPr lang="fr-FR"/>
          </a:p>
        </p:txBody>
      </p:sp>
    </p:spTree>
    <p:extLst>
      <p:ext uri="{BB962C8B-B14F-4D97-AF65-F5344CB8AC3E}">
        <p14:creationId xmlns:p14="http://schemas.microsoft.com/office/powerpoint/2010/main" val="722978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35</a:t>
            </a:fld>
            <a:endParaRPr lang="fr-FR"/>
          </a:p>
        </p:txBody>
      </p:sp>
    </p:spTree>
    <p:extLst>
      <p:ext uri="{BB962C8B-B14F-4D97-AF65-F5344CB8AC3E}">
        <p14:creationId xmlns:p14="http://schemas.microsoft.com/office/powerpoint/2010/main" val="402669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36</a:t>
            </a:fld>
            <a:endParaRPr lang="fr-FR"/>
          </a:p>
        </p:txBody>
      </p:sp>
    </p:spTree>
    <p:extLst>
      <p:ext uri="{BB962C8B-B14F-4D97-AF65-F5344CB8AC3E}">
        <p14:creationId xmlns:p14="http://schemas.microsoft.com/office/powerpoint/2010/main" val="163233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37</a:t>
            </a:fld>
            <a:endParaRPr lang="fr-FR"/>
          </a:p>
        </p:txBody>
      </p:sp>
    </p:spTree>
    <p:extLst>
      <p:ext uri="{BB962C8B-B14F-4D97-AF65-F5344CB8AC3E}">
        <p14:creationId xmlns:p14="http://schemas.microsoft.com/office/powerpoint/2010/main" val="1460064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38</a:t>
            </a:fld>
            <a:endParaRPr lang="fr-FR"/>
          </a:p>
        </p:txBody>
      </p:sp>
    </p:spTree>
    <p:extLst>
      <p:ext uri="{BB962C8B-B14F-4D97-AF65-F5344CB8AC3E}">
        <p14:creationId xmlns:p14="http://schemas.microsoft.com/office/powerpoint/2010/main" val="1454064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39</a:t>
            </a:fld>
            <a:endParaRPr lang="fr-FR"/>
          </a:p>
        </p:txBody>
      </p:sp>
    </p:spTree>
    <p:extLst>
      <p:ext uri="{BB962C8B-B14F-4D97-AF65-F5344CB8AC3E}">
        <p14:creationId xmlns:p14="http://schemas.microsoft.com/office/powerpoint/2010/main" val="1854897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40</a:t>
            </a:fld>
            <a:endParaRPr lang="fr-FR"/>
          </a:p>
        </p:txBody>
      </p:sp>
    </p:spTree>
    <p:extLst>
      <p:ext uri="{BB962C8B-B14F-4D97-AF65-F5344CB8AC3E}">
        <p14:creationId xmlns:p14="http://schemas.microsoft.com/office/powerpoint/2010/main" val="158265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41</a:t>
            </a:fld>
            <a:endParaRPr lang="fr-FR"/>
          </a:p>
        </p:txBody>
      </p:sp>
    </p:spTree>
    <p:extLst>
      <p:ext uri="{BB962C8B-B14F-4D97-AF65-F5344CB8AC3E}">
        <p14:creationId xmlns:p14="http://schemas.microsoft.com/office/powerpoint/2010/main" val="3253811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42</a:t>
            </a:fld>
            <a:endParaRPr lang="fr-FR"/>
          </a:p>
        </p:txBody>
      </p:sp>
    </p:spTree>
    <p:extLst>
      <p:ext uri="{BB962C8B-B14F-4D97-AF65-F5344CB8AC3E}">
        <p14:creationId xmlns:p14="http://schemas.microsoft.com/office/powerpoint/2010/main" val="143229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a:t>
            </a:fld>
            <a:endParaRPr lang="fr-FR"/>
          </a:p>
        </p:txBody>
      </p:sp>
    </p:spTree>
    <p:extLst>
      <p:ext uri="{BB962C8B-B14F-4D97-AF65-F5344CB8AC3E}">
        <p14:creationId xmlns:p14="http://schemas.microsoft.com/office/powerpoint/2010/main" val="2963294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5</a:t>
            </a:fld>
            <a:endParaRPr lang="fr-FR"/>
          </a:p>
        </p:txBody>
      </p:sp>
    </p:spTree>
    <p:extLst>
      <p:ext uri="{BB962C8B-B14F-4D97-AF65-F5344CB8AC3E}">
        <p14:creationId xmlns:p14="http://schemas.microsoft.com/office/powerpoint/2010/main" val="219873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6</a:t>
            </a:fld>
            <a:endParaRPr lang="fr-FR"/>
          </a:p>
        </p:txBody>
      </p:sp>
    </p:spTree>
    <p:extLst>
      <p:ext uri="{BB962C8B-B14F-4D97-AF65-F5344CB8AC3E}">
        <p14:creationId xmlns:p14="http://schemas.microsoft.com/office/powerpoint/2010/main" val="275046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7</a:t>
            </a:fld>
            <a:endParaRPr lang="fr-FR"/>
          </a:p>
        </p:txBody>
      </p:sp>
    </p:spTree>
    <p:extLst>
      <p:ext uri="{BB962C8B-B14F-4D97-AF65-F5344CB8AC3E}">
        <p14:creationId xmlns:p14="http://schemas.microsoft.com/office/powerpoint/2010/main" val="76603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8</a:t>
            </a:fld>
            <a:endParaRPr lang="fr-FR"/>
          </a:p>
        </p:txBody>
      </p:sp>
    </p:spTree>
    <p:extLst>
      <p:ext uri="{BB962C8B-B14F-4D97-AF65-F5344CB8AC3E}">
        <p14:creationId xmlns:p14="http://schemas.microsoft.com/office/powerpoint/2010/main" val="250444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9</a:t>
            </a:fld>
            <a:endParaRPr lang="fr-FR"/>
          </a:p>
        </p:txBody>
      </p:sp>
    </p:spTree>
    <p:extLst>
      <p:ext uri="{BB962C8B-B14F-4D97-AF65-F5344CB8AC3E}">
        <p14:creationId xmlns:p14="http://schemas.microsoft.com/office/powerpoint/2010/main" val="269501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43B8C-9DB6-01E5-9FED-6452B494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150FBE-9B0C-BAF3-2271-491DA73D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C6CC88-B8B3-865F-FA5D-0DA64F8F19BD}"/>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5" name="Espace réservé du pied de page 4">
            <a:extLst>
              <a:ext uri="{FF2B5EF4-FFF2-40B4-BE49-F238E27FC236}">
                <a16:creationId xmlns:a16="http://schemas.microsoft.com/office/drawing/2014/main" id="{1D08D506-029B-7270-915E-489629DB1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A1BCCD-0846-DF06-6224-D453D7AF3401}"/>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118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1528-FD67-8264-80D2-9D5A170DE0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BCB0F0-CB7D-B1D9-850F-5D5CBA9FF3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9C0689-ABB7-259F-CA7F-FB615FC0FE95}"/>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5" name="Espace réservé du pied de page 4">
            <a:extLst>
              <a:ext uri="{FF2B5EF4-FFF2-40B4-BE49-F238E27FC236}">
                <a16:creationId xmlns:a16="http://schemas.microsoft.com/office/drawing/2014/main" id="{2089B497-BD1A-D7EB-6F1C-4CA95D20D3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AB81E-7D7A-EA8C-A241-CE3B46B78A17}"/>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3734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30B3F0-6178-0141-E54D-B5EB61337A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3674D7-D693-4EBB-F2A7-5888030D06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BCB55-96B5-5227-7208-26773F9550B2}"/>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5" name="Espace réservé du pied de page 4">
            <a:extLst>
              <a:ext uri="{FF2B5EF4-FFF2-40B4-BE49-F238E27FC236}">
                <a16:creationId xmlns:a16="http://schemas.microsoft.com/office/drawing/2014/main" id="{976B8646-27B1-8FD9-F341-AF15748D3D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E2BE6B-A2FB-A69B-43B0-3D1D39C41D0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544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5BBC-DEAE-5BC8-1357-4C0A082660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026970-D154-FC3F-C68A-3CBA80DEAE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00F20-50AB-9B67-2F49-0800169F5B5E}"/>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5" name="Espace réservé du pied de page 4">
            <a:extLst>
              <a:ext uri="{FF2B5EF4-FFF2-40B4-BE49-F238E27FC236}">
                <a16:creationId xmlns:a16="http://schemas.microsoft.com/office/drawing/2014/main" id="{8D71F0F6-5FA6-D523-D67F-9553B2160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A9C0-0E3F-9853-8B47-3AD01D98B32E}"/>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051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93CA1-B489-7D4E-ED79-81FE08115F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4CD517-44F0-4AB9-1427-0B569779F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6CA81D-262B-1B03-9631-935AC82B7DA6}"/>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5" name="Espace réservé du pied de page 4">
            <a:extLst>
              <a:ext uri="{FF2B5EF4-FFF2-40B4-BE49-F238E27FC236}">
                <a16:creationId xmlns:a16="http://schemas.microsoft.com/office/drawing/2014/main" id="{4CB452F8-5D97-2B78-765B-DA56D4F460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EE4DB-D0A8-4445-3F56-757B4F7B149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4159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129B-1E7B-1076-5C33-BF71EE43A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38295-A8EF-29CB-7F55-0F45E75967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AF8768-B57D-14E5-36F7-1C31D557892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BE9B5EF-BF03-573E-D5CD-A4B3CFF94FD8}"/>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6" name="Espace réservé du pied de page 5">
            <a:extLst>
              <a:ext uri="{FF2B5EF4-FFF2-40B4-BE49-F238E27FC236}">
                <a16:creationId xmlns:a16="http://schemas.microsoft.com/office/drawing/2014/main" id="{922581C7-0919-C64E-9A63-5098DF8DB3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C3099-C2CC-2EBE-F53F-483A36440844}"/>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59290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810D0-224E-40D6-B63C-8942B15FEB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03A951-5F29-2C20-0959-24B5F3A84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A1A90F1-4247-8A62-AB71-B280ED24FF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99A7E1-7934-C6F7-BCA6-2585AF30A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465C78-AACF-D34B-945A-CE0BFF29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B3D2B1-8120-092B-947F-2A6500A3E0E7}"/>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8" name="Espace réservé du pied de page 7">
            <a:extLst>
              <a:ext uri="{FF2B5EF4-FFF2-40B4-BE49-F238E27FC236}">
                <a16:creationId xmlns:a16="http://schemas.microsoft.com/office/drawing/2014/main" id="{A290C6B1-869B-F5DB-5C93-AB4C3F51E0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BD4C1CB-92BE-DD4A-8B1A-73CB54CD48A6}"/>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15761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C9B6-8183-FE4B-C19C-BFD97C4C43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63D55-7B89-1FF9-39A1-F939354CC42D}"/>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4" name="Espace réservé du pied de page 3">
            <a:extLst>
              <a:ext uri="{FF2B5EF4-FFF2-40B4-BE49-F238E27FC236}">
                <a16:creationId xmlns:a16="http://schemas.microsoft.com/office/drawing/2014/main" id="{A1DB8C53-7219-5D06-9641-4F282D862C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C944BE-8529-FB54-2EB2-62440BE3FB6A}"/>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5525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CAA7-FFD1-D432-98A4-1EAB351CC435}"/>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3" name="Espace réservé du pied de page 2">
            <a:extLst>
              <a:ext uri="{FF2B5EF4-FFF2-40B4-BE49-F238E27FC236}">
                <a16:creationId xmlns:a16="http://schemas.microsoft.com/office/drawing/2014/main" id="{0AD8061A-4425-66D6-12AF-B01B7AFD87B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4F5BBC-24C1-3CBB-96B7-A4A5DE926358}"/>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1920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A7FE9-51F4-0C17-2EFE-5B91CB152F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271805-9F36-D83C-1206-614EEA3E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4D3284-338B-EE32-2924-1C3ED4F8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535BFB-3416-8169-63E6-028AEA9A0004}"/>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6" name="Espace réservé du pied de page 5">
            <a:extLst>
              <a:ext uri="{FF2B5EF4-FFF2-40B4-BE49-F238E27FC236}">
                <a16:creationId xmlns:a16="http://schemas.microsoft.com/office/drawing/2014/main" id="{D2077756-1928-85B4-0ED8-E23B8EDDCC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86745-A034-5E34-B99C-C88E48F8957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849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4EA37-B791-7BBF-E2F4-BF20AF9D70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31AFA0-2A2A-4A04-2C95-65D4F296C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349147-9416-EEBD-9ECE-CFE891FC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4182FC-01A5-4248-1658-545D7DDF9042}"/>
              </a:ext>
            </a:extLst>
          </p:cNvPr>
          <p:cNvSpPr>
            <a:spLocks noGrp="1"/>
          </p:cNvSpPr>
          <p:nvPr>
            <p:ph type="dt" sz="half" idx="10"/>
          </p:nvPr>
        </p:nvSpPr>
        <p:spPr/>
        <p:txBody>
          <a:bodyPr/>
          <a:lstStyle/>
          <a:p>
            <a:fld id="{4921A2C1-E798-46DF-9950-FB0100D9CB1A}" type="datetimeFigureOut">
              <a:rPr lang="fr-FR" smtClean="0"/>
              <a:t>22/09/2024</a:t>
            </a:fld>
            <a:endParaRPr lang="fr-FR"/>
          </a:p>
        </p:txBody>
      </p:sp>
      <p:sp>
        <p:nvSpPr>
          <p:cNvPr id="6" name="Espace réservé du pied de page 5">
            <a:extLst>
              <a:ext uri="{FF2B5EF4-FFF2-40B4-BE49-F238E27FC236}">
                <a16:creationId xmlns:a16="http://schemas.microsoft.com/office/drawing/2014/main" id="{FF53FE0A-88A0-6272-FBEE-146AD16D9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C531-27A4-44F3-4746-8CC7DFDA556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61106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989577-EDF5-D19A-B1A2-6E97C8307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251C72E-C4F2-BAEA-0FBD-CF7643A10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AC69CA-2F91-7FA6-00EB-EF3CB1DB9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A2C1-E798-46DF-9950-FB0100D9CB1A}" type="datetimeFigureOut">
              <a:rPr lang="fr-FR" smtClean="0"/>
              <a:t>22/09/2024</a:t>
            </a:fld>
            <a:endParaRPr lang="fr-FR"/>
          </a:p>
        </p:txBody>
      </p:sp>
      <p:sp>
        <p:nvSpPr>
          <p:cNvPr id="5" name="Espace réservé du pied de page 4">
            <a:extLst>
              <a:ext uri="{FF2B5EF4-FFF2-40B4-BE49-F238E27FC236}">
                <a16:creationId xmlns:a16="http://schemas.microsoft.com/office/drawing/2014/main" id="{7CE933BA-9FD1-4CF5-4E24-DF389F2E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EB42FF-7BBE-EACF-92AD-59ABFF87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E9A-61CD-4230-83A4-20D976384DC5}" type="slidenum">
              <a:rPr lang="fr-FR" smtClean="0"/>
              <a:t>‹N°›</a:t>
            </a:fld>
            <a:endParaRPr lang="fr-FR"/>
          </a:p>
        </p:txBody>
      </p:sp>
    </p:spTree>
    <p:extLst>
      <p:ext uri="{BB962C8B-B14F-4D97-AF65-F5344CB8AC3E}">
        <p14:creationId xmlns:p14="http://schemas.microsoft.com/office/powerpoint/2010/main" val="84812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facebook.com/GreenVientianenetwork/" TargetMode="External"/><Relationship Id="rId5" Type="http://schemas.openxmlformats.org/officeDocument/2006/relationships/hyperlink" Target="https://www.kisskissbankbank.com/fr/projects/help-our-school-in-laos/tabs/news" TargetMode="Externa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oui-ensemble.org/"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asso.ouiensembl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555C775-47D4-48B1-9AA5-B100AD447692}"/>
              </a:ext>
            </a:extLst>
          </p:cNvPr>
          <p:cNvSpPr txBox="1"/>
          <p:nvPr/>
        </p:nvSpPr>
        <p:spPr>
          <a:xfrm>
            <a:off x="4398921" y="1150460"/>
            <a:ext cx="7242094" cy="1015663"/>
          </a:xfrm>
          <a:prstGeom prst="rect">
            <a:avLst/>
          </a:prstGeom>
          <a:noFill/>
        </p:spPr>
        <p:txBody>
          <a:bodyPr wrap="square" rtlCol="0">
            <a:spAutoFit/>
          </a:bodyPr>
          <a:lstStyle/>
          <a:p>
            <a:pPr algn="ctr"/>
            <a:r>
              <a:rPr lang="fr-FR" sz="6000"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rPr>
              <a:t>A BETTER FUTURE </a:t>
            </a:r>
          </a:p>
        </p:txBody>
      </p:sp>
      <p:pic>
        <p:nvPicPr>
          <p:cNvPr id="2" name="Image 1">
            <a:extLst>
              <a:ext uri="{FF2B5EF4-FFF2-40B4-BE49-F238E27FC236}">
                <a16:creationId xmlns:a16="http://schemas.microsoft.com/office/drawing/2014/main" id="{98EF3C74-F204-4C3C-D0DD-459092B1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49" y="2933991"/>
            <a:ext cx="3767708" cy="2599208"/>
          </a:xfrm>
          <a:prstGeom prst="rect">
            <a:avLst/>
          </a:prstGeom>
        </p:spPr>
      </p:pic>
      <p:pic>
        <p:nvPicPr>
          <p:cNvPr id="3" name="Image 2">
            <a:extLst>
              <a:ext uri="{FF2B5EF4-FFF2-40B4-BE49-F238E27FC236}">
                <a16:creationId xmlns:a16="http://schemas.microsoft.com/office/drawing/2014/main" id="{5C8A24CC-11D8-5CA4-ECD4-8581B8EE0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7" y="1"/>
            <a:ext cx="4057823" cy="2848708"/>
          </a:xfrm>
          <a:prstGeom prst="rect">
            <a:avLst/>
          </a:prstGeom>
        </p:spPr>
      </p:pic>
      <p:sp>
        <p:nvSpPr>
          <p:cNvPr id="4" name="ZoneTexte 3">
            <a:extLst>
              <a:ext uri="{FF2B5EF4-FFF2-40B4-BE49-F238E27FC236}">
                <a16:creationId xmlns:a16="http://schemas.microsoft.com/office/drawing/2014/main" id="{E1A50359-B2CF-B2B9-0A53-D7F746D189F7}"/>
              </a:ext>
            </a:extLst>
          </p:cNvPr>
          <p:cNvSpPr txBox="1"/>
          <p:nvPr/>
        </p:nvSpPr>
        <p:spPr>
          <a:xfrm>
            <a:off x="426720" y="4521393"/>
            <a:ext cx="7469719" cy="923330"/>
          </a:xfrm>
          <a:prstGeom prst="rect">
            <a:avLst/>
          </a:prstGeom>
          <a:noFill/>
        </p:spPr>
        <p:txBody>
          <a:bodyPr wrap="square" rtlCol="0">
            <a:spAutoFit/>
          </a:bodyPr>
          <a:lstStyle/>
          <a:p>
            <a:pPr algn="ctr"/>
            <a:r>
              <a:rPr lang="en-GB" sz="5400" b="1" dirty="0">
                <a:solidFill>
                  <a:srgbClr val="FF6600"/>
                </a:solidFill>
                <a:latin typeface="Trebuchet MS" panose="020B0603020202020204" pitchFamily="34" charset="0"/>
              </a:rPr>
              <a:t>L</a:t>
            </a:r>
            <a:r>
              <a:rPr lang="en-GB" sz="5400" b="1" dirty="0">
                <a:latin typeface="Trebuchet MS" panose="020B0603020202020204" pitchFamily="34" charset="0"/>
              </a:rPr>
              <a:t>iving</a:t>
            </a:r>
            <a:r>
              <a:rPr lang="en-GB" sz="5400" b="1" dirty="0">
                <a:solidFill>
                  <a:schemeClr val="tx1">
                    <a:lumMod val="95000"/>
                  </a:schemeClr>
                </a:solidFill>
                <a:latin typeface="Trebuchet MS" panose="020B0603020202020204" pitchFamily="34" charset="0"/>
              </a:rPr>
              <a:t> </a:t>
            </a:r>
            <a:r>
              <a:rPr lang="en-GB" sz="5400" b="1" dirty="0">
                <a:solidFill>
                  <a:srgbClr val="00B485"/>
                </a:solidFill>
                <a:latin typeface="Trebuchet MS" panose="020B0603020202020204" pitchFamily="34" charset="0"/>
              </a:rPr>
              <a:t>W</a:t>
            </a:r>
            <a:r>
              <a:rPr lang="en-GB" sz="5400" b="1" dirty="0">
                <a:solidFill>
                  <a:schemeClr val="tx1">
                    <a:lumMod val="95000"/>
                  </a:schemeClr>
                </a:solidFill>
                <a:latin typeface="Trebuchet MS" panose="020B0603020202020204" pitchFamily="34" charset="0"/>
              </a:rPr>
              <a:t>ell </a:t>
            </a:r>
            <a:r>
              <a:rPr lang="en-GB" sz="5400" b="1" dirty="0">
                <a:solidFill>
                  <a:srgbClr val="FF6600"/>
                </a:solidFill>
                <a:latin typeface="Trebuchet MS" panose="020B0603020202020204" pitchFamily="34" charset="0"/>
              </a:rPr>
              <a:t>T</a:t>
            </a:r>
            <a:r>
              <a:rPr lang="en-GB" sz="5400" b="1" dirty="0">
                <a:solidFill>
                  <a:schemeClr val="tx1">
                    <a:lumMod val="95000"/>
                  </a:schemeClr>
                </a:solidFill>
                <a:latin typeface="Trebuchet MS" panose="020B0603020202020204" pitchFamily="34" charset="0"/>
              </a:rPr>
              <a:t>ogether</a:t>
            </a:r>
            <a:endParaRPr lang="en-GB" sz="5400" b="1"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 name="ZoneTexte 4">
            <a:extLst>
              <a:ext uri="{FF2B5EF4-FFF2-40B4-BE49-F238E27FC236}">
                <a16:creationId xmlns:a16="http://schemas.microsoft.com/office/drawing/2014/main" id="{DF794654-9A28-D048-EBB4-E2A766B0845C}"/>
              </a:ext>
            </a:extLst>
          </p:cNvPr>
          <p:cNvSpPr txBox="1"/>
          <p:nvPr/>
        </p:nvSpPr>
        <p:spPr>
          <a:xfrm>
            <a:off x="8450832" y="5176677"/>
            <a:ext cx="2757941" cy="584775"/>
          </a:xfrm>
          <a:prstGeom prst="rect">
            <a:avLst/>
          </a:prstGeom>
          <a:noFill/>
        </p:spPr>
        <p:txBody>
          <a:bodyPr wrap="square" rtlCol="0">
            <a:spAutoFit/>
          </a:bodyPr>
          <a:lstStyle/>
          <a:p>
            <a:pPr algn="ctr"/>
            <a:r>
              <a:rPr lang="fr-FR" sz="3200" b="1" dirty="0">
                <a:solidFill>
                  <a:srgbClr val="FF6600"/>
                </a:solidFill>
                <a:latin typeface="Trebuchet MS" panose="020B0603020202020204" pitchFamily="34" charset="0"/>
              </a:rPr>
              <a:t>Y</a:t>
            </a:r>
            <a:r>
              <a:rPr lang="fr-FR" sz="3200" b="1" dirty="0">
                <a:solidFill>
                  <a:schemeClr val="tx1">
                    <a:lumMod val="95000"/>
                  </a:schemeClr>
                </a:solidFill>
                <a:latin typeface="Trebuchet MS" panose="020B0603020202020204" pitchFamily="34" charset="0"/>
              </a:rPr>
              <a:t>es </a:t>
            </a:r>
            <a:r>
              <a:rPr lang="en-GB" sz="3200" b="1" dirty="0">
                <a:solidFill>
                  <a:srgbClr val="00B485"/>
                </a:solidFill>
                <a:latin typeface="Trebuchet MS" panose="020B0603020202020204" pitchFamily="34" charset="0"/>
              </a:rPr>
              <a:t>T</a:t>
            </a:r>
            <a:r>
              <a:rPr lang="en-GB" sz="3200" b="1" dirty="0">
                <a:solidFill>
                  <a:schemeClr val="tx1">
                    <a:lumMod val="95000"/>
                  </a:schemeClr>
                </a:solidFill>
                <a:latin typeface="Trebuchet MS" panose="020B0603020202020204" pitchFamily="34" charset="0"/>
              </a:rPr>
              <a:t>ogether</a:t>
            </a:r>
          </a:p>
        </p:txBody>
      </p:sp>
    </p:spTree>
    <p:extLst>
      <p:ext uri="{BB962C8B-B14F-4D97-AF65-F5344CB8AC3E}">
        <p14:creationId xmlns:p14="http://schemas.microsoft.com/office/powerpoint/2010/main" val="25941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563881" y="347240"/>
            <a:ext cx="7919914" cy="1136072"/>
          </a:xfrm>
        </p:spPr>
        <p:txBody>
          <a:bodyPr vert="horz" lIns="91440" tIns="45720" rIns="91440" bIns="45720" rtlCol="0" anchor="ct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How do we approach a complex societal system?</a:t>
            </a:r>
            <a:br>
              <a:rPr lang="en-GB" sz="4400" i="1" dirty="0">
                <a:solidFill>
                  <a:schemeClr val="tx1">
                    <a:lumMod val="85000"/>
                    <a:lumOff val="15000"/>
                  </a:schemeClr>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609599" y="1823988"/>
            <a:ext cx="10864645" cy="29512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9388">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en-GB"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en-GB" sz="3200" b="1" dirty="0">
                <a:solidFill>
                  <a:schemeClr val="bg1"/>
                </a:solidFill>
                <a:latin typeface="Trebuchet MS" panose="020B0603020202020204" pitchFamily="34" charset="0"/>
                <a:cs typeface="Arial" panose="020B0604020202020204" pitchFamily="34" charset="0"/>
              </a:rPr>
              <a:t>► </a:t>
            </a:r>
            <a:r>
              <a:rPr lang="en-GB" sz="3200" b="1" dirty="0">
                <a:latin typeface="Trebuchet MS" panose="020B0603020202020204" pitchFamily="34" charset="0"/>
              </a:rPr>
              <a:t>Faced with the volume of problems to be solved:</a:t>
            </a:r>
          </a:p>
          <a:p>
            <a:pPr marL="990600" defTabSz="811213">
              <a:buClr>
                <a:schemeClr val="bg1"/>
              </a:buClr>
            </a:pPr>
            <a:r>
              <a:rPr lang="en-GB" sz="2800" dirty="0">
                <a:latin typeface="Trebuchet MS" panose="020B0603020202020204" pitchFamily="34" charset="0"/>
              </a:rPr>
              <a:t>decision to operate </a:t>
            </a:r>
            <a:r>
              <a:rPr lang="en-GB" sz="2800" dirty="0">
                <a:solidFill>
                  <a:schemeClr val="bg1"/>
                </a:solidFill>
                <a:latin typeface="Trebuchet MS" panose="020B0603020202020204" pitchFamily="34" charset="0"/>
              </a:rPr>
              <a:t>using a </a:t>
            </a:r>
            <a:r>
              <a:rPr lang="en-GB" sz="2800" dirty="0">
                <a:latin typeface="Trebuchet MS" panose="020B0603020202020204" pitchFamily="34" charset="0"/>
              </a:rPr>
              <a:t>preventive approach, which requires us to use a </a:t>
            </a:r>
            <a:r>
              <a:rPr lang="en-GB" sz="2800" dirty="0">
                <a:solidFill>
                  <a:schemeClr val="bg1"/>
                </a:solidFill>
                <a:latin typeface="Trebuchet MS" panose="020B0603020202020204" pitchFamily="34" charset="0"/>
              </a:rPr>
              <a:t>holistic project design process, i.e. global and transversal</a:t>
            </a:r>
            <a:endParaRPr lang="en-GB" sz="2800" dirty="0">
              <a:latin typeface="Trebuchet MS" panose="020B0603020202020204" pitchFamily="34" charset="0"/>
            </a:endParaRPr>
          </a:p>
          <a:p>
            <a:pPr marL="179388" algn="ctr">
              <a:buClr>
                <a:schemeClr val="bg1"/>
              </a:buClr>
            </a:pPr>
            <a:endParaRPr lang="en-GB" sz="3300" b="1" dirty="0">
              <a:solidFill>
                <a:schemeClr val="bg1"/>
              </a:solidFill>
              <a:latin typeface="Trebuchet MS" panose="020B0603020202020204" pitchFamily="34" charset="0"/>
            </a:endParaRPr>
          </a:p>
          <a:p>
            <a:pPr marL="179388"/>
            <a:endParaRPr lang="en-GB" sz="3200" dirty="0">
              <a:latin typeface="Trebuchet MS" panose="020B0603020202020204" pitchFamily="34" charset="0"/>
            </a:endParaRPr>
          </a:p>
          <a:p>
            <a:endParaRPr lang="en-GB" sz="3000" kern="1200" dirty="0">
              <a:solidFill>
                <a:schemeClr val="bg1"/>
              </a:solidFill>
              <a:latin typeface="Trebuchet MS" panose="020B0603020202020204" pitchFamily="34" charset="0"/>
            </a:endParaRPr>
          </a:p>
          <a:p>
            <a:pPr algn="ctr"/>
            <a:endParaRPr lang="en-GB"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1267329" y="4282440"/>
            <a:ext cx="6924172" cy="222832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indent="88900" algn="ctr">
              <a:buClr>
                <a:schemeClr val="bg1"/>
              </a:buClr>
            </a:pPr>
            <a:r>
              <a:rPr lang="en-GB" sz="3200" dirty="0">
                <a:solidFill>
                  <a:schemeClr val="bg1"/>
                </a:solidFill>
                <a:latin typeface="Trebuchet MS" panose="020B0603020202020204" pitchFamily="34" charset="0"/>
                <a:cs typeface="Arial" panose="020B0604020202020204" pitchFamily="34" charset="0"/>
              </a:rPr>
              <a:t>    Putting the </a:t>
            </a:r>
            <a:r>
              <a:rPr lang="en-GB" sz="3200" dirty="0">
                <a:solidFill>
                  <a:schemeClr val="bg1"/>
                </a:solidFill>
                <a:latin typeface="Trebuchet MS" panose="020B0603020202020204" pitchFamily="34" charset="0"/>
              </a:rPr>
              <a:t>« Human being » at the centre of our concerns </a:t>
            </a:r>
            <a:r>
              <a:rPr lang="en-GB" sz="3200" dirty="0">
                <a:latin typeface="Trebuchet MS" panose="020B0603020202020204" pitchFamily="34" charset="0"/>
              </a:rPr>
              <a:t>for </a:t>
            </a:r>
            <a:r>
              <a:rPr lang="en-GB" sz="3200" dirty="0">
                <a:solidFill>
                  <a:srgbClr val="FF6600"/>
                </a:solidFill>
                <a:latin typeface="Trebuchet MS" panose="020B0603020202020204" pitchFamily="34" charset="0"/>
              </a:rPr>
              <a:t>L</a:t>
            </a:r>
            <a:r>
              <a:rPr lang="en-GB" sz="3200" dirty="0">
                <a:latin typeface="Trebuchet MS" panose="020B0603020202020204" pitchFamily="34" charset="0"/>
              </a:rPr>
              <a:t>iving </a:t>
            </a:r>
            <a:r>
              <a:rPr lang="en-GB" sz="3200" dirty="0">
                <a:solidFill>
                  <a:srgbClr val="00B485"/>
                </a:solidFill>
                <a:latin typeface="Trebuchet MS" panose="020B0603020202020204" pitchFamily="34" charset="0"/>
              </a:rPr>
              <a:t>W</a:t>
            </a:r>
            <a:r>
              <a:rPr lang="en-GB" sz="3200" dirty="0">
                <a:latin typeface="Trebuchet MS" panose="020B0603020202020204" pitchFamily="34" charset="0"/>
              </a:rPr>
              <a:t>ell </a:t>
            </a:r>
            <a:r>
              <a:rPr lang="en-GB" sz="3200" dirty="0">
                <a:solidFill>
                  <a:srgbClr val="FF6600"/>
                </a:solidFill>
                <a:latin typeface="Trebuchet MS" panose="020B0603020202020204" pitchFamily="34" charset="0"/>
              </a:rPr>
              <a:t>T</a:t>
            </a:r>
            <a:r>
              <a:rPr lang="en-GB" sz="3200" dirty="0">
                <a:latin typeface="Trebuchet MS" panose="020B0603020202020204" pitchFamily="34" charset="0"/>
              </a:rPr>
              <a:t>ogether </a:t>
            </a:r>
          </a:p>
        </p:txBody>
      </p:sp>
      <p:pic>
        <p:nvPicPr>
          <p:cNvPr id="4" name="Image 3">
            <a:extLst>
              <a:ext uri="{FF2B5EF4-FFF2-40B4-BE49-F238E27FC236}">
                <a16:creationId xmlns:a16="http://schemas.microsoft.com/office/drawing/2014/main" id="{E94B1121-68C1-46E9-B1C4-59E560CC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367" y="3632885"/>
            <a:ext cx="3875299" cy="3210680"/>
          </a:xfrm>
          <a:prstGeom prst="rect">
            <a:avLst/>
          </a:prstGeom>
        </p:spPr>
      </p:pic>
      <p:pic>
        <p:nvPicPr>
          <p:cNvPr id="3" name="Graphique 2" descr="Flèche : pivoter à gauche avec un remplissage uni">
            <a:extLst>
              <a:ext uri="{FF2B5EF4-FFF2-40B4-BE49-F238E27FC236}">
                <a16:creationId xmlns:a16="http://schemas.microsoft.com/office/drawing/2014/main" id="{7FAABB99-0075-C6DD-FDA1-393AEEDFC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2498">
            <a:off x="653642" y="3536292"/>
            <a:ext cx="1487661" cy="1530676"/>
          </a:xfrm>
          <a:prstGeom prst="rect">
            <a:avLst/>
          </a:prstGeom>
        </p:spPr>
      </p:pic>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5172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381000" y="533400"/>
            <a:ext cx="10057515" cy="558824"/>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do we want to federate?</a:t>
            </a:r>
            <a:br>
              <a:rPr lang="en-GB" sz="4400" i="1" dirty="0">
                <a:solidFill>
                  <a:schemeClr val="tx1">
                    <a:lumMod val="85000"/>
                    <a:lumOff val="15000"/>
                  </a:schemeClr>
                </a:solidFill>
                <a:latin typeface="Trebuchet MS" panose="020B0603020202020204" pitchFamily="34" charset="0"/>
              </a:rPr>
            </a:br>
            <a:endParaRPr lang="en-GB" sz="4200" dirty="0">
              <a:solidFill>
                <a:srgbClr val="FF6600"/>
              </a:solidFill>
            </a:endParaRPr>
          </a:p>
        </p:txBody>
      </p:sp>
      <p:sp>
        <p:nvSpPr>
          <p:cNvPr id="3" name="Rectangle : coins arrondis 2">
            <a:extLst>
              <a:ext uri="{FF2B5EF4-FFF2-40B4-BE49-F238E27FC236}">
                <a16:creationId xmlns:a16="http://schemas.microsoft.com/office/drawing/2014/main" id="{7D658CA2-CA57-30B4-9DA0-EDD018BE2726}"/>
              </a:ext>
            </a:extLst>
          </p:cNvPr>
          <p:cNvSpPr/>
          <p:nvPr/>
        </p:nvSpPr>
        <p:spPr>
          <a:xfrm>
            <a:off x="571501" y="1446667"/>
            <a:ext cx="10972800" cy="194241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en-GB" sz="3200" dirty="0">
                <a:solidFill>
                  <a:schemeClr val="bg1"/>
                </a:solidFill>
                <a:latin typeface="Trebuchet MS" panose="020B0603020202020204" pitchFamily="34" charset="0"/>
                <a:cs typeface="Arial" panose="020B0604020202020204" pitchFamily="34" charset="0"/>
              </a:rPr>
              <a:t>►A</a:t>
            </a:r>
            <a:r>
              <a:rPr lang="en-GB" sz="3200" dirty="0">
                <a:solidFill>
                  <a:schemeClr val="bg1"/>
                </a:solidFill>
                <a:latin typeface="Trebuchet MS" panose="020B0603020202020204" pitchFamily="34" charset="0"/>
                <a:ea typeface="Times New Roman" panose="02020603050405020304" pitchFamily="18" charset="0"/>
              </a:rPr>
              <a:t> concept of live open to the word </a:t>
            </a:r>
            <a:r>
              <a:rPr lang="en-GB" sz="3200" dirty="0">
                <a:solidFill>
                  <a:schemeClr val="bg1"/>
                </a:solidFill>
                <a:latin typeface="Trebuchet MS" panose="020B0603020202020204" pitchFamily="34" charset="0"/>
                <a:cs typeface="Arial" panose="020B0604020202020204" pitchFamily="34" charset="0"/>
              </a:rPr>
              <a:t>by surveying the long path of:</a:t>
            </a:r>
            <a:endParaRPr lang="en-GB" sz="3200" dirty="0">
              <a:solidFill>
                <a:schemeClr val="bg1"/>
              </a:solidFill>
              <a:latin typeface="Trebuchet MS" panose="020B0603020202020204" pitchFamily="34" charset="0"/>
            </a:endParaRPr>
          </a:p>
          <a:p>
            <a:endParaRPr lang="en-GB" sz="3200" kern="1200" dirty="0">
              <a:solidFill>
                <a:schemeClr val="bg1"/>
              </a:solidFill>
              <a:latin typeface="Trebuchet MS" panose="020B0603020202020204" pitchFamily="34" charset="0"/>
            </a:endParaRPr>
          </a:p>
          <a:p>
            <a:pPr algn="ctr"/>
            <a:endParaRPr lang="en-GB" dirty="0"/>
          </a:p>
        </p:txBody>
      </p:sp>
      <p:pic>
        <p:nvPicPr>
          <p:cNvPr id="13" name="Image 12">
            <a:extLst>
              <a:ext uri="{FF2B5EF4-FFF2-40B4-BE49-F238E27FC236}">
                <a16:creationId xmlns:a16="http://schemas.microsoft.com/office/drawing/2014/main" id="{D7A4AE88-53DD-4680-18EC-B2868BBE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5" y="2856446"/>
            <a:ext cx="5121409" cy="3308379"/>
          </a:xfrm>
          <a:prstGeom prst="rect">
            <a:avLst/>
          </a:prstGeom>
        </p:spPr>
      </p:pic>
      <p:sp>
        <p:nvSpPr>
          <p:cNvPr id="6" name="Rectangle à coins arrondis 4">
            <a:extLst>
              <a:ext uri="{FF2B5EF4-FFF2-40B4-BE49-F238E27FC236}">
                <a16:creationId xmlns:a16="http://schemas.microsoft.com/office/drawing/2014/main" id="{FC8A8A7F-1F42-6C15-E134-13046EC2D345}"/>
              </a:ext>
            </a:extLst>
          </p:cNvPr>
          <p:cNvSpPr/>
          <p:nvPr/>
        </p:nvSpPr>
        <p:spPr>
          <a:xfrm>
            <a:off x="4734233" y="3067664"/>
            <a:ext cx="6631855" cy="3583859"/>
          </a:xfrm>
          <a:prstGeom prst="roundRect">
            <a:avLst>
              <a:gd name="adj" fmla="val 9671"/>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360363">
              <a:buClr>
                <a:schemeClr val="bg1"/>
              </a:buClr>
              <a:buSzPct val="100000"/>
            </a:pPr>
            <a:endParaRPr lang="en-GB"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endParaRPr lang="en-GB" sz="2800" dirty="0">
              <a:latin typeface="Trebuchet MS" panose="020B0603020202020204" pitchFamily="34" charset="0"/>
            </a:endParaRPr>
          </a:p>
          <a:p>
            <a:pPr marL="457200" indent="-457200" defTabSz="360363">
              <a:buClr>
                <a:schemeClr val="bg1"/>
              </a:buClr>
              <a:buSzPct val="100000"/>
              <a:buFont typeface="Wingdings" panose="05000000000000000000" pitchFamily="2" charset="2"/>
              <a:buChar char="Ø"/>
            </a:pPr>
            <a:r>
              <a:rPr lang="en-GB" sz="2800" dirty="0">
                <a:latin typeface="Trebuchet MS" panose="020B0603020202020204" pitchFamily="34" charset="0"/>
              </a:rPr>
              <a:t>To delay the slide towards dependency (in the broadest sense of the term, i.e. financial, physical, emotional and psychological)</a:t>
            </a:r>
          </a:p>
          <a:p>
            <a:pPr defTabSz="360363">
              <a:buClr>
                <a:schemeClr val="bg1"/>
              </a:buClr>
              <a:buSzPct val="100000"/>
            </a:pPr>
            <a:endParaRPr lang="en-GB" sz="2800" b="1" dirty="0">
              <a:solidFill>
                <a:schemeClr val="bg1"/>
              </a:solidFill>
              <a:latin typeface="Trebuchet MS" panose="020B0603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C45224D9-FC44-0AFA-B594-B45CC8A3C935}"/>
              </a:ext>
            </a:extLst>
          </p:cNvPr>
          <p:cNvSpPr/>
          <p:nvPr/>
        </p:nvSpPr>
        <p:spPr>
          <a:xfrm>
            <a:off x="5245769" y="2662989"/>
            <a:ext cx="5541460" cy="1341692"/>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32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Retention of activity        in a different light »</a:t>
            </a:r>
            <a:endParaRPr lang="en-GB" sz="3200" i="1" dirty="0">
              <a:solidFill>
                <a:schemeClr val="tx1">
                  <a:lumMod val="85000"/>
                  <a:lumOff val="15000"/>
                </a:schemeClr>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165509C0-F71C-2E38-759F-17C8C71F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8495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483500" y="408215"/>
            <a:ext cx="7795085" cy="940978"/>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Where is the project experimentation located?</a:t>
            </a:r>
            <a:br>
              <a:rPr lang="en-GB" sz="4200" b="1" dirty="0">
                <a:solidFill>
                  <a:srgbClr val="FF6600"/>
                </a:solidFill>
                <a:latin typeface="Trebuchet MS" panose="020B0603020202020204" pitchFamily="34" charset="0"/>
              </a:rPr>
            </a:br>
            <a:endParaRPr lang="en-GB" sz="4200" b="1" dirty="0">
              <a:solidFill>
                <a:srgbClr val="FF6600"/>
              </a:solidFill>
            </a:endParaRPr>
          </a:p>
        </p:txBody>
      </p:sp>
      <p:sp>
        <p:nvSpPr>
          <p:cNvPr id="11" name="Rectangle : coins arrondis 10">
            <a:extLst>
              <a:ext uri="{FF2B5EF4-FFF2-40B4-BE49-F238E27FC236}">
                <a16:creationId xmlns:a16="http://schemas.microsoft.com/office/drawing/2014/main" id="{07F973CF-25E0-4C6B-42E8-3DCCFC5BBAEA}"/>
              </a:ext>
            </a:extLst>
          </p:cNvPr>
          <p:cNvSpPr/>
          <p:nvPr/>
        </p:nvSpPr>
        <p:spPr>
          <a:xfrm>
            <a:off x="375555" y="1737134"/>
            <a:ext cx="10559135" cy="183616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95250">
              <a:buClr>
                <a:schemeClr val="bg1"/>
              </a:buClr>
            </a:pPr>
            <a:r>
              <a:rPr lang="en-GB" sz="3200" dirty="0">
                <a:solidFill>
                  <a:schemeClr val="bg1"/>
                </a:solidFill>
                <a:latin typeface="Trebuchet MS" panose="020B0603020202020204" pitchFamily="34" charset="0"/>
                <a:cs typeface="Arial" panose="020B0604020202020204" pitchFamily="34" charset="0"/>
              </a:rPr>
              <a:t>► </a:t>
            </a:r>
            <a:r>
              <a:rPr lang="en-GB" sz="3600" dirty="0">
                <a:solidFill>
                  <a:schemeClr val="bg1"/>
                </a:solidFill>
                <a:latin typeface="Trebuchet MS" panose="020B0603020202020204" pitchFamily="34" charset="0"/>
                <a:cs typeface="Arial" panose="020B0604020202020204" pitchFamily="34" charset="0"/>
              </a:rPr>
              <a:t>In</a:t>
            </a:r>
            <a:r>
              <a:rPr lang="en-GB"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r>
              <a:rPr lang="en-GB" sz="36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France, </a:t>
            </a:r>
            <a:r>
              <a:rPr lang="en-GB" sz="3600" dirty="0">
                <a:latin typeface="Trebuchet MS" panose="020B0603020202020204" pitchFamily="34" charset="0"/>
              </a:rPr>
              <a:t>a developed country, and in </a:t>
            </a:r>
            <a:r>
              <a:rPr lang="en-GB" sz="3600" b="1" dirty="0">
                <a:latin typeface="Trebuchet MS" panose="020B0603020202020204" pitchFamily="34" charset="0"/>
              </a:rPr>
              <a:t>Laos</a:t>
            </a:r>
            <a:r>
              <a:rPr lang="en-GB" sz="3600" dirty="0">
                <a:latin typeface="Trebuchet MS" panose="020B0603020202020204" pitchFamily="34" charset="0"/>
              </a:rPr>
              <a:t>, a developing country, in unison</a:t>
            </a:r>
            <a:r>
              <a:rPr lang="en-GB" sz="3600" dirty="0">
                <a:solidFill>
                  <a:schemeClr val="bg1"/>
                </a:solidFill>
                <a:latin typeface="Trebuchet MS" panose="020B0603020202020204" pitchFamily="34" charset="0"/>
                <a:cs typeface="Times New Roman" panose="02020603050405020304" pitchFamily="18" charset="0"/>
              </a:rPr>
              <a:t>:</a:t>
            </a:r>
            <a:r>
              <a:rPr lang="en-GB"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en-GB" sz="3600" b="1" dirty="0">
              <a:solidFill>
                <a:schemeClr val="bg1"/>
              </a:solidFill>
              <a:latin typeface="Trebuchet MS" panose="020B0603020202020204" pitchFamily="34" charset="0"/>
            </a:endParaRPr>
          </a:p>
          <a:p>
            <a:pPr marL="179388"/>
            <a:endParaRPr lang="en-GB" sz="3200" dirty="0">
              <a:latin typeface="Trebuchet MS" panose="020B0603020202020204" pitchFamily="34" charset="0"/>
            </a:endParaRPr>
          </a:p>
          <a:p>
            <a:endParaRPr lang="en-GB" sz="3000" kern="1200" dirty="0">
              <a:solidFill>
                <a:schemeClr val="bg1"/>
              </a:solidFill>
              <a:latin typeface="Trebuchet MS" panose="020B0603020202020204" pitchFamily="34" charset="0"/>
            </a:endParaRPr>
          </a:p>
          <a:p>
            <a:pPr algn="ctr"/>
            <a:endParaRPr lang="en-GB" dirty="0"/>
          </a:p>
        </p:txBody>
      </p:sp>
      <p:sp>
        <p:nvSpPr>
          <p:cNvPr id="4" name="Rectangle : avec coins rognés en diagonale 3">
            <a:extLst>
              <a:ext uri="{FF2B5EF4-FFF2-40B4-BE49-F238E27FC236}">
                <a16:creationId xmlns:a16="http://schemas.microsoft.com/office/drawing/2014/main" id="{75AA5D91-6212-B973-5887-423AE91557C7}"/>
              </a:ext>
            </a:extLst>
          </p:cNvPr>
          <p:cNvSpPr/>
          <p:nvPr/>
        </p:nvSpPr>
        <p:spPr>
          <a:xfrm>
            <a:off x="816432" y="3266361"/>
            <a:ext cx="10559135" cy="1442479"/>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defTabSz="360363">
              <a:buClr>
                <a:srgbClr val="538034"/>
              </a:buClr>
              <a:buSzPct val="100000"/>
            </a:pPr>
            <a:endParaRPr lang="en-GB" altLang="fr-FR" sz="2800" dirty="0">
              <a:solidFill>
                <a:srgbClr val="202124"/>
              </a:solidFill>
              <a:latin typeface="inherit" charset="0"/>
              <a:ea typeface="Times New Roman" panose="02020603050405020304" pitchFamily="18" charset="0"/>
              <a:cs typeface="Courier New" panose="02070309020205020404" pitchFamily="49" charset="0"/>
            </a:endParaRP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Because the interactions between "Humans" and the ecosystem with their multiple effects on living beings </a:t>
            </a: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goes beyond borders</a:t>
            </a:r>
            <a:r>
              <a:rPr lang="en-GB" altLang="fr-FR" sz="2600" dirty="0">
                <a:solidFill>
                  <a:schemeClr val="tx1"/>
                </a:solidFill>
                <a:latin typeface="Trebuchet MS" panose="020B0603020202020204" pitchFamily="34" charset="0"/>
              </a:rPr>
              <a:t> </a:t>
            </a:r>
          </a:p>
          <a:p>
            <a:pPr marL="179388" defTabSz="360363">
              <a:buClr>
                <a:srgbClr val="538034"/>
              </a:buClr>
              <a:buSzPct val="100000"/>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t>
            </a:r>
          </a:p>
          <a:p>
            <a:pPr defTabSz="360363">
              <a:buClr>
                <a:srgbClr val="538034"/>
              </a:buClr>
              <a:buSzPct val="100000"/>
            </a:pPr>
            <a:endParaRPr lang="en-GB"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A6543727-6DD5-0315-FEB5-859D7963D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9" name="Graphique 8" descr="Actualiser (droite à gauche)">
            <a:extLst>
              <a:ext uri="{FF2B5EF4-FFF2-40B4-BE49-F238E27FC236}">
                <a16:creationId xmlns:a16="http://schemas.microsoft.com/office/drawing/2014/main" id="{5E82E0F9-4E5A-7686-2C4F-3CBE6A6A93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91096">
            <a:off x="435032" y="3431069"/>
            <a:ext cx="601400" cy="601400"/>
          </a:xfrm>
          <a:prstGeom prst="rect">
            <a:avLst/>
          </a:prstGeom>
        </p:spPr>
      </p:pic>
      <p:pic>
        <p:nvPicPr>
          <p:cNvPr id="7" name="Image 6">
            <a:extLst>
              <a:ext uri="{FF2B5EF4-FFF2-40B4-BE49-F238E27FC236}">
                <a16:creationId xmlns:a16="http://schemas.microsoft.com/office/drawing/2014/main" id="{E3956B95-8A2A-F08C-3F86-B2A5B0AC6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723" y="3917192"/>
            <a:ext cx="3694521" cy="2902025"/>
          </a:xfrm>
          <a:prstGeom prst="rect">
            <a:avLst/>
          </a:prstGeom>
        </p:spPr>
      </p:pic>
      <p:sp>
        <p:nvSpPr>
          <p:cNvPr id="10" name="Rectangle : avec coins rognés en diagonale 9">
            <a:extLst>
              <a:ext uri="{FF2B5EF4-FFF2-40B4-BE49-F238E27FC236}">
                <a16:creationId xmlns:a16="http://schemas.microsoft.com/office/drawing/2014/main" id="{186DEADE-C45C-A6A3-53A8-DCC769B553B9}"/>
              </a:ext>
            </a:extLst>
          </p:cNvPr>
          <p:cNvSpPr/>
          <p:nvPr/>
        </p:nvSpPr>
        <p:spPr>
          <a:xfrm>
            <a:off x="816432" y="4708840"/>
            <a:ext cx="8138288" cy="1888425"/>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0363">
              <a:buClr>
                <a:srgbClr val="538034"/>
              </a:buClr>
              <a:buSzPct val="100000"/>
            </a:pPr>
            <a:endParaRPr lang="en-GB" sz="2600" dirty="0">
              <a:solidFill>
                <a:schemeClr val="tx1">
                  <a:lumMod val="85000"/>
                  <a:lumOff val="15000"/>
                </a:schemeClr>
              </a:solidFill>
              <a:latin typeface="Trebuchet MS" panose="020B0603020202020204" pitchFamily="34" charset="0"/>
              <a:cs typeface="Times New Roman" panose="02020603050405020304" pitchFamily="18" charset="0"/>
            </a:endParaRPr>
          </a:p>
          <a:p>
            <a:pPr marL="179388" defTabSz="360363">
              <a:buClr>
                <a:srgbClr val="538034"/>
              </a:buClr>
              <a:buSzPct val="100000"/>
            </a:pPr>
            <a:endParaRPr lang="en-GB" altLang="fr-FR" sz="2800" dirty="0">
              <a:solidFill>
                <a:srgbClr val="202124"/>
              </a:solidFill>
              <a:latin typeface="inherit" charset="0"/>
              <a:ea typeface="Times New Roman" panose="02020603050405020304" pitchFamily="18" charset="0"/>
              <a:cs typeface="Courier New" panose="02070309020205020404" pitchFamily="49" charset="0"/>
            </a:endParaRP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Because in the face of precariousness and ageing populations, the problems are comparable, apart from a difference in the habits and customs of life linked to the climate</a:t>
            </a:r>
            <a:r>
              <a:rPr lang="en-GB" altLang="fr-FR" sz="2600" dirty="0">
                <a:solidFill>
                  <a:schemeClr val="tx1"/>
                </a:solidFill>
                <a:latin typeface="Trebuchet MS" panose="020B0603020202020204" pitchFamily="34" charset="0"/>
              </a:rPr>
              <a:t> and culture</a:t>
            </a:r>
          </a:p>
          <a:p>
            <a:pPr marL="179388" defTabSz="360363">
              <a:buClr>
                <a:srgbClr val="538034"/>
              </a:buClr>
              <a:buSzPct val="100000"/>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t>
            </a:r>
          </a:p>
          <a:p>
            <a:pPr defTabSz="360363">
              <a:buClr>
                <a:srgbClr val="538034"/>
              </a:buClr>
              <a:buSzPct val="100000"/>
            </a:pPr>
            <a:endParaRPr lang="en-GB" sz="2600" dirty="0">
              <a:solidFill>
                <a:schemeClr val="tx1">
                  <a:lumMod val="85000"/>
                  <a:lumOff val="15000"/>
                </a:schemeClr>
              </a:solidFill>
              <a:latin typeface="Trebuchet MS" panose="020B0603020202020204" pitchFamily="34" charset="0"/>
              <a:cs typeface="Times New Roman" panose="02020603050405020304" pitchFamily="18" charset="0"/>
            </a:endParaRPr>
          </a:p>
          <a:p>
            <a:pPr defTabSz="360363">
              <a:buClr>
                <a:srgbClr val="538034"/>
              </a:buClr>
              <a:buSzPct val="100000"/>
            </a:pPr>
            <a:endParaRPr lang="en-GB"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12" name="Graphique 11" descr="Actualiser (droite à gauche)">
            <a:extLst>
              <a:ext uri="{FF2B5EF4-FFF2-40B4-BE49-F238E27FC236}">
                <a16:creationId xmlns:a16="http://schemas.microsoft.com/office/drawing/2014/main" id="{6F957A89-A10A-85D9-D3FF-1355445D5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91096">
            <a:off x="424142" y="4808124"/>
            <a:ext cx="601400" cy="601400"/>
          </a:xfrm>
          <a:prstGeom prst="rect">
            <a:avLst/>
          </a:prstGeom>
        </p:spPr>
      </p:pic>
    </p:spTree>
    <p:extLst>
      <p:ext uri="{BB962C8B-B14F-4D97-AF65-F5344CB8AC3E}">
        <p14:creationId xmlns:p14="http://schemas.microsoft.com/office/powerpoint/2010/main" val="932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09455" y="451296"/>
            <a:ext cx="5505391" cy="1342499"/>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societal issue are you working on?</a:t>
            </a:r>
            <a:br>
              <a:rPr lang="en-GB" sz="4400" i="1" dirty="0">
                <a:solidFill>
                  <a:schemeClr val="tx1">
                    <a:lumMod val="85000"/>
                    <a:lumOff val="15000"/>
                  </a:schemeClr>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Rectangle à coins arrondis 4">
            <a:extLst>
              <a:ext uri="{FF2B5EF4-FFF2-40B4-BE49-F238E27FC236}">
                <a16:creationId xmlns:a16="http://schemas.microsoft.com/office/drawing/2014/main" id="{4A5C675A-5DB5-2582-5555-3E2E55D527D3}"/>
              </a:ext>
            </a:extLst>
          </p:cNvPr>
          <p:cNvSpPr/>
          <p:nvPr/>
        </p:nvSpPr>
        <p:spPr>
          <a:xfrm>
            <a:off x="411481" y="2499360"/>
            <a:ext cx="5505391" cy="342694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2300" b="1" dirty="0">
                <a:effectLst/>
                <a:latin typeface="Trebuchet MS" panose="020B0603020202020204" pitchFamily="34" charset="0"/>
                <a:ea typeface="Calibri" panose="020F0502020204030204" pitchFamily="34" charset="0"/>
                <a:cs typeface="Times New Roman" panose="02020603050405020304" pitchFamily="18" charset="0"/>
              </a:rPr>
              <a:t>Imagined </a:t>
            </a:r>
            <a:r>
              <a:rPr lang="en-GB" sz="2300" b="1" dirty="0">
                <a:latin typeface="Trebuchet MS" panose="020B0603020202020204" pitchFamily="34" charset="0"/>
                <a:ea typeface="Calibri" panose="020F0502020204030204" pitchFamily="34" charset="0"/>
                <a:cs typeface="Times New Roman" panose="02020603050405020304" pitchFamily="18" charset="0"/>
              </a:rPr>
              <a:t>to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innovate socially and </a:t>
            </a:r>
            <a:r>
              <a:rPr lang="en-GB" sz="2300" b="1" dirty="0">
                <a:latin typeface="Trebuchet MS" panose="020B0603020202020204" pitchFamily="34" charset="0"/>
                <a:ea typeface="Calibri" panose="020F0502020204030204" pitchFamily="34" charset="0"/>
                <a:cs typeface="Times New Roman" panose="02020603050405020304" pitchFamily="18" charset="0"/>
              </a:rPr>
              <a:t>unleash the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opportunities </a:t>
            </a:r>
            <a:r>
              <a:rPr lang="en-GB" sz="2300" b="1" dirty="0">
                <a:latin typeface="Trebuchet MS" panose="020B0603020202020204" pitchFamily="34" charset="0"/>
                <a:ea typeface="Calibri" panose="020F0502020204030204" pitchFamily="34" charset="0"/>
                <a:cs typeface="Times New Roman" panose="02020603050405020304" pitchFamily="18" charset="0"/>
              </a:rPr>
              <a:t>of people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latin typeface="Trebuchet MS" panose="020B0603020202020204" pitchFamily="34" charset="0"/>
                <a:ea typeface="Calibri" panose="020F0502020204030204" pitchFamily="34" charset="0"/>
                <a:cs typeface="Times New Roman" panose="02020603050405020304" pitchFamily="18" charset="0"/>
              </a:rPr>
              <a:t>and o</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rganisations </a:t>
            </a:r>
            <a:r>
              <a:rPr lang="en-GB" sz="2300" b="1" dirty="0">
                <a:latin typeface="Trebuchet MS" panose="020B0603020202020204" pitchFamily="34" charset="0"/>
                <a:ea typeface="Calibri" panose="020F0502020204030204" pitchFamily="34" charset="0"/>
                <a:cs typeface="Times New Roman" panose="02020603050405020304" pitchFamily="18" charset="0"/>
              </a:rPr>
              <a:t>for the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benefit of competitiveness of industries, </a:t>
            </a:r>
            <a:r>
              <a:rPr lang="en-GB" sz="2300" b="1" dirty="0">
                <a:latin typeface="Trebuchet MS" panose="020B0603020202020204" pitchFamily="34" charset="0"/>
                <a:ea typeface="Calibri" panose="020F0502020204030204" pitchFamily="34" charset="0"/>
                <a:cs typeface="Times New Roman" panose="02020603050405020304" pitchFamily="18" charset="0"/>
              </a:rPr>
              <a:t>our </a:t>
            </a:r>
            <a:r>
              <a:rPr lang="en-GB" sz="23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Y</a:t>
            </a:r>
            <a:r>
              <a:rPr lang="en-GB" sz="2300" b="1" dirty="0">
                <a:latin typeface="Trebuchet MS" panose="020B0603020202020204" pitchFamily="34" charset="0"/>
                <a:ea typeface="Calibri" panose="020F0502020204030204" pitchFamily="34" charset="0"/>
                <a:cs typeface="Times New Roman" panose="02020603050405020304" pitchFamily="18" charset="0"/>
              </a:rPr>
              <a:t>es </a:t>
            </a:r>
            <a:r>
              <a:rPr lang="en-GB" sz="2300" b="1" dirty="0">
                <a:solidFill>
                  <a:srgbClr val="00B485"/>
                </a:solidFill>
                <a:latin typeface="Trebuchet MS" panose="020B0603020202020204" pitchFamily="34" charset="0"/>
                <a:ea typeface="Calibri" panose="020F0502020204030204" pitchFamily="34" charset="0"/>
                <a:cs typeface="Times New Roman" panose="02020603050405020304" pitchFamily="18" charset="0"/>
              </a:rPr>
              <a:t>T</a:t>
            </a:r>
            <a:r>
              <a:rPr lang="en-GB" sz="2300" b="1" dirty="0">
                <a:latin typeface="Trebuchet MS" panose="020B0603020202020204" pitchFamily="34" charset="0"/>
                <a:ea typeface="Calibri" panose="020F0502020204030204" pitchFamily="34" charset="0"/>
                <a:cs typeface="Times New Roman" panose="02020603050405020304" pitchFamily="18" charset="0"/>
              </a:rPr>
              <a:t>ogether</a:t>
            </a:r>
            <a:r>
              <a:rPr lang="en-GB" sz="23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 L</a:t>
            </a:r>
            <a:r>
              <a:rPr lang="en-GB" sz="23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ife</a:t>
            </a:r>
            <a:r>
              <a:rPr lang="en-GB" sz="2300" b="1" dirty="0">
                <a:solidFill>
                  <a:srgbClr val="FF6600"/>
                </a:solidFill>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concept </a:t>
            </a:r>
            <a:r>
              <a:rPr lang="en-GB" sz="2300" b="1" dirty="0">
                <a:latin typeface="Trebuchet MS" panose="020B0603020202020204" pitchFamily="34" charset="0"/>
                <a:ea typeface="Calibri" panose="020F0502020204030204" pitchFamily="34" charset="0"/>
                <a:cs typeface="Times New Roman" panose="02020603050405020304" pitchFamily="18" charset="0"/>
              </a:rPr>
              <a:t>is based</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latin typeface="Trebuchet MS" panose="020B0603020202020204" pitchFamily="34" charset="0"/>
                <a:ea typeface="Calibri" panose="020F0502020204030204" pitchFamily="34" charset="0"/>
                <a:cs typeface="Times New Roman" panose="02020603050405020304" pitchFamily="18" charset="0"/>
              </a:rPr>
              <a:t>on one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question:</a:t>
            </a:r>
            <a:endParaRPr lang="en-GB" sz="2300" b="1" dirty="0">
              <a:latin typeface="Trebuchet MS" panose="020B0603020202020204" pitchFamily="34" charset="0"/>
            </a:endParaRPr>
          </a:p>
        </p:txBody>
      </p:sp>
      <p:sp>
        <p:nvSpPr>
          <p:cNvPr id="10" name="Rectangle 9">
            <a:extLst>
              <a:ext uri="{FF2B5EF4-FFF2-40B4-BE49-F238E27FC236}">
                <a16:creationId xmlns:a16="http://schemas.microsoft.com/office/drawing/2014/main" id="{FFAEDE50-C19B-81B2-3450-907F7BE67D32}"/>
              </a:ext>
            </a:extLst>
          </p:cNvPr>
          <p:cNvSpPr/>
          <p:nvPr/>
        </p:nvSpPr>
        <p:spPr>
          <a:xfrm>
            <a:off x="5684520" y="3495406"/>
            <a:ext cx="6035040" cy="1633144"/>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buClr>
                <a:schemeClr val="tx1">
                  <a:lumMod val="75000"/>
                  <a:lumOff val="25000"/>
                </a:schemeClr>
              </a:buClr>
              <a:buSzPct val="100000"/>
            </a:pP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How to </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articulate </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over the whole life </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cycle    the times of work, training, unpaid activity or retirement, and corresponding income</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p>
        </p:txBody>
      </p:sp>
      <p:pic>
        <p:nvPicPr>
          <p:cNvPr id="13" name="Image 12">
            <a:extLst>
              <a:ext uri="{FF2B5EF4-FFF2-40B4-BE49-F238E27FC236}">
                <a16:creationId xmlns:a16="http://schemas.microsoft.com/office/drawing/2014/main" id="{2EDB578E-257D-79C3-A83A-5B2989C48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872" y="424200"/>
            <a:ext cx="2915694" cy="3046249"/>
          </a:xfrm>
          <a:prstGeom prst="rect">
            <a:avLst/>
          </a:prstGeom>
        </p:spPr>
      </p:pic>
      <p:pic>
        <p:nvPicPr>
          <p:cNvPr id="17" name="Image 16">
            <a:extLst>
              <a:ext uri="{FF2B5EF4-FFF2-40B4-BE49-F238E27FC236}">
                <a16:creationId xmlns:a16="http://schemas.microsoft.com/office/drawing/2014/main" id="{12BF0C0D-7DAD-88FC-6176-834277100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688" y="1428337"/>
            <a:ext cx="2527780" cy="2421571"/>
          </a:xfrm>
          <a:prstGeom prst="rect">
            <a:avLst/>
          </a:prstGeom>
        </p:spPr>
      </p:pic>
      <p:sp>
        <p:nvSpPr>
          <p:cNvPr id="6" name="Rectangle : coins arrondis 5">
            <a:extLst>
              <a:ext uri="{FF2B5EF4-FFF2-40B4-BE49-F238E27FC236}">
                <a16:creationId xmlns:a16="http://schemas.microsoft.com/office/drawing/2014/main" id="{FC00AF26-3846-0E7A-9AD7-B13729971F67}"/>
              </a:ext>
            </a:extLst>
          </p:cNvPr>
          <p:cNvSpPr/>
          <p:nvPr/>
        </p:nvSpPr>
        <p:spPr>
          <a:xfrm>
            <a:off x="5880336" y="5025314"/>
            <a:ext cx="5309576" cy="1420840"/>
          </a:xfrm>
          <a:prstGeom prst="roundRect">
            <a:avLst/>
          </a:prstGeom>
          <a:solidFill>
            <a:schemeClr val="bg1"/>
          </a:solidFill>
          <a:ln w="571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263525">
              <a:buClr>
                <a:schemeClr val="tx1">
                  <a:lumMod val="75000"/>
                  <a:lumOff val="25000"/>
                </a:schemeClr>
              </a:buClr>
              <a:buSzPct val="100000"/>
            </a:pPr>
            <a:r>
              <a:rPr lang="en-GB" sz="2200" i="1" dirty="0">
                <a:solidFill>
                  <a:srgbClr val="FF6600"/>
                </a:solidFill>
                <a:latin typeface="Trebuchet MS" panose="020B0603020202020204" pitchFamily="34" charset="0"/>
                <a:cs typeface="Arial" panose="020B0604020202020204" pitchFamily="34" charset="0"/>
              </a:rPr>
              <a:t>► </a:t>
            </a:r>
            <a:r>
              <a:rPr lang="en-GB" sz="2200" i="1" dirty="0">
                <a:solidFill>
                  <a:schemeClr val="tx1">
                    <a:lumMod val="85000"/>
                    <a:lumOff val="15000"/>
                  </a:schemeClr>
                </a:solidFill>
                <a:latin typeface="Trebuchet MS" panose="020B0603020202020204" pitchFamily="34" charset="0"/>
                <a:cs typeface="Times New Roman" panose="02020603050405020304" pitchFamily="18" charset="0"/>
              </a:rPr>
              <a:t>Laying a stone in the building of</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projects that feed the "</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Green Future</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for « </a:t>
            </a:r>
            <a:r>
              <a:rPr lang="en-GB" sz="2200" i="1" dirty="0">
                <a:solidFill>
                  <a:srgbClr val="FF6600"/>
                </a:solidFill>
                <a:latin typeface="Trebuchet MS" panose="020B0603020202020204" pitchFamily="34" charset="0"/>
                <a:ea typeface="Times New Roman" panose="02020603050405020304" pitchFamily="18" charset="0"/>
                <a:cs typeface="Times New Roman" panose="02020603050405020304" pitchFamily="18" charset="0"/>
              </a:rPr>
              <a:t>A</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ging </a:t>
            </a:r>
            <a:r>
              <a:rPr lang="en-GB" sz="2200" i="1" dirty="0">
                <a:solidFill>
                  <a:srgbClr val="00B485"/>
                </a:solidFill>
                <a:latin typeface="Trebuchet MS" panose="020B0603020202020204" pitchFamily="34" charset="0"/>
                <a:ea typeface="Times New Roman" panose="02020603050405020304" pitchFamily="18" charset="0"/>
                <a:cs typeface="Times New Roman" panose="02020603050405020304" pitchFamily="18" charset="0"/>
              </a:rPr>
              <a:t>W</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ell </a:t>
            </a:r>
            <a:r>
              <a:rPr lang="en-GB" sz="2200" i="1" dirty="0">
                <a:solidFill>
                  <a:srgbClr val="FF6600"/>
                </a:solidFill>
                <a:latin typeface="Trebuchet MS" panose="020B0603020202020204" pitchFamily="34" charset="0"/>
                <a:ea typeface="Times New Roman" panose="02020603050405020304" pitchFamily="18" charset="0"/>
                <a:cs typeface="Times New Roman" panose="02020603050405020304" pitchFamily="18" charset="0"/>
              </a:rPr>
              <a:t>T</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ogether</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 ?</a:t>
            </a:r>
            <a:endPar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3" name="Graphique 2" descr="Flèche : courbe dans le sens inverse des aiguilles d’une montre">
            <a:extLst>
              <a:ext uri="{FF2B5EF4-FFF2-40B4-BE49-F238E27FC236}">
                <a16:creationId xmlns:a16="http://schemas.microsoft.com/office/drawing/2014/main" id="{33ADDDE7-D8CB-31AE-F4CE-F3AD89A91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33378">
            <a:off x="4102189" y="5031646"/>
            <a:ext cx="1597864" cy="1597864"/>
          </a:xfrm>
          <a:prstGeom prst="rect">
            <a:avLst/>
          </a:prstGeom>
        </p:spPr>
      </p:pic>
    </p:spTree>
    <p:extLst>
      <p:ext uri="{BB962C8B-B14F-4D97-AF65-F5344CB8AC3E}">
        <p14:creationId xmlns:p14="http://schemas.microsoft.com/office/powerpoint/2010/main" val="3384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539336" y="502920"/>
            <a:ext cx="8201890" cy="594360"/>
          </a:xfrm>
        </p:spPr>
        <p:txBody>
          <a:bodyP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Who is our project aimed at?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4" name="Rectangle 3">
            <a:extLst>
              <a:ext uri="{FF2B5EF4-FFF2-40B4-BE49-F238E27FC236}">
                <a16:creationId xmlns:a16="http://schemas.microsoft.com/office/drawing/2014/main" id="{FC255006-C45B-4F51-A349-4F72A66968A7}"/>
              </a:ext>
            </a:extLst>
          </p:cNvPr>
          <p:cNvSpPr/>
          <p:nvPr/>
        </p:nvSpPr>
        <p:spPr>
          <a:xfrm>
            <a:off x="571500" y="3723573"/>
            <a:ext cx="5905500" cy="158184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To have a job and activities recognised  and remunerated at their fair value           by avoiding illegal channels that harm      the professional image</a:t>
            </a:r>
          </a:p>
        </p:txBody>
      </p:sp>
      <p:sp>
        <p:nvSpPr>
          <p:cNvPr id="5" name="Rectangle 4">
            <a:extLst>
              <a:ext uri="{FF2B5EF4-FFF2-40B4-BE49-F238E27FC236}">
                <a16:creationId xmlns:a16="http://schemas.microsoft.com/office/drawing/2014/main" id="{C50585C3-1CBC-457A-9B18-4B7477D308BD}"/>
              </a:ext>
            </a:extLst>
          </p:cNvPr>
          <p:cNvSpPr/>
          <p:nvPr/>
        </p:nvSpPr>
        <p:spPr>
          <a:xfrm>
            <a:off x="6533536" y="3723574"/>
            <a:ext cx="4688646" cy="140377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Build up a decent income by carrying out assignments serving living beings, close to home to limit travel time and costs</a:t>
            </a:r>
          </a:p>
        </p:txBody>
      </p:sp>
      <p:sp>
        <p:nvSpPr>
          <p:cNvPr id="9" name="Rectangle 8">
            <a:extLst>
              <a:ext uri="{FF2B5EF4-FFF2-40B4-BE49-F238E27FC236}">
                <a16:creationId xmlns:a16="http://schemas.microsoft.com/office/drawing/2014/main" id="{80059F9B-8276-44C2-ACC9-8304D0FE9C9C}"/>
              </a:ext>
            </a:extLst>
          </p:cNvPr>
          <p:cNvSpPr/>
          <p:nvPr/>
        </p:nvSpPr>
        <p:spPr>
          <a:xfrm>
            <a:off x="539336" y="5349896"/>
            <a:ext cx="5937664" cy="119391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Receive training that improves job quality and retention at every stage of life</a:t>
            </a:r>
          </a:p>
        </p:txBody>
      </p:sp>
      <p:sp>
        <p:nvSpPr>
          <p:cNvPr id="10" name="Rectangle 9">
            <a:extLst>
              <a:ext uri="{FF2B5EF4-FFF2-40B4-BE49-F238E27FC236}">
                <a16:creationId xmlns:a16="http://schemas.microsoft.com/office/drawing/2014/main" id="{14874EDC-1CA4-4690-A9F4-6AA882493FAC}"/>
              </a:ext>
            </a:extLst>
          </p:cNvPr>
          <p:cNvSpPr/>
          <p:nvPr/>
        </p:nvSpPr>
        <p:spPr>
          <a:xfrm>
            <a:off x="6533536" y="5153889"/>
            <a:ext cx="4688645" cy="138458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To evolve autonomously </a:t>
            </a:r>
          </a:p>
          <a:p>
            <a:pPr lvl="0" algn="ctr"/>
            <a:r>
              <a:rPr lang="en-GB" sz="2200" b="1" dirty="0">
                <a:solidFill>
                  <a:schemeClr val="bg1"/>
                </a:solidFill>
                <a:latin typeface="Trebuchet MS" panose="020B0603020202020204" pitchFamily="34" charset="0"/>
              </a:rPr>
              <a:t>without isolating oneself and </a:t>
            </a:r>
          </a:p>
          <a:p>
            <a:pPr lvl="0" algn="ctr"/>
            <a:r>
              <a:rPr lang="en-GB" sz="2200" b="1" dirty="0">
                <a:solidFill>
                  <a:schemeClr val="bg1"/>
                </a:solidFill>
                <a:latin typeface="Trebuchet MS" panose="020B0603020202020204" pitchFamily="34" charset="0"/>
              </a:rPr>
              <a:t>finding oneself on the margins </a:t>
            </a:r>
          </a:p>
          <a:p>
            <a:pPr lvl="0" algn="ctr"/>
            <a:r>
              <a:rPr lang="en-GB" sz="2200" b="1" dirty="0">
                <a:solidFill>
                  <a:schemeClr val="bg1"/>
                </a:solidFill>
                <a:latin typeface="Trebuchet MS" panose="020B0603020202020204" pitchFamily="34" charset="0"/>
              </a:rPr>
              <a:t>of the professional word</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95637A10-602A-42F9-DF35-6A1A94FAB2D6}"/>
              </a:ext>
            </a:extLst>
          </p:cNvPr>
          <p:cNvSpPr/>
          <p:nvPr/>
        </p:nvSpPr>
        <p:spPr>
          <a:xfrm>
            <a:off x="560441" y="2462978"/>
            <a:ext cx="10661740" cy="122630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chemeClr val="bg1"/>
              </a:solidFill>
              <a:latin typeface="Trebuchet MS" panose="020B0603020202020204" pitchFamily="34" charset="0"/>
              <a:ea typeface="Times New Roman" panose="02020603050405020304" pitchFamily="18" charset="0"/>
            </a:endParaRPr>
          </a:p>
          <a:p>
            <a:pPr algn="ctr"/>
            <a:r>
              <a:rPr lang="en-GB" sz="2400" b="1" dirty="0">
                <a:solidFill>
                  <a:schemeClr val="bg1"/>
                </a:solidFill>
                <a:latin typeface="Trebuchet MS" panose="020B0603020202020204" pitchFamily="34" charset="0"/>
                <a:ea typeface="Times New Roman" panose="02020603050405020304" pitchFamily="18" charset="0"/>
              </a:rPr>
              <a:t>Remaining the author of one’s life within a collective </a:t>
            </a:r>
          </a:p>
          <a:p>
            <a:pPr algn="ctr"/>
            <a:r>
              <a:rPr lang="en-GB" sz="2200" b="1" dirty="0">
                <a:solidFill>
                  <a:schemeClr val="bg1"/>
                </a:solidFill>
                <a:latin typeface="Trebuchet MS" panose="020B0603020202020204" pitchFamily="34" charset="0"/>
                <a:ea typeface="Times New Roman" panose="02020603050405020304" pitchFamily="18" charset="0"/>
              </a:rPr>
              <a:t>to delay the slide into dependency (in the broadest sense of the term: financial, physical, emotional and psychological)</a:t>
            </a:r>
            <a:endPar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lvl="0" algn="ctr"/>
            <a:endParaRPr lang="en-GB" sz="2200" b="1" dirty="0">
              <a:solidFill>
                <a:schemeClr val="bg1"/>
              </a:solidFill>
              <a:latin typeface="Trebuchet MS" panose="020B0603020202020204" pitchFamily="34" charset="0"/>
            </a:endParaRPr>
          </a:p>
        </p:txBody>
      </p:sp>
      <p:sp>
        <p:nvSpPr>
          <p:cNvPr id="12" name="Titre 1">
            <a:extLst>
              <a:ext uri="{FF2B5EF4-FFF2-40B4-BE49-F238E27FC236}">
                <a16:creationId xmlns:a16="http://schemas.microsoft.com/office/drawing/2014/main" id="{F02AC823-0DF5-F00C-459D-3CA6FE4183A9}"/>
              </a:ext>
            </a:extLst>
          </p:cNvPr>
          <p:cNvSpPr txBox="1">
            <a:spLocks/>
          </p:cNvSpPr>
          <p:nvPr/>
        </p:nvSpPr>
        <p:spPr>
          <a:xfrm>
            <a:off x="1350740" y="1466484"/>
            <a:ext cx="10231660" cy="698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a:t>
            </a:r>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Human Resources (HR) and those persons wishing to stay active</a:t>
            </a:r>
          </a:p>
        </p:txBody>
      </p:sp>
      <p:sp>
        <p:nvSpPr>
          <p:cNvPr id="2" name="Flèche : angle droit 1">
            <a:extLst>
              <a:ext uri="{FF2B5EF4-FFF2-40B4-BE49-F238E27FC236}">
                <a16:creationId xmlns:a16="http://schemas.microsoft.com/office/drawing/2014/main" id="{6FD141F8-8DE5-E92D-7C89-3BACD2A7A448}"/>
              </a:ext>
            </a:extLst>
          </p:cNvPr>
          <p:cNvSpPr/>
          <p:nvPr/>
        </p:nvSpPr>
        <p:spPr>
          <a:xfrm>
            <a:off x="609600" y="1371445"/>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54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P spid="12"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1588846" y="763804"/>
            <a:ext cx="6448244" cy="725754"/>
          </a:xfrm>
        </p:spPr>
        <p:txBody>
          <a:bodyPr>
            <a:noAutofit/>
          </a:bodyPr>
          <a:lstStyle/>
          <a:p>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 </a:t>
            </a:r>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service recipients</a:t>
            </a:r>
          </a:p>
        </p:txBody>
      </p:sp>
      <p:sp>
        <p:nvSpPr>
          <p:cNvPr id="4" name="Rectangle 3">
            <a:extLst>
              <a:ext uri="{FF2B5EF4-FFF2-40B4-BE49-F238E27FC236}">
                <a16:creationId xmlns:a16="http://schemas.microsoft.com/office/drawing/2014/main" id="{FC255006-C45B-4F51-A349-4F72A66968A7}"/>
              </a:ext>
            </a:extLst>
          </p:cNvPr>
          <p:cNvSpPr/>
          <p:nvPr/>
        </p:nvSpPr>
        <p:spPr>
          <a:xfrm>
            <a:off x="4478395" y="1720648"/>
            <a:ext cx="6476818" cy="138534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p>
          <a:p>
            <a:pPr algn="ctr"/>
            <a:r>
              <a:rPr lang="en-GB" sz="2200" b="1" dirty="0">
                <a:latin typeface="Trebuchet MS" panose="020B0603020202020204" pitchFamily="34" charset="0"/>
              </a:rPr>
              <a:t>Benefit from quality services through the human qualities and technical skills of the staff</a:t>
            </a:r>
          </a:p>
          <a:p>
            <a:pPr lvl="0" algn="ctr"/>
            <a:endParaRPr lang="en-GB" sz="2200" b="1" dirty="0"/>
          </a:p>
        </p:txBody>
      </p:sp>
      <p:sp>
        <p:nvSpPr>
          <p:cNvPr id="5" name="Rectangle 4">
            <a:extLst>
              <a:ext uri="{FF2B5EF4-FFF2-40B4-BE49-F238E27FC236}">
                <a16:creationId xmlns:a16="http://schemas.microsoft.com/office/drawing/2014/main" id="{C50585C3-1CBC-457A-9B18-4B7477D308BD}"/>
              </a:ext>
            </a:extLst>
          </p:cNvPr>
          <p:cNvSpPr/>
          <p:nvPr/>
        </p:nvSpPr>
        <p:spPr>
          <a:xfrm>
            <a:off x="747864" y="3171153"/>
            <a:ext cx="10207349" cy="1172248"/>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Trebuchet MS" panose="020B0603020202020204" pitchFamily="34" charset="0"/>
              </a:rPr>
              <a:t>To have a simple management of multiples services, by combining organisation and taking into account the personalised expectations                                 without affecting the quality</a:t>
            </a:r>
          </a:p>
        </p:txBody>
      </p:sp>
      <p:sp>
        <p:nvSpPr>
          <p:cNvPr id="9" name="Rectangle 8">
            <a:extLst>
              <a:ext uri="{FF2B5EF4-FFF2-40B4-BE49-F238E27FC236}">
                <a16:creationId xmlns:a16="http://schemas.microsoft.com/office/drawing/2014/main" id="{80059F9B-8276-44C2-ACC9-8304D0FE9C9C}"/>
              </a:ext>
            </a:extLst>
          </p:cNvPr>
          <p:cNvSpPr/>
          <p:nvPr/>
        </p:nvSpPr>
        <p:spPr>
          <a:xfrm>
            <a:off x="791310" y="4387021"/>
            <a:ext cx="2753995" cy="170410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latin typeface="Trebuchet MS" panose="020B0603020202020204" pitchFamily="34" charset="0"/>
            </a:endParaRPr>
          </a:p>
          <a:p>
            <a:pPr algn="ctr"/>
            <a:r>
              <a:rPr lang="en-GB" sz="2200" b="1" dirty="0">
                <a:latin typeface="Trebuchet MS" panose="020B0603020202020204" pitchFamily="34" charset="0"/>
              </a:rPr>
              <a:t>To be able to fund personal support services</a:t>
            </a:r>
          </a:p>
          <a:p>
            <a:pPr algn="ctr"/>
            <a:endParaRPr lang="en-GB" sz="2200" b="1" dirty="0">
              <a:latin typeface="Trebuchet MS" panose="020B0603020202020204" pitchFamily="34" charset="0"/>
            </a:endParaRPr>
          </a:p>
        </p:txBody>
      </p:sp>
      <p:sp>
        <p:nvSpPr>
          <p:cNvPr id="10" name="Rectangle 9">
            <a:extLst>
              <a:ext uri="{FF2B5EF4-FFF2-40B4-BE49-F238E27FC236}">
                <a16:creationId xmlns:a16="http://schemas.microsoft.com/office/drawing/2014/main" id="{14874EDC-1CA4-4690-A9F4-6AA882493FAC}"/>
              </a:ext>
            </a:extLst>
          </p:cNvPr>
          <p:cNvSpPr/>
          <p:nvPr/>
        </p:nvSpPr>
        <p:spPr>
          <a:xfrm>
            <a:off x="3625517" y="4406072"/>
            <a:ext cx="7329696" cy="170411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Trebuchet MS" panose="020B0603020202020204" pitchFamily="34" charset="0"/>
              </a:rPr>
              <a:t>To establish a relationship of complicity and trust between carers and supported persons with issues to take into account such as their intimacy, and/or physical and psychological deficiencies and suffering</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6AEAF290-9E2A-AB08-2660-7DCB403BC9B7}"/>
              </a:ext>
            </a:extLst>
          </p:cNvPr>
          <p:cNvSpPr/>
          <p:nvPr/>
        </p:nvSpPr>
        <p:spPr>
          <a:xfrm>
            <a:off x="747864" y="1720647"/>
            <a:ext cx="3659063" cy="1370587"/>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Trebuchet MS" panose="020B0603020202020204" pitchFamily="34" charset="0"/>
            </a:endParaRPr>
          </a:p>
          <a:p>
            <a:pPr algn="ctr"/>
            <a:r>
              <a:rPr lang="en-GB" sz="2400" b="1" dirty="0">
                <a:solidFill>
                  <a:schemeClr val="bg1"/>
                </a:solidFill>
                <a:latin typeface="Trebuchet MS" panose="020B0603020202020204" pitchFamily="34" charset="0"/>
              </a:rPr>
              <a:t>Collaborate within a </a:t>
            </a:r>
          </a:p>
          <a:p>
            <a:pPr algn="ctr"/>
            <a:r>
              <a:rPr lang="en-GB" sz="2400" b="1" dirty="0">
                <a:solidFill>
                  <a:schemeClr val="bg1"/>
                </a:solidFill>
                <a:latin typeface="Trebuchet MS" panose="020B0603020202020204" pitchFamily="34" charset="0"/>
              </a:rPr>
              <a:t>solidarity network serving living beings</a:t>
            </a:r>
            <a:endParaRPr lang="en-GB" sz="2400" dirty="0">
              <a:solidFill>
                <a:schemeClr val="bg1"/>
              </a:solidFill>
              <a:latin typeface="Trebuchet MS" panose="020B0603020202020204" pitchFamily="34" charset="0"/>
            </a:endParaRPr>
          </a:p>
          <a:p>
            <a:pPr algn="ctr"/>
            <a:endParaRPr lang="en-GB" sz="2200" b="1" dirty="0">
              <a:solidFill>
                <a:schemeClr val="bg1"/>
              </a:solidFill>
              <a:latin typeface="Trebuchet MS" panose="020B0603020202020204" pitchFamily="34" charset="0"/>
              <a:ea typeface="Times New Roman" panose="02020603050405020304" pitchFamily="18" charset="0"/>
            </a:endParaRPr>
          </a:p>
        </p:txBody>
      </p:sp>
      <p:sp>
        <p:nvSpPr>
          <p:cNvPr id="2" name="Flèche : angle droit 1">
            <a:extLst>
              <a:ext uri="{FF2B5EF4-FFF2-40B4-BE49-F238E27FC236}">
                <a16:creationId xmlns:a16="http://schemas.microsoft.com/office/drawing/2014/main" id="{60AEFFA8-38BB-E31A-54D5-77BA04ABFC5E}"/>
              </a:ext>
            </a:extLst>
          </p:cNvPr>
          <p:cNvSpPr/>
          <p:nvPr/>
        </p:nvSpPr>
        <p:spPr>
          <a:xfrm>
            <a:off x="818146" y="585387"/>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55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9" grpId="0" animBg="1"/>
      <p:bldP spid="10"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59178" y="304801"/>
            <a:ext cx="8454189" cy="1311239"/>
          </a:xfrm>
        </p:spPr>
        <p:txBody>
          <a:bodyP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What is our recipe for achieving the project goal?</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7" name="Rectangle à coins arrondis 4">
            <a:extLst>
              <a:ext uri="{FF2B5EF4-FFF2-40B4-BE49-F238E27FC236}">
                <a16:creationId xmlns:a16="http://schemas.microsoft.com/office/drawing/2014/main" id="{8412519A-62F0-ECE2-AE88-9378F5F5E843}"/>
              </a:ext>
            </a:extLst>
          </p:cNvPr>
          <p:cNvSpPr/>
          <p:nvPr/>
        </p:nvSpPr>
        <p:spPr>
          <a:xfrm>
            <a:off x="625644" y="1819929"/>
            <a:ext cx="10169356" cy="160843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buClr>
                <a:schemeClr val="bg1"/>
              </a:buClr>
            </a:pPr>
            <a:r>
              <a:rPr lang="en-GB" sz="3200" dirty="0">
                <a:solidFill>
                  <a:schemeClr val="bg1"/>
                </a:solidFill>
                <a:latin typeface="Trebuchet MS" panose="020B0603020202020204" pitchFamily="34" charset="0"/>
                <a:cs typeface="Arial" panose="020B0604020202020204" pitchFamily="34" charset="0"/>
              </a:rPr>
              <a:t>► The solidarity economy is not a natural approach in the face of the race for more and more… </a:t>
            </a:r>
            <a:endParaRPr lang="en-GB" sz="3200" b="1" dirty="0">
              <a:solidFill>
                <a:schemeClr val="bg1"/>
              </a:solidFill>
              <a:latin typeface="Trebuchet MS" panose="020B0603020202020204" pitchFamily="34" charset="0"/>
            </a:endParaRPr>
          </a:p>
        </p:txBody>
      </p:sp>
      <p:sp>
        <p:nvSpPr>
          <p:cNvPr id="4" name="Rectangle 3">
            <a:extLst>
              <a:ext uri="{FF2B5EF4-FFF2-40B4-BE49-F238E27FC236}">
                <a16:creationId xmlns:a16="http://schemas.microsoft.com/office/drawing/2014/main" id="{E477EDF7-5364-DF07-6B04-D39948C570B6}"/>
              </a:ext>
            </a:extLst>
          </p:cNvPr>
          <p:cNvSpPr/>
          <p:nvPr/>
        </p:nvSpPr>
        <p:spPr>
          <a:xfrm>
            <a:off x="4114800" y="3251200"/>
            <a:ext cx="7404203" cy="214830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p>
          <a:p>
            <a:pPr marL="92075">
              <a:buClr>
                <a:schemeClr val="bg1"/>
              </a:buClr>
            </a:pPr>
            <a:endParaRPr lang="en-GB" sz="800" dirty="0">
              <a:solidFill>
                <a:schemeClr val="bg1"/>
              </a:solidFill>
              <a:latin typeface="Trebuchet MS" panose="020B0603020202020204" pitchFamily="34" charset="0"/>
              <a:cs typeface="Arial" panose="020B0604020202020204" pitchFamily="34" charset="0"/>
            </a:endParaRPr>
          </a:p>
          <a:p>
            <a:pPr marL="549275" indent="-457200">
              <a:buClr>
                <a:schemeClr val="bg1"/>
              </a:buClr>
              <a:buFont typeface="Wingdings" panose="05000000000000000000" pitchFamily="2" charset="2"/>
              <a:buChar char="Ø"/>
            </a:pPr>
            <a:r>
              <a:rPr lang="en-GB" sz="2800" dirty="0">
                <a:solidFill>
                  <a:schemeClr val="bg1"/>
                </a:solidFill>
                <a:latin typeface="Trebuchet MS" panose="020B0603020202020204" pitchFamily="34" charset="0"/>
                <a:cs typeface="Arial" panose="020B0604020202020204" pitchFamily="34" charset="0"/>
              </a:rPr>
              <a:t>We are therefore taking the societal shift in favour of the future of our children and the generations to come:</a:t>
            </a:r>
          </a:p>
          <a:p>
            <a:pPr>
              <a:buClr>
                <a:schemeClr val="bg1"/>
              </a:buClr>
            </a:pPr>
            <a:endParaRPr lang="en-GB" dirty="0">
              <a:solidFill>
                <a:schemeClr val="bg1"/>
              </a:solidFill>
              <a:latin typeface="Trebuchet MS" panose="020B0603020202020204" pitchFamily="34" charset="0"/>
              <a:cs typeface="Arial" panose="020B0604020202020204" pitchFamily="34" charset="0"/>
            </a:endParaRPr>
          </a:p>
          <a:p>
            <a:pPr>
              <a:buClr>
                <a:schemeClr val="bg1"/>
              </a:buClr>
            </a:pPr>
            <a:endParaRPr lang="en-GB" sz="2400" b="1" dirty="0">
              <a:solidFill>
                <a:schemeClr val="bg1"/>
              </a:solidFill>
              <a:latin typeface="Trebuchet MS" panose="020B0603020202020204" pitchFamily="34" charset="0"/>
              <a:cs typeface="Arial" panose="020B0604020202020204" pitchFamily="34" charset="0"/>
            </a:endParaRPr>
          </a:p>
          <a:p>
            <a:pPr algn="ctr"/>
            <a:endParaRPr lang="en-GB" sz="2200" b="1" dirty="0"/>
          </a:p>
        </p:txBody>
      </p:sp>
      <p:pic>
        <p:nvPicPr>
          <p:cNvPr id="8" name="Image 7">
            <a:extLst>
              <a:ext uri="{FF2B5EF4-FFF2-40B4-BE49-F238E27FC236}">
                <a16:creationId xmlns:a16="http://schemas.microsoft.com/office/drawing/2014/main" id="{9E71ECBD-FEC2-6ED2-CA0B-4F02CEEC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2" y="3547196"/>
            <a:ext cx="4045172" cy="3198507"/>
          </a:xfrm>
          <a:prstGeom prst="rect">
            <a:avLst/>
          </a:prstGeom>
        </p:spPr>
      </p:pic>
      <p:pic>
        <p:nvPicPr>
          <p:cNvPr id="11" name="Graphique 10" descr="Retour avec un remplissage uni">
            <a:extLst>
              <a:ext uri="{FF2B5EF4-FFF2-40B4-BE49-F238E27FC236}">
                <a16:creationId xmlns:a16="http://schemas.microsoft.com/office/drawing/2014/main" id="{C556C39F-C175-FC8C-0D3A-C5DE2D7B7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62555">
            <a:off x="10698114" y="3846623"/>
            <a:ext cx="1341209" cy="1341209"/>
          </a:xfrm>
          <a:prstGeom prst="rect">
            <a:avLst/>
          </a:prstGeom>
        </p:spPr>
      </p:pic>
      <p:sp>
        <p:nvSpPr>
          <p:cNvPr id="13" name="Rectangle 12">
            <a:extLst>
              <a:ext uri="{FF2B5EF4-FFF2-40B4-BE49-F238E27FC236}">
                <a16:creationId xmlns:a16="http://schemas.microsoft.com/office/drawing/2014/main" id="{F9A74E35-490B-2CAF-EE18-D2461743A29C}"/>
              </a:ext>
            </a:extLst>
          </p:cNvPr>
          <p:cNvSpPr/>
          <p:nvPr/>
        </p:nvSpPr>
        <p:spPr>
          <a:xfrm>
            <a:off x="4697668" y="4980608"/>
            <a:ext cx="6858000" cy="1572591"/>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8" algn="ctr">
              <a:buClr>
                <a:schemeClr val="tx1">
                  <a:lumMod val="85000"/>
                  <a:lumOff val="15000"/>
                </a:schemeClr>
              </a:buClr>
              <a:buSzPct val="100000"/>
            </a:pPr>
            <a:r>
              <a:rPr lang="en-GB" sz="2800" dirty="0">
                <a:solidFill>
                  <a:schemeClr val="tx1">
                    <a:lumMod val="85000"/>
                    <a:lumOff val="15000"/>
                  </a:schemeClr>
                </a:solidFill>
                <a:latin typeface="Trebuchet MS" panose="020B0603020202020204" pitchFamily="34" charset="0"/>
                <a:cs typeface="Arial" panose="020B0604020202020204" pitchFamily="34" charset="0"/>
              </a:rPr>
              <a:t>With a recipe composed of </a:t>
            </a:r>
            <a:r>
              <a:rPr lang="en-GB" sz="2800" b="1" dirty="0">
                <a:solidFill>
                  <a:srgbClr val="FF6600"/>
                </a:solidFill>
                <a:latin typeface="Trebuchet MS" panose="020B0603020202020204" pitchFamily="34" charset="0"/>
                <a:cs typeface="Arial" panose="020B0604020202020204" pitchFamily="34" charset="0"/>
              </a:rPr>
              <a:t>7 ingredients</a:t>
            </a:r>
            <a:r>
              <a:rPr lang="en-GB" sz="2800" b="1" dirty="0">
                <a:solidFill>
                  <a:schemeClr val="tx1">
                    <a:lumMod val="85000"/>
                    <a:lumOff val="15000"/>
                  </a:schemeClr>
                </a:solidFill>
                <a:latin typeface="Trebuchet MS" panose="020B0603020202020204" pitchFamily="34" charset="0"/>
                <a:cs typeface="Arial" panose="020B0604020202020204" pitchFamily="34" charset="0"/>
              </a:rPr>
              <a:t> </a:t>
            </a:r>
            <a:r>
              <a:rPr lang="en-GB" sz="2800" dirty="0">
                <a:solidFill>
                  <a:schemeClr val="tx1">
                    <a:lumMod val="85000"/>
                    <a:lumOff val="15000"/>
                  </a:schemeClr>
                </a:solidFill>
                <a:latin typeface="Trebuchet MS" panose="020B0603020202020204" pitchFamily="34" charset="0"/>
                <a:cs typeface="Arial" panose="020B0604020202020204" pitchFamily="34" charset="0"/>
              </a:rPr>
              <a:t>to meet the changing interests and needs of everyone over time    </a:t>
            </a:r>
            <a:endParaRPr lang="en-GB" sz="28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4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3" name="Image 2">
            <a:extLst>
              <a:ext uri="{FF2B5EF4-FFF2-40B4-BE49-F238E27FC236}">
                <a16:creationId xmlns:a16="http://schemas.microsoft.com/office/drawing/2014/main" id="{8477336A-2304-D483-E30F-0BF3B2793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7" y="2799212"/>
            <a:ext cx="3628103" cy="3847874"/>
          </a:xfrm>
          <a:prstGeom prst="rect">
            <a:avLst/>
          </a:prstGeom>
        </p:spPr>
      </p:pic>
      <p:sp>
        <p:nvSpPr>
          <p:cNvPr id="7" name="Rectangle : coins arrondis 6">
            <a:extLst>
              <a:ext uri="{FF2B5EF4-FFF2-40B4-BE49-F238E27FC236}">
                <a16:creationId xmlns:a16="http://schemas.microsoft.com/office/drawing/2014/main" id="{F6D719F9-007D-857E-747F-C46122A78F73}"/>
              </a:ext>
            </a:extLst>
          </p:cNvPr>
          <p:cNvSpPr/>
          <p:nvPr/>
        </p:nvSpPr>
        <p:spPr>
          <a:xfrm>
            <a:off x="3914274" y="2547633"/>
            <a:ext cx="7663469" cy="19553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a:buClr>
                <a:schemeClr val="tx1"/>
              </a:buClr>
            </a:pPr>
            <a:r>
              <a:rPr lang="en-GB" sz="2800" dirty="0">
                <a:solidFill>
                  <a:schemeClr val="bg1"/>
                </a:solidFill>
                <a:latin typeface="Trebuchet MS" panose="020B0603020202020204" pitchFamily="34" charset="0"/>
              </a:rPr>
              <a:t>Thanks to the project design process that is harmonised globally and cross-sectoral to fit the needs at every stage of life</a:t>
            </a:r>
            <a:endParaRPr lang="en-GB" sz="28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endPar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34439" y="503695"/>
            <a:ext cx="9089775" cy="17975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An economic </a:t>
            </a: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model based on i</a:t>
            </a:r>
            <a:r>
              <a:rPr lang="en-GB"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nterdependencies and forms of autonomy integrated </a:t>
            </a: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at </a:t>
            </a:r>
            <a:r>
              <a:rPr lang="en-GB"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different scales</a:t>
            </a:r>
            <a:endParaRPr lang="en-GB" sz="3200" dirty="0">
              <a:solidFill>
                <a:srgbClr val="0000FF"/>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 coins arrondis 1">
            <a:extLst>
              <a:ext uri="{FF2B5EF4-FFF2-40B4-BE49-F238E27FC236}">
                <a16:creationId xmlns:a16="http://schemas.microsoft.com/office/drawing/2014/main" id="{11B36BED-90A8-4AF8-A980-3B66A934390C}"/>
              </a:ext>
            </a:extLst>
          </p:cNvPr>
          <p:cNvSpPr/>
          <p:nvPr/>
        </p:nvSpPr>
        <p:spPr>
          <a:xfrm>
            <a:off x="4336025" y="4547420"/>
            <a:ext cx="6911095" cy="209966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bg1"/>
              </a:buClr>
            </a:pPr>
            <a:endParaRPr lang="en-GB"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42900" indent="-342900">
              <a:buClr>
                <a:schemeClr val="bg1"/>
              </a:buClr>
              <a:buFont typeface="Wingdings" panose="05000000000000000000" pitchFamily="2" charset="2"/>
              <a:buChar char="Ø"/>
            </a:pPr>
            <a:endParaRPr lang="en-GB" sz="25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79413">
              <a:buClr>
                <a:schemeClr val="bg1"/>
              </a:buClr>
            </a:pPr>
            <a:endParaRPr lang="en-GB"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722313" indent="-342900">
              <a:buClr>
                <a:schemeClr val="bg1"/>
              </a:buClr>
              <a:buFont typeface="Wingdings" panose="05000000000000000000" pitchFamily="2" charset="2"/>
              <a:buChar char="Ø"/>
            </a:pPr>
            <a:r>
              <a:rPr lang="en-GB"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management of people, both professional service providers and clients</a:t>
            </a:r>
          </a:p>
          <a:p>
            <a:pPr marL="722313" indent="-342900">
              <a:buClr>
                <a:schemeClr val="bg1"/>
              </a:buClr>
              <a:buFont typeface="Wingdings" panose="05000000000000000000" pitchFamily="2" charset="2"/>
              <a:buChar char="Ø"/>
            </a:pPr>
            <a:r>
              <a:rPr lang="en-GB"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and the management of lifestyles in respect of the environment</a:t>
            </a:r>
          </a:p>
          <a:p>
            <a:pPr algn="just">
              <a:buClr>
                <a:schemeClr val="tx1"/>
              </a:buClr>
            </a:pPr>
            <a:endParaRPr lang="en-GB" sz="2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r>
              <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8AD1E721-95E8-4B4E-D217-F185BCC92B6D}"/>
              </a:ext>
            </a:extLst>
          </p:cNvPr>
          <p:cNvSpPr/>
          <p:nvPr/>
        </p:nvSpPr>
        <p:spPr>
          <a:xfrm>
            <a:off x="4667451" y="4191001"/>
            <a:ext cx="6084612" cy="704304"/>
          </a:xfrm>
          <a:prstGeom prst="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en-GB" sz="2800" b="1">
                <a:solidFill>
                  <a:srgbClr val="FF6600"/>
                </a:solidFill>
                <a:latin typeface="Trebuchet MS" panose="020B0603020202020204" pitchFamily="34" charset="0"/>
                <a:cs typeface="Arial" panose="020B0604020202020204" pitchFamily="34" charset="0"/>
              </a:rPr>
              <a:t>►</a:t>
            </a:r>
            <a:r>
              <a:rPr lang="en-GB" sz="2800" b="1">
                <a:solidFill>
                  <a:srgbClr val="FF6600"/>
                </a:solidFill>
                <a:latin typeface="Trebuchet MS" panose="020B0603020202020204" pitchFamily="34" charset="0"/>
                <a:ea typeface="Calibri" panose="020F0502020204030204" pitchFamily="34" charset="0"/>
                <a:cs typeface="Times New Roman" panose="02020603050405020304" pitchFamily="18" charset="0"/>
              </a:rPr>
              <a:t> Optimization of links between:  </a:t>
            </a:r>
          </a:p>
        </p:txBody>
      </p:sp>
      <p:sp>
        <p:nvSpPr>
          <p:cNvPr id="11" name="Organigramme : Stockage à accès séquentiel 10">
            <a:extLst>
              <a:ext uri="{FF2B5EF4-FFF2-40B4-BE49-F238E27FC236}">
                <a16:creationId xmlns:a16="http://schemas.microsoft.com/office/drawing/2014/main" id="{E2F3D933-6985-E2B4-5DAA-6A40E7CA2CA4}"/>
              </a:ext>
            </a:extLst>
          </p:cNvPr>
          <p:cNvSpPr/>
          <p:nvPr/>
        </p:nvSpPr>
        <p:spPr>
          <a:xfrm>
            <a:off x="401053" y="33688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1</a:t>
            </a:r>
          </a:p>
        </p:txBody>
      </p:sp>
    </p:spTree>
    <p:extLst>
      <p:ext uri="{BB962C8B-B14F-4D97-AF65-F5344CB8AC3E}">
        <p14:creationId xmlns:p14="http://schemas.microsoft.com/office/powerpoint/2010/main" val="37982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762000" y="666750"/>
            <a:ext cx="5232099" cy="959232"/>
          </a:xfrm>
        </p:spPr>
        <p:txBody>
          <a:bodyPr vert="horz" lIns="91440" tIns="45720" rIns="91440" bIns="45720" rtlCol="0" anchor="t">
            <a:noAutofit/>
          </a:bodyPr>
          <a:lstStyle/>
          <a:p>
            <a:r>
              <a:rPr lang="en-GB"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Management with a </a:t>
            </a:r>
            <a:r>
              <a:rPr lang="en-GB" sz="3200" dirty="0">
                <a:effectLst>
                  <a:outerShdw blurRad="38100" dist="38100" dir="2700000" algn="tl">
                    <a:srgbClr val="000000">
                      <a:alpha val="43137"/>
                    </a:srgbClr>
                  </a:outerShdw>
                </a:effectLst>
                <a:latin typeface="Trebuchet MS" panose="020B0603020202020204" pitchFamily="34" charset="0"/>
              </a:rPr>
              <a:t>human philosophy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Espace réservé du contenu 2">
            <a:extLst>
              <a:ext uri="{FF2B5EF4-FFF2-40B4-BE49-F238E27FC236}">
                <a16:creationId xmlns:a16="http://schemas.microsoft.com/office/drawing/2014/main" id="{2F1F0346-796D-3349-F5A1-AAF95CCE5666}"/>
              </a:ext>
            </a:extLst>
          </p:cNvPr>
          <p:cNvSpPr txBox="1">
            <a:spLocks/>
          </p:cNvSpPr>
          <p:nvPr/>
        </p:nvSpPr>
        <p:spPr>
          <a:xfrm>
            <a:off x="6041811" y="1870917"/>
            <a:ext cx="5914333" cy="16957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500" b="1" dirty="0">
                <a:solidFill>
                  <a:srgbClr val="538034"/>
                </a:solidFill>
                <a:latin typeface="Trebuchet MS" panose="020B0603020202020204" pitchFamily="34" charset="0"/>
                <a:cs typeface="Arial" panose="020B0604020202020204" pitchFamily="34" charset="0"/>
              </a:rPr>
              <a:t>   ►</a:t>
            </a:r>
            <a:r>
              <a:rPr lang="en-GB" sz="2500" b="1" dirty="0">
                <a:solidFill>
                  <a:srgbClr val="FF6600"/>
                </a:solidFill>
                <a:latin typeface="Trebuchet MS" panose="020B0603020202020204" pitchFamily="34" charset="0"/>
                <a:cs typeface="Arial" panose="020B0604020202020204" pitchFamily="34" charset="0"/>
              </a:rPr>
              <a:t> </a:t>
            </a:r>
            <a:r>
              <a:rPr lang="en-GB" sz="2500" b="1" dirty="0">
                <a:solidFill>
                  <a:schemeClr val="tx1">
                    <a:lumMod val="85000"/>
                    <a:lumOff val="15000"/>
                  </a:schemeClr>
                </a:solidFill>
                <a:latin typeface="Trebuchet MS" panose="020B0603020202020204" pitchFamily="34" charset="0"/>
                <a:cs typeface="Arial" panose="020B0604020202020204" pitchFamily="34" charset="0"/>
              </a:rPr>
              <a:t>To develop HR within a network that acts in favour of</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"Maintaining balance and good health",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"Place of life</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and</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"Social life"</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a:t>
            </a:r>
            <a:endParaRPr lang="en-GB" sz="2500" b="1" dirty="0">
              <a:solidFill>
                <a:schemeClr val="tx1">
                  <a:lumMod val="85000"/>
                  <a:lumOff val="15000"/>
                </a:schemeClr>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544A7D40-B56F-AE25-E750-0C08B3D02E4D}"/>
              </a:ext>
            </a:extLst>
          </p:cNvPr>
          <p:cNvSpPr txBox="1">
            <a:spLocks/>
          </p:cNvSpPr>
          <p:nvPr/>
        </p:nvSpPr>
        <p:spPr>
          <a:xfrm>
            <a:off x="6581625" y="3521824"/>
            <a:ext cx="5422231" cy="308263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Re-learning trust</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Building relationships</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Working on the autonomy of each individual</a:t>
            </a:r>
          </a:p>
          <a:p>
            <a:pPr marL="539750">
              <a:buClr>
                <a:srgbClr val="538034"/>
              </a:buClr>
              <a:buSzPct val="100000"/>
              <a:buFont typeface="Wingdings" panose="05000000000000000000" pitchFamily="2" charset="2"/>
              <a:buChar char="Ø"/>
              <a:tabLst>
                <a:tab pos="896938" algn="l"/>
              </a:tabLst>
            </a:pPr>
            <a:r>
              <a:rPr lang="en-GB" sz="2600" baseline="0" dirty="0">
                <a:solidFill>
                  <a:schemeClr val="tx1">
                    <a:lumMod val="85000"/>
                    <a:lumOff val="15000"/>
                  </a:schemeClr>
                </a:solidFill>
                <a:latin typeface="Trebuchet MS" panose="020B0603020202020204" pitchFamily="34" charset="0"/>
              </a:rPr>
              <a:t>Securing employment and activity at every stage of life</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Bringing our activities in line with environmental responsibility</a:t>
            </a:r>
          </a:p>
          <a:p>
            <a:pPr marL="352425" algn="just">
              <a:lnSpc>
                <a:spcPct val="80000"/>
              </a:lnSpc>
              <a:buFont typeface="Wingdings" panose="05000000000000000000" pitchFamily="2" charset="2"/>
              <a:buChar char="Ø"/>
            </a:pPr>
            <a:endParaRPr lang="en-GB" sz="2200" dirty="0">
              <a:solidFill>
                <a:srgbClr val="FF0000"/>
              </a:solidFill>
            </a:endParaRPr>
          </a:p>
        </p:txBody>
      </p:sp>
      <p:sp>
        <p:nvSpPr>
          <p:cNvPr id="10" name="Flèche : virage 9">
            <a:extLst>
              <a:ext uri="{FF2B5EF4-FFF2-40B4-BE49-F238E27FC236}">
                <a16:creationId xmlns:a16="http://schemas.microsoft.com/office/drawing/2014/main" id="{34E09C1C-6CB8-AB66-18BA-0AC49FFDEBDD}"/>
              </a:ext>
            </a:extLst>
          </p:cNvPr>
          <p:cNvSpPr/>
          <p:nvPr/>
        </p:nvSpPr>
        <p:spPr>
          <a:xfrm>
            <a:off x="350520" y="273232"/>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Rectangle à coins arrondis 4">
            <a:extLst>
              <a:ext uri="{FF2B5EF4-FFF2-40B4-BE49-F238E27FC236}">
                <a16:creationId xmlns:a16="http://schemas.microsoft.com/office/drawing/2014/main" id="{52DCB520-0E17-728D-6AEF-DEA1BFBE4D21}"/>
              </a:ext>
            </a:extLst>
          </p:cNvPr>
          <p:cNvSpPr/>
          <p:nvPr/>
        </p:nvSpPr>
        <p:spPr>
          <a:xfrm>
            <a:off x="294585" y="3022019"/>
            <a:ext cx="5588056" cy="23716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800" dirty="0">
              <a:latin typeface="Trebuchet MS" panose="020B0603020202020204" pitchFamily="34" charset="0"/>
              <a:ea typeface="Calibri" panose="020F0502020204030204" pitchFamily="34" charset="0"/>
            </a:endParaRPr>
          </a:p>
          <a:p>
            <a:pPr marL="96838"/>
            <a:r>
              <a:rPr lang="en-GB" sz="2400" dirty="0">
                <a:latin typeface="Trebuchet MS" panose="020B0603020202020204" pitchFamily="34" charset="0"/>
                <a:ea typeface="Calibri" panose="020F0502020204030204" pitchFamily="34" charset="0"/>
              </a:rPr>
              <a:t>Our innovative form of enterprise is combined with an innovative process of work organisation and                              service production</a:t>
            </a:r>
            <a:endParaRPr lang="en-GB" sz="2400" dirty="0">
              <a:latin typeface="Trebuchet MS" panose="020B0603020202020204" pitchFamily="34" charset="0"/>
            </a:endParaRPr>
          </a:p>
          <a:p>
            <a:pPr marL="0" indent="0">
              <a:buNone/>
            </a:pPr>
            <a:endParaRPr lang="en-GB" sz="800" dirty="0">
              <a:solidFill>
                <a:srgbClr val="FF6600"/>
              </a:solidFill>
              <a:effectLst/>
              <a:latin typeface="Trebuchet MS" panose="020B0603020202020204" pitchFamily="34" charset="0"/>
              <a:ea typeface="Calibri" panose="020F0502020204030204" pitchFamily="34" charset="0"/>
            </a:endParaRPr>
          </a:p>
        </p:txBody>
      </p:sp>
      <p:sp>
        <p:nvSpPr>
          <p:cNvPr id="11" name="Rectangle à coins arrondis 4">
            <a:extLst>
              <a:ext uri="{FF2B5EF4-FFF2-40B4-BE49-F238E27FC236}">
                <a16:creationId xmlns:a16="http://schemas.microsoft.com/office/drawing/2014/main" id="{B586BBAE-6A0F-EACC-B42E-4B876AB45427}"/>
              </a:ext>
            </a:extLst>
          </p:cNvPr>
          <p:cNvSpPr/>
          <p:nvPr/>
        </p:nvSpPr>
        <p:spPr>
          <a:xfrm>
            <a:off x="762000" y="1863517"/>
            <a:ext cx="4739997" cy="146680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6838" algn="ctr">
              <a:buNone/>
            </a:pPr>
            <a:r>
              <a:rPr lang="en-GB" sz="2600" b="1" dirty="0">
                <a:solidFill>
                  <a:schemeClr val="bg1"/>
                </a:solidFill>
                <a:latin typeface="Arial" panose="020B0604020202020204" pitchFamily="34" charset="0"/>
                <a:cs typeface="Arial" panose="020B0604020202020204" pitchFamily="34" charset="0"/>
              </a:rPr>
              <a:t>In the </a:t>
            </a:r>
            <a:r>
              <a:rPr lang="en-GB" sz="2600" b="1" dirty="0">
                <a:solidFill>
                  <a:schemeClr val="bg1"/>
                </a:solidFill>
                <a:latin typeface="Trebuchet MS" panose="020B0603020202020204" pitchFamily="34" charset="0"/>
                <a:cs typeface="Arial" panose="020B0604020202020204" pitchFamily="34" charset="0"/>
              </a:rPr>
              <a:t>i</a:t>
            </a:r>
            <a:r>
              <a:rPr lang="en-GB" sz="2600" b="1" baseline="0" dirty="0">
                <a:solidFill>
                  <a:schemeClr val="bg1"/>
                </a:solidFill>
                <a:latin typeface="Trebuchet MS" panose="020B0603020202020204" pitchFamily="34" charset="0"/>
              </a:rPr>
              <a:t>ntergenerational</a:t>
            </a:r>
            <a:r>
              <a:rPr lang="en-GB" sz="2600" b="1" dirty="0">
                <a:solidFill>
                  <a:schemeClr val="bg1"/>
                </a:solidFill>
                <a:latin typeface="Trebuchet MS" panose="020B0603020202020204" pitchFamily="34" charset="0"/>
              </a:rPr>
              <a:t> and cross-cultural approach</a:t>
            </a:r>
            <a:endParaRPr lang="en-GB" sz="2600" dirty="0">
              <a:solidFill>
                <a:schemeClr val="bg1"/>
              </a:solidFill>
              <a:latin typeface="Trebuchet MS" panose="020B0603020202020204" pitchFamily="34" charset="0"/>
            </a:endParaRPr>
          </a:p>
          <a:p>
            <a:pPr marL="0" indent="0">
              <a:buNone/>
            </a:pPr>
            <a:endParaRPr lang="en-GB" sz="800" dirty="0">
              <a:solidFill>
                <a:srgbClr val="FF6600"/>
              </a:solidFill>
              <a:effectLst/>
              <a:latin typeface="Trebuchet MS" panose="020B060302020202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261C0A41-C133-28F9-4AB6-E8E624CF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089" y="4343401"/>
            <a:ext cx="2673626" cy="2455754"/>
          </a:xfrm>
          <a:prstGeom prst="rect">
            <a:avLst/>
          </a:prstGeom>
        </p:spPr>
      </p:pic>
    </p:spTree>
    <p:extLst>
      <p:ext uri="{BB962C8B-B14F-4D97-AF65-F5344CB8AC3E}">
        <p14:creationId xmlns:p14="http://schemas.microsoft.com/office/powerpoint/2010/main" val="787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25596-74B9-4288-9F31-1CFF1A485378}"/>
              </a:ext>
            </a:extLst>
          </p:cNvPr>
          <p:cNvSpPr>
            <a:spLocks noGrp="1"/>
          </p:cNvSpPr>
          <p:nvPr>
            <p:ph type="title"/>
          </p:nvPr>
        </p:nvSpPr>
        <p:spPr>
          <a:xfrm>
            <a:off x="721897" y="721601"/>
            <a:ext cx="5711560" cy="868755"/>
          </a:xfrm>
        </p:spPr>
        <p:txBody>
          <a:bodyPr vert="horz" lIns="91440" tIns="45720" rIns="91440" bIns="45720" rtlCol="0" anchor="t">
            <a:noAutofit/>
          </a:bodyPr>
          <a:lstStyle/>
          <a:p>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Management with a method</a:t>
            </a:r>
            <a:endPar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26831783-1016-4C04-B821-B8855F80A579}"/>
              </a:ext>
            </a:extLst>
          </p:cNvPr>
          <p:cNvSpPr txBox="1">
            <a:spLocks/>
          </p:cNvSpPr>
          <p:nvPr/>
        </p:nvSpPr>
        <p:spPr>
          <a:xfrm>
            <a:off x="495300" y="2399695"/>
            <a:ext cx="7291847" cy="12722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latin typeface="Trebuchet MS" panose="020B0603020202020204" pitchFamily="34" charset="0"/>
              </a:rPr>
              <a:t> </a:t>
            </a:r>
            <a:r>
              <a:rPr lang="en-GB" sz="2400" dirty="0">
                <a:solidFill>
                  <a:schemeClr val="tx1">
                    <a:lumMod val="85000"/>
                    <a:lumOff val="15000"/>
                  </a:schemeClr>
                </a:solidFill>
                <a:latin typeface="Trebuchet MS" panose="020B0603020202020204" pitchFamily="34" charset="0"/>
              </a:rPr>
              <a:t>Preventive mode of operation of </a:t>
            </a:r>
            <a:r>
              <a:rPr lang="en-GB" sz="2400" baseline="0" dirty="0">
                <a:solidFill>
                  <a:schemeClr val="tx1">
                    <a:lumMod val="85000"/>
                    <a:lumOff val="15000"/>
                  </a:schemeClr>
                </a:solidFill>
                <a:latin typeface="Trebuchet MS" panose="020B0603020202020204" pitchFamily="34" charset="0"/>
              </a:rPr>
              <a:t>psycho-social risks</a:t>
            </a:r>
            <a:r>
              <a:rPr lang="en-GB" sz="2400" dirty="0">
                <a:solidFill>
                  <a:schemeClr val="tx1">
                    <a:lumMod val="85000"/>
                    <a:lumOff val="15000"/>
                  </a:schemeClr>
                </a:solidFill>
                <a:latin typeface="Trebuchet MS" panose="020B0603020202020204" pitchFamily="34" charset="0"/>
              </a:rPr>
              <a:t> and</a:t>
            </a:r>
            <a:r>
              <a:rPr lang="en-GB" sz="2400" baseline="0" dirty="0">
                <a:solidFill>
                  <a:schemeClr val="tx1">
                    <a:lumMod val="85000"/>
                    <a:lumOff val="15000"/>
                  </a:schemeClr>
                </a:solidFill>
                <a:latin typeface="Trebuchet MS" panose="020B0603020202020204" pitchFamily="34" charset="0"/>
              </a:rPr>
              <a:t> professional</a:t>
            </a:r>
            <a:r>
              <a:rPr lang="en-GB" sz="2400" dirty="0">
                <a:solidFill>
                  <a:schemeClr val="tx1">
                    <a:lumMod val="85000"/>
                    <a:lumOff val="15000"/>
                  </a:schemeClr>
                </a:solidFill>
                <a:latin typeface="Trebuchet MS" panose="020B0603020202020204" pitchFamily="34" charset="0"/>
              </a:rPr>
              <a:t> wear-and-tear by training and support</a:t>
            </a:r>
            <a:endParaRPr lang="en-GB" sz="2400" baseline="0" dirty="0">
              <a:solidFill>
                <a:schemeClr val="tx1">
                  <a:lumMod val="85000"/>
                  <a:lumOff val="15000"/>
                </a:schemeClr>
              </a:solidFill>
              <a:latin typeface="Trebuchet MS" panose="020B0603020202020204" pitchFamily="34" charset="0"/>
            </a:endParaRPr>
          </a:p>
          <a:p>
            <a:pPr marL="352425" indent="-352425" defTabSz="439738">
              <a:buNone/>
            </a:pPr>
            <a:endParaRPr lang="en-GB"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52425" indent="-352425" defTabSz="439738">
              <a:buNone/>
            </a:pPr>
            <a:endParaRPr lang="en-GB" sz="2400" dirty="0"/>
          </a:p>
        </p:txBody>
      </p:sp>
      <p:sp>
        <p:nvSpPr>
          <p:cNvPr id="4" name="Espace réservé du contenu 2">
            <a:extLst>
              <a:ext uri="{FF2B5EF4-FFF2-40B4-BE49-F238E27FC236}">
                <a16:creationId xmlns:a16="http://schemas.microsoft.com/office/drawing/2014/main" id="{0DCFC8D3-84A6-1020-256B-F67467B26B95}"/>
              </a:ext>
            </a:extLst>
          </p:cNvPr>
          <p:cNvSpPr txBox="1">
            <a:spLocks/>
          </p:cNvSpPr>
          <p:nvPr/>
        </p:nvSpPr>
        <p:spPr>
          <a:xfrm>
            <a:off x="476250" y="1610040"/>
            <a:ext cx="8240487" cy="88780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solidFill>
                  <a:srgbClr val="FF6600"/>
                </a:solidFill>
                <a:latin typeface="Trebuchet MS" panose="020B0603020202020204" pitchFamily="34" charset="0"/>
                <a:cs typeface="Arial" panose="020B0604020202020204" pitchFamily="34" charset="0"/>
              </a:rPr>
              <a:t> </a:t>
            </a:r>
            <a:r>
              <a:rPr lang="en-GB" sz="2400" dirty="0">
                <a:solidFill>
                  <a:schemeClr val="tx1">
                    <a:lumMod val="85000"/>
                    <a:lumOff val="15000"/>
                  </a:schemeClr>
                </a:solidFill>
                <a:latin typeface="Trebuchet MS" panose="020B0603020202020204" pitchFamily="34" charset="0"/>
              </a:rPr>
              <a:t>Overall functioning of the</a:t>
            </a:r>
            <a:r>
              <a:rPr lang="en-GB" sz="2400" baseline="0" dirty="0">
                <a:solidFill>
                  <a:schemeClr val="tx1">
                    <a:lumMod val="85000"/>
                    <a:lumOff val="15000"/>
                  </a:schemeClr>
                </a:solidFill>
                <a:latin typeface="Trebuchet MS" panose="020B0603020202020204" pitchFamily="34" charset="0"/>
              </a:rPr>
              <a:t> system: production, </a:t>
            </a:r>
            <a:r>
              <a:rPr lang="en-GB" sz="2400" dirty="0">
                <a:solidFill>
                  <a:schemeClr val="tx1">
                    <a:lumMod val="85000"/>
                    <a:lumOff val="15000"/>
                  </a:schemeClr>
                </a:solidFill>
                <a:latin typeface="Trebuchet MS" panose="020B0603020202020204" pitchFamily="34" charset="0"/>
              </a:rPr>
              <a:t>management</a:t>
            </a:r>
            <a:r>
              <a:rPr lang="en-GB" sz="2400" baseline="0" dirty="0">
                <a:solidFill>
                  <a:schemeClr val="tx1">
                    <a:lumMod val="85000"/>
                    <a:lumOff val="15000"/>
                  </a:schemeClr>
                </a:solidFill>
                <a:latin typeface="Trebuchet MS" panose="020B0603020202020204" pitchFamily="34" charset="0"/>
              </a:rPr>
              <a:t>,</a:t>
            </a:r>
            <a:r>
              <a:rPr lang="en-GB" sz="2400" dirty="0">
                <a:solidFill>
                  <a:schemeClr val="tx1">
                    <a:lumMod val="85000"/>
                    <a:lumOff val="15000"/>
                  </a:schemeClr>
                </a:solidFill>
                <a:latin typeface="Trebuchet MS" panose="020B0603020202020204" pitchFamily="34" charset="0"/>
              </a:rPr>
              <a:t> </a:t>
            </a:r>
            <a:r>
              <a:rPr lang="en-GB" sz="2400" baseline="0" dirty="0">
                <a:solidFill>
                  <a:schemeClr val="tx1">
                    <a:lumMod val="85000"/>
                    <a:lumOff val="15000"/>
                  </a:schemeClr>
                </a:solidFill>
                <a:latin typeface="Trebuchet MS" panose="020B0603020202020204" pitchFamily="34" charset="0"/>
              </a:rPr>
              <a:t>commercial, </a:t>
            </a:r>
            <a:r>
              <a:rPr lang="en-GB" sz="2400" dirty="0">
                <a:solidFill>
                  <a:schemeClr val="tx1">
                    <a:lumMod val="85000"/>
                    <a:lumOff val="15000"/>
                  </a:schemeClr>
                </a:solidFill>
                <a:latin typeface="Trebuchet MS" panose="020B0603020202020204" pitchFamily="34" charset="0"/>
              </a:rPr>
              <a:t>and feedback to </a:t>
            </a:r>
            <a:r>
              <a:rPr lang="en-GB" sz="2400" baseline="0" dirty="0">
                <a:solidFill>
                  <a:schemeClr val="tx1">
                    <a:lumMod val="85000"/>
                    <a:lumOff val="15000"/>
                  </a:schemeClr>
                </a:solidFill>
                <a:latin typeface="Trebuchet MS" panose="020B0603020202020204" pitchFamily="34" charset="0"/>
              </a:rPr>
              <a:t>governance</a:t>
            </a:r>
          </a:p>
        </p:txBody>
      </p:sp>
      <p:sp>
        <p:nvSpPr>
          <p:cNvPr id="5" name="Espace réservé du contenu 2">
            <a:extLst>
              <a:ext uri="{FF2B5EF4-FFF2-40B4-BE49-F238E27FC236}">
                <a16:creationId xmlns:a16="http://schemas.microsoft.com/office/drawing/2014/main" id="{E05C6000-B433-555E-A889-1A5816B244D5}"/>
              </a:ext>
            </a:extLst>
          </p:cNvPr>
          <p:cNvSpPr txBox="1">
            <a:spLocks/>
          </p:cNvSpPr>
          <p:nvPr/>
        </p:nvSpPr>
        <p:spPr>
          <a:xfrm>
            <a:off x="476251" y="5019989"/>
            <a:ext cx="10658782" cy="15484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solidFill>
                  <a:srgbClr val="FF6600"/>
                </a:solidFill>
                <a:latin typeface="Trebuchet MS" panose="020B0603020202020204" pitchFamily="34" charset="0"/>
                <a:cs typeface="Arial" panose="020B0604020202020204" pitchFamily="34" charset="0"/>
              </a:rPr>
              <a:t> </a:t>
            </a:r>
            <a:r>
              <a:rPr lang="en-GB" sz="2400" baseline="0" dirty="0">
                <a:solidFill>
                  <a:schemeClr val="tx1">
                    <a:lumMod val="85000"/>
                    <a:lumOff val="15000"/>
                  </a:schemeClr>
                </a:solidFill>
                <a:latin typeface="Trebuchet MS" panose="020B0603020202020204" pitchFamily="34" charset="0"/>
              </a:rPr>
              <a:t>Creation</a:t>
            </a:r>
            <a:r>
              <a:rPr lang="en-GB" sz="2400" dirty="0">
                <a:solidFill>
                  <a:schemeClr val="tx1">
                    <a:lumMod val="85000"/>
                    <a:lumOff val="15000"/>
                  </a:schemeClr>
                </a:solidFill>
                <a:latin typeface="Trebuchet MS" panose="020B0603020202020204" pitchFamily="34" charset="0"/>
              </a:rPr>
              <a:t> of links between</a:t>
            </a:r>
            <a:r>
              <a:rPr lang="en-GB" sz="2400" baseline="0" dirty="0">
                <a:solidFill>
                  <a:schemeClr val="tx1">
                    <a:lumMod val="85000"/>
                    <a:lumOff val="15000"/>
                  </a:schemeClr>
                </a:solidFill>
                <a:latin typeface="Trebuchet MS" panose="020B0603020202020204" pitchFamily="34" charset="0"/>
              </a:rPr>
              <a:t>:</a:t>
            </a:r>
            <a:r>
              <a:rPr lang="en-GB" sz="2400" dirty="0">
                <a:solidFill>
                  <a:schemeClr val="tx1">
                    <a:lumMod val="85000"/>
                    <a:lumOff val="15000"/>
                  </a:schemeClr>
                </a:solidFill>
                <a:latin typeface="Trebuchet MS" panose="020B0603020202020204" pitchFamily="34" charset="0"/>
              </a:rPr>
              <a:t> </a:t>
            </a:r>
            <a:r>
              <a:rPr lang="en-GB" sz="2400" dirty="0">
                <a:solidFill>
                  <a:srgbClr val="FF6600"/>
                </a:solidFill>
                <a:latin typeface="Trebuchet MS" panose="020B0603020202020204" pitchFamily="34" charset="0"/>
              </a:rPr>
              <a:t>Y</a:t>
            </a:r>
            <a:r>
              <a:rPr lang="en-GB" sz="2400" dirty="0">
                <a:solidFill>
                  <a:schemeClr val="tx1">
                    <a:lumMod val="85000"/>
                    <a:lumOff val="15000"/>
                  </a:schemeClr>
                </a:solidFill>
                <a:latin typeface="Trebuchet MS" panose="020B0603020202020204" pitchFamily="34" charset="0"/>
              </a:rPr>
              <a:t>es </a:t>
            </a:r>
            <a:r>
              <a:rPr lang="en-GB" sz="2400" dirty="0">
                <a:solidFill>
                  <a:srgbClr val="00B485"/>
                </a:solidFill>
                <a:latin typeface="Trebuchet MS" panose="020B0603020202020204" pitchFamily="34" charset="0"/>
              </a:rPr>
              <a:t>T</a:t>
            </a:r>
            <a:r>
              <a:rPr lang="en-GB" sz="2400" dirty="0">
                <a:solidFill>
                  <a:schemeClr val="tx1">
                    <a:lumMod val="85000"/>
                    <a:lumOff val="15000"/>
                  </a:schemeClr>
                </a:solidFill>
                <a:latin typeface="Trebuchet MS" panose="020B0603020202020204" pitchFamily="34" charset="0"/>
              </a:rPr>
              <a:t>ogether </a:t>
            </a:r>
            <a:r>
              <a:rPr lang="en-GB" sz="2400" dirty="0">
                <a:solidFill>
                  <a:srgbClr val="FF6600"/>
                </a:solidFill>
                <a:latin typeface="Trebuchet MS" panose="020B0603020202020204" pitchFamily="34" charset="0"/>
              </a:rPr>
              <a:t>S</a:t>
            </a:r>
            <a:r>
              <a:rPr lang="en-GB" sz="2400" baseline="0" dirty="0">
                <a:solidFill>
                  <a:schemeClr val="tx1">
                    <a:lumMod val="85000"/>
                    <a:lumOff val="15000"/>
                  </a:schemeClr>
                </a:solidFill>
                <a:latin typeface="Trebuchet MS" panose="020B0603020202020204" pitchFamily="34" charset="0"/>
              </a:rPr>
              <a:t>ocial</a:t>
            </a:r>
            <a:r>
              <a:rPr lang="en-GB" sz="2400" dirty="0">
                <a:solidFill>
                  <a:schemeClr val="tx1">
                    <a:lumMod val="85000"/>
                    <a:lumOff val="15000"/>
                  </a:schemeClr>
                </a:solidFill>
                <a:latin typeface="Trebuchet MS" panose="020B0603020202020204" pitchFamily="34" charset="0"/>
              </a:rPr>
              <a:t> </a:t>
            </a:r>
            <a:r>
              <a:rPr lang="en-GB" sz="2400" dirty="0">
                <a:solidFill>
                  <a:srgbClr val="00B485"/>
                </a:solidFill>
                <a:latin typeface="Trebuchet MS" panose="020B0603020202020204" pitchFamily="34" charset="0"/>
              </a:rPr>
              <a:t>E</a:t>
            </a:r>
            <a:r>
              <a:rPr lang="en-GB" sz="2400" dirty="0">
                <a:solidFill>
                  <a:schemeClr val="tx1">
                    <a:lumMod val="85000"/>
                    <a:lumOff val="15000"/>
                  </a:schemeClr>
                </a:solidFill>
                <a:latin typeface="Trebuchet MS" panose="020B0603020202020204" pitchFamily="34" charset="0"/>
              </a:rPr>
              <a:t>ntrepreneurs and Human Resources maintained still in employment</a:t>
            </a:r>
            <a:r>
              <a:rPr lang="en-GB" sz="2400" baseline="0" dirty="0">
                <a:solidFill>
                  <a:schemeClr val="tx1">
                    <a:lumMod val="85000"/>
                    <a:lumOff val="15000"/>
                  </a:schemeClr>
                </a:solidFill>
                <a:latin typeface="Trebuchet MS" panose="020B0603020202020204" pitchFamily="34" charset="0"/>
              </a:rPr>
              <a:t>, and</a:t>
            </a:r>
            <a:r>
              <a:rPr lang="en-GB" sz="2400" dirty="0">
                <a:solidFill>
                  <a:schemeClr val="tx1">
                    <a:lumMod val="85000"/>
                    <a:lumOff val="15000"/>
                  </a:schemeClr>
                </a:solidFill>
                <a:latin typeface="Trebuchet MS" panose="020B0603020202020204" pitchFamily="34" charset="0"/>
              </a:rPr>
              <a:t> Common Interest Partners,</a:t>
            </a:r>
            <a:r>
              <a:rPr lang="en-GB" sz="2400" baseline="0" dirty="0">
                <a:solidFill>
                  <a:schemeClr val="tx1">
                    <a:lumMod val="85000"/>
                    <a:lumOff val="15000"/>
                  </a:schemeClr>
                </a:solidFill>
                <a:latin typeface="Trebuchet MS" panose="020B0603020202020204" pitchFamily="34" charset="0"/>
              </a:rPr>
              <a:t> environmentally</a:t>
            </a:r>
            <a:r>
              <a:rPr lang="en-GB" sz="2400" dirty="0">
                <a:solidFill>
                  <a:schemeClr val="tx1">
                    <a:lumMod val="85000"/>
                    <a:lumOff val="15000"/>
                  </a:schemeClr>
                </a:solidFill>
                <a:latin typeface="Trebuchet MS" panose="020B0603020202020204" pitchFamily="34" charset="0"/>
              </a:rPr>
              <a:t> responsible producers and suppliers</a:t>
            </a:r>
            <a:r>
              <a:rPr lang="en-GB" sz="2400" baseline="0" dirty="0">
                <a:solidFill>
                  <a:schemeClr val="tx1">
                    <a:lumMod val="85000"/>
                    <a:lumOff val="15000"/>
                  </a:schemeClr>
                </a:solidFill>
                <a:latin typeface="Trebuchet MS" panose="020B0603020202020204" pitchFamily="34" charset="0"/>
              </a:rPr>
              <a:t>,      possibly</a:t>
            </a:r>
            <a:r>
              <a:rPr lang="en-GB" sz="2400" dirty="0">
                <a:solidFill>
                  <a:schemeClr val="tx1">
                    <a:lumMod val="85000"/>
                    <a:lumOff val="15000"/>
                  </a:schemeClr>
                </a:solidFill>
                <a:latin typeface="Trebuchet MS" panose="020B0603020202020204" pitchFamily="34" charset="0"/>
              </a:rPr>
              <a:t> in alternative trade</a:t>
            </a:r>
            <a:endParaRPr lang="en-GB" sz="2400" dirty="0">
              <a:solidFill>
                <a:schemeClr val="tx1">
                  <a:lumMod val="85000"/>
                  <a:lumOff val="15000"/>
                </a:schemeClr>
              </a:solidFill>
            </a:endParaRPr>
          </a:p>
        </p:txBody>
      </p:sp>
      <p:sp>
        <p:nvSpPr>
          <p:cNvPr id="6" name="Espace réservé du contenu 2">
            <a:extLst>
              <a:ext uri="{FF2B5EF4-FFF2-40B4-BE49-F238E27FC236}">
                <a16:creationId xmlns:a16="http://schemas.microsoft.com/office/drawing/2014/main" id="{F7B620C5-FDA4-009B-D232-27F0E2E5F07E}"/>
              </a:ext>
            </a:extLst>
          </p:cNvPr>
          <p:cNvSpPr txBox="1">
            <a:spLocks/>
          </p:cNvSpPr>
          <p:nvPr/>
        </p:nvSpPr>
        <p:spPr>
          <a:xfrm>
            <a:off x="476251" y="3610290"/>
            <a:ext cx="8240486" cy="14859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defTabSz="439738">
              <a:lnSpc>
                <a:spcPct val="110000"/>
              </a:lnSpc>
              <a:buNone/>
            </a:pPr>
            <a:r>
              <a:rPr lang="en-GB" sz="3100" dirty="0">
                <a:solidFill>
                  <a:srgbClr val="538034"/>
                </a:solidFill>
                <a:latin typeface="Trebuchet MS" panose="020B0603020202020204" pitchFamily="34" charset="0"/>
                <a:cs typeface="Arial" panose="020B0604020202020204" pitchFamily="34" charset="0"/>
              </a:rPr>
              <a:t>►</a:t>
            </a:r>
            <a:r>
              <a:rPr lang="en-GB" sz="3400" dirty="0">
                <a:solidFill>
                  <a:srgbClr val="538034"/>
                </a:solidFill>
                <a:latin typeface="Trebuchet MS" panose="020B0603020202020204" pitchFamily="34" charset="0"/>
                <a:cs typeface="Arial" panose="020B0604020202020204" pitchFamily="34" charset="0"/>
              </a:rPr>
              <a:t> </a:t>
            </a:r>
            <a:r>
              <a:rPr lang="en-GB" sz="3100" dirty="0">
                <a:solidFill>
                  <a:schemeClr val="tx1">
                    <a:lumMod val="85000"/>
                    <a:lumOff val="15000"/>
                  </a:schemeClr>
                </a:solidFill>
                <a:latin typeface="Trebuchet MS" panose="020B0603020202020204" pitchFamily="34" charset="0"/>
                <a:cs typeface="Times New Roman" panose="02020603050405020304" pitchFamily="18" charset="0"/>
              </a:rPr>
              <a:t>Demand for comprehensiveness of the service provided</a:t>
            </a:r>
            <a:r>
              <a:rPr lang="en-GB" sz="3100" dirty="0">
                <a:solidFill>
                  <a:schemeClr val="tx1">
                    <a:lumMod val="85000"/>
                    <a:lumOff val="15000"/>
                  </a:schemeClr>
                </a:solidFill>
                <a:effectLst/>
                <a:latin typeface="Trebuchet MS" panose="020B0603020202020204" pitchFamily="34" charset="0"/>
                <a:ea typeface="Calibri" panose="020F0502020204030204" pitchFamily="34" charset="0"/>
                <a:cs typeface="Times New Roman" panose="02020603050405020304" pitchFamily="18" charset="0"/>
              </a:rPr>
              <a:t>: health protected, privacy and living space preserved, social life maintained/enriched, rhythm and preferences respected</a:t>
            </a:r>
          </a:p>
        </p:txBody>
      </p:sp>
      <p:pic>
        <p:nvPicPr>
          <p:cNvPr id="7" name="Image 6">
            <a:extLst>
              <a:ext uri="{FF2B5EF4-FFF2-40B4-BE49-F238E27FC236}">
                <a16:creationId xmlns:a16="http://schemas.microsoft.com/office/drawing/2014/main" id="{4B546078-721A-5340-DAB8-8046C277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ED73660C-3F52-E711-8B47-CA8B02CC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550" y="1745126"/>
            <a:ext cx="3488025" cy="3367748"/>
          </a:xfrm>
          <a:prstGeom prst="rect">
            <a:avLst/>
          </a:prstGeom>
        </p:spPr>
      </p:pic>
      <p:sp>
        <p:nvSpPr>
          <p:cNvPr id="8" name="Flèche : virage 7">
            <a:extLst>
              <a:ext uri="{FF2B5EF4-FFF2-40B4-BE49-F238E27FC236}">
                <a16:creationId xmlns:a16="http://schemas.microsoft.com/office/drawing/2014/main" id="{88755CF9-77A6-92CC-12E8-8C68A42D95F1}"/>
              </a:ext>
            </a:extLst>
          </p:cNvPr>
          <p:cNvSpPr/>
          <p:nvPr/>
        </p:nvSpPr>
        <p:spPr>
          <a:xfrm>
            <a:off x="350520" y="289561"/>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287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400864"/>
            <a:ext cx="9271268" cy="743204"/>
          </a:xfrm>
        </p:spPr>
        <p:txBody>
          <a:bodyPr vert="horz" lIns="91440" tIns="45720" rIns="91440" bIns="45720" rtlCol="0" anchor="t">
            <a:noAutofit/>
          </a:bodyPr>
          <a:lstStyle/>
          <a:p>
            <a:r>
              <a:rPr lang="en-GB" sz="4200" b="1" dirty="0">
                <a:solidFill>
                  <a:srgbClr val="FF6600"/>
                </a:solidFill>
                <a:latin typeface="Trebuchet MS" panose="020B0603020202020204" pitchFamily="34" charset="0"/>
              </a:rPr>
              <a:t>What is this project?</a:t>
            </a:r>
            <a:br>
              <a:rPr lang="en-GB" sz="4200" b="1" dirty="0">
                <a:solidFill>
                  <a:srgbClr val="FF6600"/>
                </a:solidFill>
                <a:latin typeface="Trebuchet MS" panose="020B0603020202020204" pitchFamily="34" charset="0"/>
              </a:rPr>
            </a:b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Rectangle à coins arrondis 4">
            <a:extLst>
              <a:ext uri="{FF2B5EF4-FFF2-40B4-BE49-F238E27FC236}">
                <a16:creationId xmlns:a16="http://schemas.microsoft.com/office/drawing/2014/main" id="{913A03A5-E370-8FA4-D04F-8DEB4731E6ED}"/>
              </a:ext>
            </a:extLst>
          </p:cNvPr>
          <p:cNvSpPr/>
          <p:nvPr/>
        </p:nvSpPr>
        <p:spPr>
          <a:xfrm>
            <a:off x="646281" y="1341020"/>
            <a:ext cx="10312451" cy="194882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endParaRPr lang="fr-FR" sz="3200" dirty="0">
              <a:solidFill>
                <a:schemeClr val="bg1"/>
              </a:solidFill>
              <a:latin typeface="Trebuchet MS" panose="020B0603020202020204" pitchFamily="34" charset="0"/>
              <a:cs typeface="Arial" panose="020B0604020202020204" pitchFamily="34" charset="0"/>
            </a:endParaRPr>
          </a:p>
          <a:p>
            <a:pPr marL="457200" indent="-457200"/>
            <a:r>
              <a:rPr lang="en-GB" sz="3000" dirty="0">
                <a:solidFill>
                  <a:schemeClr val="bg1"/>
                </a:solidFill>
                <a:latin typeface="Trebuchet MS" panose="020B0603020202020204" pitchFamily="34" charset="0"/>
                <a:cs typeface="Arial" panose="020B0604020202020204" pitchFamily="34" charset="0"/>
              </a:rPr>
              <a:t>► </a:t>
            </a:r>
            <a:r>
              <a:rPr lang="en-GB" sz="3000" dirty="0">
                <a:latin typeface="Trebuchet MS" panose="020B0603020202020204" pitchFamily="34" charset="0"/>
              </a:rPr>
              <a:t>Experimentation of a path for a sustainable economy through a </a:t>
            </a:r>
            <a:r>
              <a:rPr lang="en-GB" sz="3000" u="sng" dirty="0">
                <a:latin typeface="Trebuchet MS" panose="020B0603020202020204" pitchFamily="34" charset="0"/>
              </a:rPr>
              <a:t>new model of success</a:t>
            </a:r>
            <a:r>
              <a:rPr lang="en-GB" sz="3000" dirty="0">
                <a:latin typeface="Trebuchet MS" panose="020B0603020202020204" pitchFamily="34" charset="0"/>
              </a:rPr>
              <a:t> in order to promote the emergence of a more ecological and united society</a:t>
            </a:r>
          </a:p>
          <a:p>
            <a:pPr marL="544513" indent="-457200"/>
            <a:r>
              <a:rPr lang="en-GB" sz="3000" dirty="0">
                <a:solidFill>
                  <a:schemeClr val="bg1"/>
                </a:solidFill>
                <a:latin typeface="Trebuchet MS" panose="020B0603020202020204" pitchFamily="34" charset="0"/>
              </a:rPr>
              <a:t> </a:t>
            </a:r>
            <a:r>
              <a:rPr lang="en-GB" sz="30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B26A82-FA08-D480-5871-893328D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2874581"/>
            <a:ext cx="4678344" cy="3946083"/>
          </a:xfrm>
          <a:prstGeom prst="rect">
            <a:avLst/>
          </a:prstGeom>
        </p:spPr>
      </p:pic>
      <p:sp>
        <p:nvSpPr>
          <p:cNvPr id="3" name="Organigramme : Multidocument 2">
            <a:extLst>
              <a:ext uri="{FF2B5EF4-FFF2-40B4-BE49-F238E27FC236}">
                <a16:creationId xmlns:a16="http://schemas.microsoft.com/office/drawing/2014/main" id="{36DB5D19-8228-33E2-5E0D-8FC43E0E9269}"/>
              </a:ext>
            </a:extLst>
          </p:cNvPr>
          <p:cNvSpPr/>
          <p:nvPr/>
        </p:nvSpPr>
        <p:spPr>
          <a:xfrm>
            <a:off x="4990668" y="4121836"/>
            <a:ext cx="5208410" cy="2469808"/>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9113" indent="-342900">
              <a:buFont typeface="Wingdings" panose="05000000000000000000" pitchFamily="2" charset="2"/>
              <a:buChar char="Ø"/>
            </a:pPr>
            <a:r>
              <a:rPr lang="en-GB" sz="2200" dirty="0">
                <a:latin typeface="Trebuchet MS" panose="020B0603020202020204" pitchFamily="34" charset="0"/>
              </a:rPr>
              <a:t>Responding to individualised needs within the society with an innovative process of work organisation and service  production  </a:t>
            </a:r>
            <a:r>
              <a:rPr lang="fr-FR" sz="2200" dirty="0">
                <a:latin typeface="Trebuchet MS" panose="020B0603020202020204" pitchFamily="34" charset="0"/>
              </a:rPr>
              <a:t> </a:t>
            </a:r>
          </a:p>
        </p:txBody>
      </p:sp>
      <p:sp>
        <p:nvSpPr>
          <p:cNvPr id="7" name="Rectangle à coins arrondis 4">
            <a:extLst>
              <a:ext uri="{FF2B5EF4-FFF2-40B4-BE49-F238E27FC236}">
                <a16:creationId xmlns:a16="http://schemas.microsoft.com/office/drawing/2014/main" id="{2602CB89-D0C8-9A9A-2FB9-982F4A43F743}"/>
              </a:ext>
            </a:extLst>
          </p:cNvPr>
          <p:cNvSpPr/>
          <p:nvPr/>
        </p:nvSpPr>
        <p:spPr>
          <a:xfrm>
            <a:off x="4121835" y="3052329"/>
            <a:ext cx="7431846" cy="148045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95325" indent="-342900">
              <a:buClr>
                <a:schemeClr val="bg1"/>
              </a:buClr>
              <a:buFont typeface="Wingdings" panose="05000000000000000000" pitchFamily="2" charset="2"/>
              <a:buChar char="Ø"/>
            </a:pPr>
            <a:endParaRPr lang="fr-FR" sz="2400" dirty="0">
              <a:solidFill>
                <a:schemeClr val="bg1"/>
              </a:solidFill>
              <a:latin typeface="Trebuchet MS" panose="020B0603020202020204" pitchFamily="34" charset="0"/>
            </a:endParaRPr>
          </a:p>
          <a:p>
            <a:pPr marL="265113">
              <a:buClr>
                <a:schemeClr val="bg1"/>
              </a:buClr>
            </a:pPr>
            <a:r>
              <a:rPr lang="en-GB" sz="2400" dirty="0">
                <a:solidFill>
                  <a:schemeClr val="bg1"/>
                </a:solidFill>
                <a:latin typeface="Trebuchet MS" panose="020B0603020202020204" pitchFamily="34" charset="0"/>
              </a:rPr>
              <a:t>With an</a:t>
            </a:r>
            <a:r>
              <a:rPr lang="en-GB" sz="2400" dirty="0">
                <a:solidFill>
                  <a:schemeClr val="bg1"/>
                </a:solidFill>
                <a:latin typeface="Trebuchet MS" panose="020B0603020202020204" pitchFamily="34" charset="0"/>
                <a:ea typeface="Times New Roman" panose="02020603050405020304" pitchFamily="18" charset="0"/>
              </a:rPr>
              <a:t> </a:t>
            </a:r>
            <a:r>
              <a:rPr lang="en-GB" sz="2400" u="sng" dirty="0">
                <a:solidFill>
                  <a:schemeClr val="bg1"/>
                </a:solidFill>
                <a:latin typeface="Trebuchet MS" panose="020B0603020202020204" pitchFamily="34" charset="0"/>
                <a:ea typeface="Times New Roman" panose="02020603050405020304" pitchFamily="18" charset="0"/>
              </a:rPr>
              <a:t>Inclusive Social Organisation Network</a:t>
            </a:r>
            <a:r>
              <a:rPr lang="en-GB" sz="2400" dirty="0">
                <a:solidFill>
                  <a:schemeClr val="bg1"/>
                </a:solidFill>
                <a:latin typeface="Trebuchet MS" panose="020B0603020202020204" pitchFamily="34" charset="0"/>
                <a:ea typeface="Times New Roman" panose="02020603050405020304" pitchFamily="18" charset="0"/>
              </a:rPr>
              <a:t> to cope with our changing live styles and our perceptions of the work place</a:t>
            </a:r>
            <a:endParaRPr lang="fr-FR" sz="24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3" name="Graphique 12" descr="Flèche : pivoter à gauche avec un remplissage uni">
            <a:extLst>
              <a:ext uri="{FF2B5EF4-FFF2-40B4-BE49-F238E27FC236}">
                <a16:creationId xmlns:a16="http://schemas.microsoft.com/office/drawing/2014/main" id="{8AC060F7-87E7-0464-3F6B-2B9091808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82587">
            <a:off x="3333693" y="2963834"/>
            <a:ext cx="1168289" cy="1168289"/>
          </a:xfrm>
          <a:prstGeom prst="rect">
            <a:avLst/>
          </a:prstGeom>
        </p:spPr>
      </p:pic>
    </p:spTree>
    <p:extLst>
      <p:ext uri="{BB962C8B-B14F-4D97-AF65-F5344CB8AC3E}">
        <p14:creationId xmlns:p14="http://schemas.microsoft.com/office/powerpoint/2010/main" val="30212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rganigramme : Connecteur 4">
            <a:extLst>
              <a:ext uri="{FF2B5EF4-FFF2-40B4-BE49-F238E27FC236}">
                <a16:creationId xmlns:a16="http://schemas.microsoft.com/office/drawing/2014/main" id="{04FCBF28-146D-DB2A-01C5-8B8B8222E2CB}"/>
              </a:ext>
            </a:extLst>
          </p:cNvPr>
          <p:cNvSpPr/>
          <p:nvPr/>
        </p:nvSpPr>
        <p:spPr>
          <a:xfrm>
            <a:off x="3491603" y="1526264"/>
            <a:ext cx="5114251" cy="5137626"/>
          </a:xfrm>
          <a:prstGeom prst="flowChartConnector">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rebuchet MS" panose="020B0603020202020204" pitchFamily="34" charset="0"/>
              </a:rPr>
              <a:t>In the service of </a:t>
            </a:r>
          </a:p>
          <a:p>
            <a:pPr algn="ctr"/>
            <a:r>
              <a:rPr lang="fr-FR" sz="2800" b="1" dirty="0">
                <a:latin typeface="Trebuchet MS" panose="020B0603020202020204" pitchFamily="34" charset="0"/>
              </a:rPr>
              <a:t>« </a:t>
            </a:r>
            <a:r>
              <a:rPr lang="en-US" sz="2800" b="1" dirty="0">
                <a:latin typeface="Trebuchet MS" panose="020B0603020202020204" pitchFamily="34" charset="0"/>
              </a:rPr>
              <a:t>Human</a:t>
            </a:r>
            <a:r>
              <a:rPr lang="fr-FR" sz="2800" b="1" dirty="0">
                <a:latin typeface="Trebuchet MS" panose="020B0603020202020204" pitchFamily="34" charset="0"/>
              </a:rPr>
              <a:t> »</a:t>
            </a:r>
            <a:endParaRPr lang="en-US" sz="2800" b="1" dirty="0">
              <a:latin typeface="Trebuchet MS" panose="020B0603020202020204" pitchFamily="34" charset="0"/>
            </a:endParaRPr>
          </a:p>
          <a:p>
            <a:pPr algn="ctr"/>
            <a:r>
              <a:rPr lang="en-US" sz="2800" b="1" dirty="0">
                <a:latin typeface="Trebuchet MS" panose="020B0603020202020204" pitchFamily="34" charset="0"/>
              </a:rPr>
              <a:t>centrally located</a:t>
            </a:r>
          </a:p>
          <a:p>
            <a:pPr algn="ctr"/>
            <a:r>
              <a:rPr lang="en-US" sz="2800" b="1" dirty="0">
                <a:latin typeface="Trebuchet MS" panose="020B0603020202020204" pitchFamily="34" charset="0"/>
              </a:rPr>
              <a:t>of our system</a:t>
            </a:r>
            <a:endParaRPr lang="fr-FR" sz="2800" b="1" dirty="0">
              <a:latin typeface="Trebuchet MS" panose="020B0603020202020204" pitchFamily="34" charset="0"/>
            </a:endParaRPr>
          </a:p>
        </p:txBody>
      </p:sp>
      <p:sp>
        <p:nvSpPr>
          <p:cNvPr id="9" name="Rectangle : coins arrondis 8">
            <a:extLst>
              <a:ext uri="{FF2B5EF4-FFF2-40B4-BE49-F238E27FC236}">
                <a16:creationId xmlns:a16="http://schemas.microsoft.com/office/drawing/2014/main" id="{64E4D168-9E32-2D7D-00CD-3C1623ED359E}"/>
              </a:ext>
            </a:extLst>
          </p:cNvPr>
          <p:cNvSpPr/>
          <p:nvPr/>
        </p:nvSpPr>
        <p:spPr>
          <a:xfrm>
            <a:off x="320039" y="3696027"/>
            <a:ext cx="3654162" cy="94545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en-US" sz="1900" dirty="0">
                <a:latin typeface="Trebuchet MS" panose="020B0603020202020204" pitchFamily="34" charset="0"/>
              </a:rPr>
              <a:t>A choice of home </a:t>
            </a:r>
          </a:p>
          <a:p>
            <a:pPr marL="358775"/>
            <a:r>
              <a:rPr lang="en-US" sz="1900" dirty="0">
                <a:latin typeface="Trebuchet MS" panose="020B0603020202020204" pitchFamily="34" charset="0"/>
              </a:rPr>
              <a:t>services</a:t>
            </a:r>
            <a:endParaRPr lang="fr-FR" sz="1900" dirty="0">
              <a:latin typeface="Trebuchet MS" panose="020B0603020202020204" pitchFamily="34" charset="0"/>
            </a:endParaRPr>
          </a:p>
        </p:txBody>
      </p:sp>
      <p:sp>
        <p:nvSpPr>
          <p:cNvPr id="10" name="Rectangle : coins arrondis 9">
            <a:extLst>
              <a:ext uri="{FF2B5EF4-FFF2-40B4-BE49-F238E27FC236}">
                <a16:creationId xmlns:a16="http://schemas.microsoft.com/office/drawing/2014/main" id="{15960EF0-172E-896A-D1EC-F59AC3700077}"/>
              </a:ext>
            </a:extLst>
          </p:cNvPr>
          <p:cNvSpPr/>
          <p:nvPr/>
        </p:nvSpPr>
        <p:spPr>
          <a:xfrm>
            <a:off x="366723" y="2396454"/>
            <a:ext cx="3592235" cy="94545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fr-FR" sz="1900" dirty="0">
                <a:latin typeface="Trebuchet MS" panose="020B0603020202020204" pitchFamily="34" charset="0"/>
              </a:rPr>
              <a:t>Building renovation </a:t>
            </a:r>
          </a:p>
          <a:p>
            <a:pPr marL="358775"/>
            <a:r>
              <a:rPr lang="fr-FR" sz="1900" dirty="0">
                <a:latin typeface="Trebuchet MS" panose="020B0603020202020204" pitchFamily="34" charset="0"/>
              </a:rPr>
              <a:t>services</a:t>
            </a:r>
          </a:p>
        </p:txBody>
      </p:sp>
      <p:sp>
        <p:nvSpPr>
          <p:cNvPr id="8" name="Rectangle : coins arrondis 7">
            <a:extLst>
              <a:ext uri="{FF2B5EF4-FFF2-40B4-BE49-F238E27FC236}">
                <a16:creationId xmlns:a16="http://schemas.microsoft.com/office/drawing/2014/main" id="{BE10E048-8317-078F-3BBB-8859C9C3A637}"/>
              </a:ext>
            </a:extLst>
          </p:cNvPr>
          <p:cNvSpPr/>
          <p:nvPr/>
        </p:nvSpPr>
        <p:spPr>
          <a:xfrm>
            <a:off x="8126360" y="3269315"/>
            <a:ext cx="3745602" cy="8334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a:tabLst>
                <a:tab pos="898525" algn="l"/>
              </a:tabLst>
            </a:pPr>
            <a:r>
              <a:rPr lang="en-US" sz="1900" dirty="0">
                <a:latin typeface="Trebuchet MS" panose="020B0603020202020204" pitchFamily="34" charset="0"/>
              </a:rPr>
              <a:t>Care (health, comfort, well-being, hygiene</a:t>
            </a:r>
            <a:r>
              <a:rPr lang="en-US" sz="1900" dirty="0"/>
              <a:t>)</a:t>
            </a:r>
            <a:endParaRPr lang="fr-FR" sz="1900" dirty="0"/>
          </a:p>
        </p:txBody>
      </p:sp>
      <p:sp>
        <p:nvSpPr>
          <p:cNvPr id="13" name="Rectangle : coins arrondis 12">
            <a:extLst>
              <a:ext uri="{FF2B5EF4-FFF2-40B4-BE49-F238E27FC236}">
                <a16:creationId xmlns:a16="http://schemas.microsoft.com/office/drawing/2014/main" id="{7A149808-124B-DEEF-9D23-DD6B0DE643B2}"/>
              </a:ext>
            </a:extLst>
          </p:cNvPr>
          <p:cNvSpPr/>
          <p:nvPr/>
        </p:nvSpPr>
        <p:spPr>
          <a:xfrm>
            <a:off x="8042766" y="4397997"/>
            <a:ext cx="3472189" cy="726787"/>
          </a:xfrm>
          <a:prstGeom prst="roundRect">
            <a:avLst>
              <a:gd name="adj" fmla="val 23023"/>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a:r>
              <a:rPr lang="fr-FR" sz="1900" b="0" dirty="0">
                <a:solidFill>
                  <a:schemeClr val="bg1"/>
                </a:solidFill>
                <a:latin typeface="Trebuchet MS" panose="020B0603020202020204" pitchFamily="34" charset="0"/>
              </a:rPr>
              <a:t> </a:t>
            </a:r>
            <a:r>
              <a:rPr lang="fr-FR" sz="1900" dirty="0">
                <a:solidFill>
                  <a:schemeClr val="bg1"/>
                </a:solidFill>
                <a:latin typeface="Trebuchet MS" panose="020B0603020202020204" pitchFamily="34" charset="0"/>
              </a:rPr>
              <a:t>Cultural and artistic</a:t>
            </a:r>
            <a:endParaRPr lang="fr-FR" sz="1900" dirty="0"/>
          </a:p>
        </p:txBody>
      </p:sp>
      <p:sp>
        <p:nvSpPr>
          <p:cNvPr id="12" name="Rectangle : coins arrondis 11">
            <a:extLst>
              <a:ext uri="{FF2B5EF4-FFF2-40B4-BE49-F238E27FC236}">
                <a16:creationId xmlns:a16="http://schemas.microsoft.com/office/drawing/2014/main" id="{41AB532C-50ED-6AC4-B7A4-0B2064EEEFA5}"/>
              </a:ext>
            </a:extLst>
          </p:cNvPr>
          <p:cNvSpPr/>
          <p:nvPr/>
        </p:nvSpPr>
        <p:spPr>
          <a:xfrm>
            <a:off x="7848601" y="2118360"/>
            <a:ext cx="2377635" cy="72678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defTabSz="808038"/>
            <a:r>
              <a:rPr lang="fr-FR" sz="1900" b="0" dirty="0">
                <a:solidFill>
                  <a:schemeClr val="bg1"/>
                </a:solidFill>
                <a:latin typeface="Trebuchet MS" panose="020B0603020202020204" pitchFamily="34" charset="0"/>
              </a:rPr>
              <a:t>Nutrition</a:t>
            </a:r>
            <a:endParaRPr lang="fr-FR" sz="1900" dirty="0"/>
          </a:p>
        </p:txBody>
      </p:sp>
      <p:sp>
        <p:nvSpPr>
          <p:cNvPr id="16" name="Rectangle : coins arrondis 15">
            <a:extLst>
              <a:ext uri="{FF2B5EF4-FFF2-40B4-BE49-F238E27FC236}">
                <a16:creationId xmlns:a16="http://schemas.microsoft.com/office/drawing/2014/main" id="{A8F88D4C-1025-513C-6584-C79BC14D68F4}"/>
              </a:ext>
            </a:extLst>
          </p:cNvPr>
          <p:cNvSpPr/>
          <p:nvPr/>
        </p:nvSpPr>
        <p:spPr>
          <a:xfrm>
            <a:off x="7124371" y="5523971"/>
            <a:ext cx="3962729" cy="98486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a:r>
              <a:rPr lang="en-US" sz="1900" dirty="0">
                <a:latin typeface="Trebuchet MS" panose="020B0603020202020204" pitchFamily="34" charset="0"/>
              </a:rPr>
              <a:t>Sale of environmentally responsible products and services</a:t>
            </a:r>
            <a:endParaRPr lang="fr-FR" sz="1900" dirty="0"/>
          </a:p>
        </p:txBody>
      </p:sp>
      <p:sp>
        <p:nvSpPr>
          <p:cNvPr id="4" name="Rectangle : coins arrondis 3">
            <a:extLst>
              <a:ext uri="{FF2B5EF4-FFF2-40B4-BE49-F238E27FC236}">
                <a16:creationId xmlns:a16="http://schemas.microsoft.com/office/drawing/2014/main" id="{03B20D9F-3188-DC22-5678-AD55BAF79AD0}"/>
              </a:ext>
            </a:extLst>
          </p:cNvPr>
          <p:cNvSpPr/>
          <p:nvPr/>
        </p:nvSpPr>
        <p:spPr>
          <a:xfrm>
            <a:off x="1249680" y="5108661"/>
            <a:ext cx="3592235" cy="10579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900" dirty="0">
              <a:latin typeface="Trebuchet MS" panose="020B0603020202020204" pitchFamily="34" charset="0"/>
            </a:endParaRPr>
          </a:p>
          <a:p>
            <a:pPr marL="179388"/>
            <a:r>
              <a:rPr lang="en-US" sz="1900" dirty="0">
                <a:latin typeface="Trebuchet MS" panose="020B0603020202020204" pitchFamily="34" charset="0"/>
              </a:rPr>
              <a:t>Support services to maintain autonomy at home</a:t>
            </a:r>
          </a:p>
          <a:p>
            <a:endParaRPr lang="fr-FR" sz="1900" dirty="0">
              <a:latin typeface="Trebuchet MS" panose="020B0603020202020204" pitchFamily="34" charset="0"/>
            </a:endParaRPr>
          </a:p>
        </p:txBody>
      </p:sp>
      <p:sp>
        <p:nvSpPr>
          <p:cNvPr id="6" name="Hexagone 5">
            <a:extLst>
              <a:ext uri="{FF2B5EF4-FFF2-40B4-BE49-F238E27FC236}">
                <a16:creationId xmlns:a16="http://schemas.microsoft.com/office/drawing/2014/main" id="{D61A707A-D513-6D20-6504-2C9F2DB3401E}"/>
              </a:ext>
            </a:extLst>
          </p:cNvPr>
          <p:cNvSpPr/>
          <p:nvPr/>
        </p:nvSpPr>
        <p:spPr>
          <a:xfrm>
            <a:off x="4156586" y="5702562"/>
            <a:ext cx="545689" cy="35396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7" name="Hexagone 6">
            <a:extLst>
              <a:ext uri="{FF2B5EF4-FFF2-40B4-BE49-F238E27FC236}">
                <a16:creationId xmlns:a16="http://schemas.microsoft.com/office/drawing/2014/main" id="{9E4A3C04-C4E0-226F-3623-1F3F25A86C9A}"/>
              </a:ext>
            </a:extLst>
          </p:cNvPr>
          <p:cNvSpPr/>
          <p:nvPr/>
        </p:nvSpPr>
        <p:spPr>
          <a:xfrm>
            <a:off x="3028730" y="399408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1" name="Hexagone 10">
            <a:extLst>
              <a:ext uri="{FF2B5EF4-FFF2-40B4-BE49-F238E27FC236}">
                <a16:creationId xmlns:a16="http://schemas.microsoft.com/office/drawing/2014/main" id="{264E08D0-2935-4165-6692-8642D79F3D1A}"/>
              </a:ext>
            </a:extLst>
          </p:cNvPr>
          <p:cNvSpPr/>
          <p:nvPr/>
        </p:nvSpPr>
        <p:spPr>
          <a:xfrm>
            <a:off x="3154679" y="2682240"/>
            <a:ext cx="543711" cy="35691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sp>
        <p:nvSpPr>
          <p:cNvPr id="15" name="Hexagone 14">
            <a:extLst>
              <a:ext uri="{FF2B5EF4-FFF2-40B4-BE49-F238E27FC236}">
                <a16:creationId xmlns:a16="http://schemas.microsoft.com/office/drawing/2014/main" id="{5947D5EC-FF5E-2130-65E7-5F4E65407517}"/>
              </a:ext>
            </a:extLst>
          </p:cNvPr>
          <p:cNvSpPr/>
          <p:nvPr/>
        </p:nvSpPr>
        <p:spPr>
          <a:xfrm>
            <a:off x="8354494" y="3465094"/>
            <a:ext cx="591322" cy="39199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5</a:t>
            </a:r>
          </a:p>
        </p:txBody>
      </p:sp>
      <p:sp>
        <p:nvSpPr>
          <p:cNvPr id="19" name="Hexagone 18">
            <a:extLst>
              <a:ext uri="{FF2B5EF4-FFF2-40B4-BE49-F238E27FC236}">
                <a16:creationId xmlns:a16="http://schemas.microsoft.com/office/drawing/2014/main" id="{0F5137C0-086D-7583-A8AC-A04F837940C3}"/>
              </a:ext>
            </a:extLst>
          </p:cNvPr>
          <p:cNvSpPr/>
          <p:nvPr/>
        </p:nvSpPr>
        <p:spPr>
          <a:xfrm>
            <a:off x="8284712" y="4574889"/>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6</a:t>
            </a:r>
          </a:p>
        </p:txBody>
      </p:sp>
      <p:sp>
        <p:nvSpPr>
          <p:cNvPr id="20" name="Hexagone 19">
            <a:extLst>
              <a:ext uri="{FF2B5EF4-FFF2-40B4-BE49-F238E27FC236}">
                <a16:creationId xmlns:a16="http://schemas.microsoft.com/office/drawing/2014/main" id="{160F4549-E355-C039-D4D6-58F92EB3B2DC}"/>
              </a:ext>
            </a:extLst>
          </p:cNvPr>
          <p:cNvSpPr/>
          <p:nvPr/>
        </p:nvSpPr>
        <p:spPr>
          <a:xfrm>
            <a:off x="7367051" y="5813685"/>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7</a:t>
            </a:r>
          </a:p>
        </p:txBody>
      </p:sp>
      <p:pic>
        <p:nvPicPr>
          <p:cNvPr id="17" name="Graphique 16" descr="Ligne fléchée : faire pivoter à gauche avec un remplissage uni">
            <a:extLst>
              <a:ext uri="{FF2B5EF4-FFF2-40B4-BE49-F238E27FC236}">
                <a16:creationId xmlns:a16="http://schemas.microsoft.com/office/drawing/2014/main" id="{2474D47A-AC5D-FE0B-5162-615C7C743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882549">
            <a:off x="-29051" y="3154625"/>
            <a:ext cx="1049432" cy="930082"/>
          </a:xfrm>
          <a:prstGeom prst="rect">
            <a:avLst/>
          </a:prstGeom>
        </p:spPr>
      </p:pic>
      <p:pic>
        <p:nvPicPr>
          <p:cNvPr id="21" name="Graphique 20" descr="Ligne fléchée : faire pivoter à gauche avec un remplissage uni">
            <a:extLst>
              <a:ext uri="{FF2B5EF4-FFF2-40B4-BE49-F238E27FC236}">
                <a16:creationId xmlns:a16="http://schemas.microsoft.com/office/drawing/2014/main" id="{C75ADBD8-AB04-EF13-ACB5-8786BEBEC7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74307">
            <a:off x="4336264" y="6101262"/>
            <a:ext cx="2092032" cy="529183"/>
          </a:xfrm>
          <a:prstGeom prst="rect">
            <a:avLst/>
          </a:prstGeom>
        </p:spPr>
      </p:pic>
      <p:pic>
        <p:nvPicPr>
          <p:cNvPr id="22" name="Graphique 21" descr="Ligne fléchée : faire pivoter à gauche avec un remplissage uni">
            <a:extLst>
              <a:ext uri="{FF2B5EF4-FFF2-40B4-BE49-F238E27FC236}">
                <a16:creationId xmlns:a16="http://schemas.microsoft.com/office/drawing/2014/main" id="{020E080B-3263-D61D-BC95-0C0E22AFD1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062621">
            <a:off x="10762970" y="5617953"/>
            <a:ext cx="1049432" cy="930082"/>
          </a:xfrm>
          <a:prstGeom prst="rect">
            <a:avLst/>
          </a:prstGeom>
        </p:spPr>
      </p:pic>
      <p:pic>
        <p:nvPicPr>
          <p:cNvPr id="25" name="Graphique 24" descr="Ligne fléchée : faire pivoter à gauche avec un remplissage uni">
            <a:extLst>
              <a:ext uri="{FF2B5EF4-FFF2-40B4-BE49-F238E27FC236}">
                <a16:creationId xmlns:a16="http://schemas.microsoft.com/office/drawing/2014/main" id="{E8153D3B-728F-1E7D-FFD4-5C21AB348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872432">
            <a:off x="11190052" y="3913588"/>
            <a:ext cx="949624" cy="841625"/>
          </a:xfrm>
          <a:prstGeom prst="rect">
            <a:avLst/>
          </a:prstGeom>
        </p:spPr>
      </p:pic>
      <p:pic>
        <p:nvPicPr>
          <p:cNvPr id="26" name="Graphique 25" descr="Ligne fléchée : faire pivoter à gauche avec un remplissage uni">
            <a:extLst>
              <a:ext uri="{FF2B5EF4-FFF2-40B4-BE49-F238E27FC236}">
                <a16:creationId xmlns:a16="http://schemas.microsoft.com/office/drawing/2014/main" id="{2B064C3E-7C4F-4F58-DDDC-2782633C3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13129">
            <a:off x="9870862" y="2251166"/>
            <a:ext cx="984460" cy="872499"/>
          </a:xfrm>
          <a:prstGeom prst="rect">
            <a:avLst/>
          </a:prstGeom>
        </p:spPr>
      </p:pic>
      <p:pic>
        <p:nvPicPr>
          <p:cNvPr id="27" name="Graphique 26" descr="Ligne fléchée : faire pivoter à gauche avec un remplissage uni">
            <a:extLst>
              <a:ext uri="{FF2B5EF4-FFF2-40B4-BE49-F238E27FC236}">
                <a16:creationId xmlns:a16="http://schemas.microsoft.com/office/drawing/2014/main" id="{7ABB5DE0-63D7-8B80-83B1-A51BFAA1C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99188">
            <a:off x="6302604" y="1415710"/>
            <a:ext cx="2280542" cy="764881"/>
          </a:xfrm>
          <a:prstGeom prst="rect">
            <a:avLst/>
          </a:prstGeom>
        </p:spPr>
      </p:pic>
      <p:pic>
        <p:nvPicPr>
          <p:cNvPr id="23" name="Graphique 22" descr="Ligne fléchée : faire pivoter à gauche avec un remplissage uni">
            <a:extLst>
              <a:ext uri="{FF2B5EF4-FFF2-40B4-BE49-F238E27FC236}">
                <a16:creationId xmlns:a16="http://schemas.microsoft.com/office/drawing/2014/main" id="{DFFD737F-B6D7-EF8A-8A5A-4864EECF8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882549">
            <a:off x="778669" y="4846265"/>
            <a:ext cx="1049432" cy="930082"/>
          </a:xfrm>
          <a:prstGeom prst="rect">
            <a:avLst/>
          </a:prstGeom>
        </p:spPr>
      </p:pic>
      <p:sp>
        <p:nvSpPr>
          <p:cNvPr id="18" name="Hexagone 17">
            <a:extLst>
              <a:ext uri="{FF2B5EF4-FFF2-40B4-BE49-F238E27FC236}">
                <a16:creationId xmlns:a16="http://schemas.microsoft.com/office/drawing/2014/main" id="{19EDFDE4-BA61-A079-3BD2-1D54874B3F11}"/>
              </a:ext>
            </a:extLst>
          </p:cNvPr>
          <p:cNvSpPr/>
          <p:nvPr/>
        </p:nvSpPr>
        <p:spPr>
          <a:xfrm>
            <a:off x="8096749" y="2323939"/>
            <a:ext cx="489837" cy="334210"/>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4</a:t>
            </a:r>
          </a:p>
        </p:txBody>
      </p:sp>
      <p:pic>
        <p:nvPicPr>
          <p:cNvPr id="2" name="Graphique 1" descr="Flèche en cercle avec un remplissage uni">
            <a:extLst>
              <a:ext uri="{FF2B5EF4-FFF2-40B4-BE49-F238E27FC236}">
                <a16:creationId xmlns:a16="http://schemas.microsoft.com/office/drawing/2014/main" id="{4E603A03-7904-46CA-FEC0-8960CDF039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0826" y="1526264"/>
            <a:ext cx="7195400" cy="4984554"/>
          </a:xfrm>
          <a:prstGeom prst="rect">
            <a:avLst/>
          </a:prstGeom>
        </p:spPr>
      </p:pic>
      <p:sp>
        <p:nvSpPr>
          <p:cNvPr id="3" name="Organigramme : Stockage à accès séquentiel 2">
            <a:extLst>
              <a:ext uri="{FF2B5EF4-FFF2-40B4-BE49-F238E27FC236}">
                <a16:creationId xmlns:a16="http://schemas.microsoft.com/office/drawing/2014/main" id="{370E2AEE-0169-FECA-527F-6888104C18A4}"/>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2</a:t>
            </a:r>
          </a:p>
        </p:txBody>
      </p:sp>
      <p:sp>
        <p:nvSpPr>
          <p:cNvPr id="14" name="Titre 1">
            <a:extLst>
              <a:ext uri="{FF2B5EF4-FFF2-40B4-BE49-F238E27FC236}">
                <a16:creationId xmlns:a16="http://schemas.microsoft.com/office/drawing/2014/main" id="{21403DB0-E7EC-4233-47CA-D7D903AC5595}"/>
              </a:ext>
            </a:extLst>
          </p:cNvPr>
          <p:cNvSpPr>
            <a:spLocks noGrp="1"/>
          </p:cNvSpPr>
          <p:nvPr>
            <p:ph type="title"/>
          </p:nvPr>
        </p:nvSpPr>
        <p:spPr>
          <a:xfrm>
            <a:off x="1158240" y="393005"/>
            <a:ext cx="8556664" cy="1306423"/>
          </a:xfrm>
        </p:spPr>
        <p:txBody>
          <a:bodyPr>
            <a:noAutofit/>
          </a:bodyPr>
          <a:lstStyle/>
          <a:p>
            <a:r>
              <a:rPr lang="en-GB" sz="3200" dirty="0">
                <a:effectLst>
                  <a:outerShdw blurRad="38100" dist="38100" dir="2700000" algn="tl">
                    <a:srgbClr val="000000">
                      <a:alpha val="43137"/>
                    </a:srgbClr>
                  </a:outerShdw>
                </a:effectLst>
                <a:latin typeface="Trebuchet MS" panose="020B0603020202020204" pitchFamily="34" charset="0"/>
              </a:rPr>
              <a:t>Actions structured within 7 interactive activity clusters</a:t>
            </a:r>
            <a:endParaRPr lang="en-GB" sz="3200" dirty="0">
              <a:effectLst>
                <a:outerShdw blurRad="38100" dist="38100" dir="2700000" algn="tl">
                  <a:srgbClr val="000000">
                    <a:alpha val="43137"/>
                  </a:srgbClr>
                </a:outerShdw>
              </a:effectLst>
            </a:endParaRPr>
          </a:p>
        </p:txBody>
      </p:sp>
      <p:pic>
        <p:nvPicPr>
          <p:cNvPr id="24" name="Image 23">
            <a:extLst>
              <a:ext uri="{FF2B5EF4-FFF2-40B4-BE49-F238E27FC236}">
                <a16:creationId xmlns:a16="http://schemas.microsoft.com/office/drawing/2014/main" id="{E844B1C7-C341-4013-89CC-D21E64BEB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9645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 calcmode="lin" valueType="num">
                                      <p:cBhvr>
                                        <p:cTn id="76" dur="1000" fill="hold"/>
                                        <p:tgtEl>
                                          <p:spTgt spid="13"/>
                                        </p:tgtEl>
                                        <p:attrNameLst>
                                          <p:attrName>style.rotation</p:attrName>
                                        </p:attrNameLst>
                                      </p:cBhvr>
                                      <p:tavLst>
                                        <p:tav tm="0">
                                          <p:val>
                                            <p:fltVal val="90"/>
                                          </p:val>
                                        </p:tav>
                                        <p:tav tm="100000">
                                          <p:val>
                                            <p:fltVal val="0"/>
                                          </p:val>
                                        </p:tav>
                                      </p:tavLst>
                                    </p:anim>
                                    <p:animEffect transition="in" filter="fade">
                                      <p:cBhvr>
                                        <p:cTn id="77" dur="10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000" fill="hold"/>
                                        <p:tgtEl>
                                          <p:spTgt spid="16"/>
                                        </p:tgtEl>
                                        <p:attrNameLst>
                                          <p:attrName>ppt_w</p:attrName>
                                        </p:attrNameLst>
                                      </p:cBhvr>
                                      <p:tavLst>
                                        <p:tav tm="0">
                                          <p:val>
                                            <p:fltVal val="0"/>
                                          </p:val>
                                        </p:tav>
                                        <p:tav tm="100000">
                                          <p:val>
                                            <p:strVal val="#ppt_w"/>
                                          </p:val>
                                        </p:tav>
                                      </p:tavLst>
                                    </p:anim>
                                    <p:anim calcmode="lin" valueType="num">
                                      <p:cBhvr>
                                        <p:cTn id="87" dur="1000" fill="hold"/>
                                        <p:tgtEl>
                                          <p:spTgt spid="16"/>
                                        </p:tgtEl>
                                        <p:attrNameLst>
                                          <p:attrName>ppt_h</p:attrName>
                                        </p:attrNameLst>
                                      </p:cBhvr>
                                      <p:tavLst>
                                        <p:tav tm="0">
                                          <p:val>
                                            <p:fltVal val="0"/>
                                          </p:val>
                                        </p:tav>
                                        <p:tav tm="100000">
                                          <p:val>
                                            <p:strVal val="#ppt_h"/>
                                          </p:val>
                                        </p:tav>
                                      </p:tavLst>
                                    </p:anim>
                                    <p:anim calcmode="lin" valueType="num">
                                      <p:cBhvr>
                                        <p:cTn id="88" dur="1000" fill="hold"/>
                                        <p:tgtEl>
                                          <p:spTgt spid="16"/>
                                        </p:tgtEl>
                                        <p:attrNameLst>
                                          <p:attrName>style.rotation</p:attrName>
                                        </p:attrNameLst>
                                      </p:cBhvr>
                                      <p:tavLst>
                                        <p:tav tm="0">
                                          <p:val>
                                            <p:fltVal val="90"/>
                                          </p:val>
                                        </p:tav>
                                        <p:tav tm="100000">
                                          <p:val>
                                            <p:fltVal val="0"/>
                                          </p:val>
                                        </p:tav>
                                      </p:tavLst>
                                    </p:anim>
                                    <p:animEffect transition="in" filter="fade">
                                      <p:cBhvr>
                                        <p:cTn id="89" dur="10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 calcmode="lin" valueType="num">
                                      <p:cBhvr>
                                        <p:cTn id="100" dur="500" fill="hold"/>
                                        <p:tgtEl>
                                          <p:spTgt spid="27"/>
                                        </p:tgtEl>
                                        <p:attrNameLst>
                                          <p:attrName>style.rotation</p:attrName>
                                        </p:attrNameLst>
                                      </p:cBhvr>
                                      <p:tavLst>
                                        <p:tav tm="0">
                                          <p:val>
                                            <p:fltVal val="360"/>
                                          </p:val>
                                        </p:tav>
                                        <p:tav tm="100000">
                                          <p:val>
                                            <p:fltVal val="0"/>
                                          </p:val>
                                        </p:tav>
                                      </p:tavLst>
                                    </p:anim>
                                    <p:animEffect transition="in" filter="fade">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9" presetClass="entr" presetSubtype="0" decel="100000" fill="hold" nodeType="click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 calcmode="lin" valueType="num">
                                      <p:cBhvr>
                                        <p:cTn id="108" dur="500" fill="hold"/>
                                        <p:tgtEl>
                                          <p:spTgt spid="17"/>
                                        </p:tgtEl>
                                        <p:attrNameLst>
                                          <p:attrName>style.rotation</p:attrName>
                                        </p:attrNameLst>
                                      </p:cBhvr>
                                      <p:tavLst>
                                        <p:tav tm="0">
                                          <p:val>
                                            <p:fltVal val="360"/>
                                          </p:val>
                                        </p:tav>
                                        <p:tav tm="100000">
                                          <p:val>
                                            <p:fltVal val="0"/>
                                          </p:val>
                                        </p:tav>
                                      </p:tavLst>
                                    </p:anim>
                                    <p:animEffect transition="in" filter="fad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49" presetClass="entr" presetSubtype="0" decel="100000" fill="hold" nodeType="clickEffect">
                                  <p:stCondLst>
                                    <p:cond delay="0"/>
                                  </p:stCondLst>
                                  <p:childTnLst>
                                    <p:set>
                                      <p:cBhvr>
                                        <p:cTn id="113" dur="1" fill="hold">
                                          <p:stCondLst>
                                            <p:cond delay="0"/>
                                          </p:stCondLst>
                                        </p:cTn>
                                        <p:tgtEl>
                                          <p:spTgt spid="23"/>
                                        </p:tgtEl>
                                        <p:attrNameLst>
                                          <p:attrName>style.visibility</p:attrName>
                                        </p:attrNameLst>
                                      </p:cBhvr>
                                      <p:to>
                                        <p:strVal val="visible"/>
                                      </p:to>
                                    </p:set>
                                    <p:anim calcmode="lin" valueType="num">
                                      <p:cBhvr>
                                        <p:cTn id="114" dur="500" fill="hold"/>
                                        <p:tgtEl>
                                          <p:spTgt spid="23"/>
                                        </p:tgtEl>
                                        <p:attrNameLst>
                                          <p:attrName>ppt_w</p:attrName>
                                        </p:attrNameLst>
                                      </p:cBhvr>
                                      <p:tavLst>
                                        <p:tav tm="0">
                                          <p:val>
                                            <p:fltVal val="0"/>
                                          </p:val>
                                        </p:tav>
                                        <p:tav tm="100000">
                                          <p:val>
                                            <p:strVal val="#ppt_w"/>
                                          </p:val>
                                        </p:tav>
                                      </p:tavLst>
                                    </p:anim>
                                    <p:anim calcmode="lin" valueType="num">
                                      <p:cBhvr>
                                        <p:cTn id="115" dur="500" fill="hold"/>
                                        <p:tgtEl>
                                          <p:spTgt spid="23"/>
                                        </p:tgtEl>
                                        <p:attrNameLst>
                                          <p:attrName>ppt_h</p:attrName>
                                        </p:attrNameLst>
                                      </p:cBhvr>
                                      <p:tavLst>
                                        <p:tav tm="0">
                                          <p:val>
                                            <p:fltVal val="0"/>
                                          </p:val>
                                        </p:tav>
                                        <p:tav tm="100000">
                                          <p:val>
                                            <p:strVal val="#ppt_h"/>
                                          </p:val>
                                        </p:tav>
                                      </p:tavLst>
                                    </p:anim>
                                    <p:anim calcmode="lin" valueType="num">
                                      <p:cBhvr>
                                        <p:cTn id="116" dur="500" fill="hold"/>
                                        <p:tgtEl>
                                          <p:spTgt spid="23"/>
                                        </p:tgtEl>
                                        <p:attrNameLst>
                                          <p:attrName>style.rotation</p:attrName>
                                        </p:attrNameLst>
                                      </p:cBhvr>
                                      <p:tavLst>
                                        <p:tav tm="0">
                                          <p:val>
                                            <p:fltVal val="360"/>
                                          </p:val>
                                        </p:tav>
                                        <p:tav tm="100000">
                                          <p:val>
                                            <p:fltVal val="0"/>
                                          </p:val>
                                        </p:tav>
                                      </p:tavLst>
                                    </p:anim>
                                    <p:animEffect transition="in" filter="fade">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49" presetClass="entr" presetSubtype="0" decel="100000"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p:cTn id="122" dur="500" fill="hold"/>
                                        <p:tgtEl>
                                          <p:spTgt spid="21"/>
                                        </p:tgtEl>
                                        <p:attrNameLst>
                                          <p:attrName>ppt_w</p:attrName>
                                        </p:attrNameLst>
                                      </p:cBhvr>
                                      <p:tavLst>
                                        <p:tav tm="0">
                                          <p:val>
                                            <p:fltVal val="0"/>
                                          </p:val>
                                        </p:tav>
                                        <p:tav tm="100000">
                                          <p:val>
                                            <p:strVal val="#ppt_w"/>
                                          </p:val>
                                        </p:tav>
                                      </p:tavLst>
                                    </p:anim>
                                    <p:anim calcmode="lin" valueType="num">
                                      <p:cBhvr>
                                        <p:cTn id="123" dur="500" fill="hold"/>
                                        <p:tgtEl>
                                          <p:spTgt spid="21"/>
                                        </p:tgtEl>
                                        <p:attrNameLst>
                                          <p:attrName>ppt_h</p:attrName>
                                        </p:attrNameLst>
                                      </p:cBhvr>
                                      <p:tavLst>
                                        <p:tav tm="0">
                                          <p:val>
                                            <p:fltVal val="0"/>
                                          </p:val>
                                        </p:tav>
                                        <p:tav tm="100000">
                                          <p:val>
                                            <p:strVal val="#ppt_h"/>
                                          </p:val>
                                        </p:tav>
                                      </p:tavLst>
                                    </p:anim>
                                    <p:anim calcmode="lin" valueType="num">
                                      <p:cBhvr>
                                        <p:cTn id="124" dur="500" fill="hold"/>
                                        <p:tgtEl>
                                          <p:spTgt spid="21"/>
                                        </p:tgtEl>
                                        <p:attrNameLst>
                                          <p:attrName>style.rotation</p:attrName>
                                        </p:attrNameLst>
                                      </p:cBhvr>
                                      <p:tavLst>
                                        <p:tav tm="0">
                                          <p:val>
                                            <p:fltVal val="360"/>
                                          </p:val>
                                        </p:tav>
                                        <p:tav tm="100000">
                                          <p:val>
                                            <p:fltVal val="0"/>
                                          </p:val>
                                        </p:tav>
                                      </p:tavLst>
                                    </p:anim>
                                    <p:animEffect transition="in" filter="fade">
                                      <p:cBhvr>
                                        <p:cTn id="125" dur="5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49" presetClass="entr" presetSubtype="0" decel="100000" fill="hold" nodeType="clickEffect">
                                  <p:stCondLst>
                                    <p:cond delay="0"/>
                                  </p:stCondLst>
                                  <p:childTnLst>
                                    <p:set>
                                      <p:cBhvr>
                                        <p:cTn id="129" dur="1" fill="hold">
                                          <p:stCondLst>
                                            <p:cond delay="0"/>
                                          </p:stCondLst>
                                        </p:cTn>
                                        <p:tgtEl>
                                          <p:spTgt spid="22"/>
                                        </p:tgtEl>
                                        <p:attrNameLst>
                                          <p:attrName>style.visibility</p:attrName>
                                        </p:attrNameLst>
                                      </p:cBhvr>
                                      <p:to>
                                        <p:strVal val="visible"/>
                                      </p:to>
                                    </p:set>
                                    <p:anim calcmode="lin" valueType="num">
                                      <p:cBhvr>
                                        <p:cTn id="130" dur="500" fill="hold"/>
                                        <p:tgtEl>
                                          <p:spTgt spid="22"/>
                                        </p:tgtEl>
                                        <p:attrNameLst>
                                          <p:attrName>ppt_w</p:attrName>
                                        </p:attrNameLst>
                                      </p:cBhvr>
                                      <p:tavLst>
                                        <p:tav tm="0">
                                          <p:val>
                                            <p:fltVal val="0"/>
                                          </p:val>
                                        </p:tav>
                                        <p:tav tm="100000">
                                          <p:val>
                                            <p:strVal val="#ppt_w"/>
                                          </p:val>
                                        </p:tav>
                                      </p:tavLst>
                                    </p:anim>
                                    <p:anim calcmode="lin" valueType="num">
                                      <p:cBhvr>
                                        <p:cTn id="131" dur="500" fill="hold"/>
                                        <p:tgtEl>
                                          <p:spTgt spid="22"/>
                                        </p:tgtEl>
                                        <p:attrNameLst>
                                          <p:attrName>ppt_h</p:attrName>
                                        </p:attrNameLst>
                                      </p:cBhvr>
                                      <p:tavLst>
                                        <p:tav tm="0">
                                          <p:val>
                                            <p:fltVal val="0"/>
                                          </p:val>
                                        </p:tav>
                                        <p:tav tm="100000">
                                          <p:val>
                                            <p:strVal val="#ppt_h"/>
                                          </p:val>
                                        </p:tav>
                                      </p:tavLst>
                                    </p:anim>
                                    <p:anim calcmode="lin" valueType="num">
                                      <p:cBhvr>
                                        <p:cTn id="132" dur="500" fill="hold"/>
                                        <p:tgtEl>
                                          <p:spTgt spid="22"/>
                                        </p:tgtEl>
                                        <p:attrNameLst>
                                          <p:attrName>style.rotation</p:attrName>
                                        </p:attrNameLst>
                                      </p:cBhvr>
                                      <p:tavLst>
                                        <p:tav tm="0">
                                          <p:val>
                                            <p:fltVal val="360"/>
                                          </p:val>
                                        </p:tav>
                                        <p:tav tm="100000">
                                          <p:val>
                                            <p:fltVal val="0"/>
                                          </p:val>
                                        </p:tav>
                                      </p:tavLst>
                                    </p:anim>
                                    <p:animEffect transition="in" filter="fade">
                                      <p:cBhvr>
                                        <p:cTn id="133" dur="500"/>
                                        <p:tgtEl>
                                          <p:spTgt spid="22"/>
                                        </p:tgtEl>
                                      </p:cBhvr>
                                    </p:animEffect>
                                  </p:childTnLst>
                                </p:cTn>
                              </p:par>
                            </p:childTnLst>
                          </p:cTn>
                        </p:par>
                      </p:childTnLst>
                    </p:cTn>
                  </p:par>
                  <p:par>
                    <p:cTn id="134" fill="hold">
                      <p:stCondLst>
                        <p:cond delay="indefinite"/>
                      </p:stCondLst>
                      <p:childTnLst>
                        <p:par>
                          <p:cTn id="135" fill="hold">
                            <p:stCondLst>
                              <p:cond delay="0"/>
                            </p:stCondLst>
                            <p:childTnLst>
                              <p:par>
                                <p:cTn id="136" presetID="49" presetClass="entr" presetSubtype="0" decel="100000" fill="hold" nodeType="clickEffect">
                                  <p:stCondLst>
                                    <p:cond delay="0"/>
                                  </p:stCondLst>
                                  <p:childTnLst>
                                    <p:set>
                                      <p:cBhvr>
                                        <p:cTn id="137" dur="1" fill="hold">
                                          <p:stCondLst>
                                            <p:cond delay="0"/>
                                          </p:stCondLst>
                                        </p:cTn>
                                        <p:tgtEl>
                                          <p:spTgt spid="25"/>
                                        </p:tgtEl>
                                        <p:attrNameLst>
                                          <p:attrName>style.visibility</p:attrName>
                                        </p:attrNameLst>
                                      </p:cBhvr>
                                      <p:to>
                                        <p:strVal val="visible"/>
                                      </p:to>
                                    </p:set>
                                    <p:anim calcmode="lin" valueType="num">
                                      <p:cBhvr>
                                        <p:cTn id="138" dur="500" fill="hold"/>
                                        <p:tgtEl>
                                          <p:spTgt spid="25"/>
                                        </p:tgtEl>
                                        <p:attrNameLst>
                                          <p:attrName>ppt_w</p:attrName>
                                        </p:attrNameLst>
                                      </p:cBhvr>
                                      <p:tavLst>
                                        <p:tav tm="0">
                                          <p:val>
                                            <p:fltVal val="0"/>
                                          </p:val>
                                        </p:tav>
                                        <p:tav tm="100000">
                                          <p:val>
                                            <p:strVal val="#ppt_w"/>
                                          </p:val>
                                        </p:tav>
                                      </p:tavLst>
                                    </p:anim>
                                    <p:anim calcmode="lin" valueType="num">
                                      <p:cBhvr>
                                        <p:cTn id="139" dur="500" fill="hold"/>
                                        <p:tgtEl>
                                          <p:spTgt spid="25"/>
                                        </p:tgtEl>
                                        <p:attrNameLst>
                                          <p:attrName>ppt_h</p:attrName>
                                        </p:attrNameLst>
                                      </p:cBhvr>
                                      <p:tavLst>
                                        <p:tav tm="0">
                                          <p:val>
                                            <p:fltVal val="0"/>
                                          </p:val>
                                        </p:tav>
                                        <p:tav tm="100000">
                                          <p:val>
                                            <p:strVal val="#ppt_h"/>
                                          </p:val>
                                        </p:tav>
                                      </p:tavLst>
                                    </p:anim>
                                    <p:anim calcmode="lin" valueType="num">
                                      <p:cBhvr>
                                        <p:cTn id="140" dur="500" fill="hold"/>
                                        <p:tgtEl>
                                          <p:spTgt spid="25"/>
                                        </p:tgtEl>
                                        <p:attrNameLst>
                                          <p:attrName>style.rotation</p:attrName>
                                        </p:attrNameLst>
                                      </p:cBhvr>
                                      <p:tavLst>
                                        <p:tav tm="0">
                                          <p:val>
                                            <p:fltVal val="360"/>
                                          </p:val>
                                        </p:tav>
                                        <p:tav tm="100000">
                                          <p:val>
                                            <p:fltVal val="0"/>
                                          </p:val>
                                        </p:tav>
                                      </p:tavLst>
                                    </p:anim>
                                    <p:animEffect transition="in" filter="fade">
                                      <p:cBhvr>
                                        <p:cTn id="141" dur="500"/>
                                        <p:tgtEl>
                                          <p:spTgt spid="25"/>
                                        </p:tgtEl>
                                      </p:cBhvr>
                                    </p:animEffect>
                                  </p:childTnLst>
                                </p:cTn>
                              </p:par>
                            </p:childTnLst>
                          </p:cTn>
                        </p:par>
                      </p:childTnLst>
                    </p:cTn>
                  </p:par>
                  <p:par>
                    <p:cTn id="142" fill="hold">
                      <p:stCondLst>
                        <p:cond delay="indefinite"/>
                      </p:stCondLst>
                      <p:childTnLst>
                        <p:par>
                          <p:cTn id="143" fill="hold">
                            <p:stCondLst>
                              <p:cond delay="0"/>
                            </p:stCondLst>
                            <p:childTnLst>
                              <p:par>
                                <p:cTn id="144" presetID="49" presetClass="entr" presetSubtype="0" decel="100000" fill="hold" nodeType="clickEffect">
                                  <p:stCondLst>
                                    <p:cond delay="0"/>
                                  </p:stCondLst>
                                  <p:childTnLst>
                                    <p:set>
                                      <p:cBhvr>
                                        <p:cTn id="145" dur="1" fill="hold">
                                          <p:stCondLst>
                                            <p:cond delay="0"/>
                                          </p:stCondLst>
                                        </p:cTn>
                                        <p:tgtEl>
                                          <p:spTgt spid="26"/>
                                        </p:tgtEl>
                                        <p:attrNameLst>
                                          <p:attrName>style.visibility</p:attrName>
                                        </p:attrNameLst>
                                      </p:cBhvr>
                                      <p:to>
                                        <p:strVal val="visible"/>
                                      </p:to>
                                    </p:set>
                                    <p:anim calcmode="lin" valueType="num">
                                      <p:cBhvr>
                                        <p:cTn id="146" dur="500" fill="hold"/>
                                        <p:tgtEl>
                                          <p:spTgt spid="26"/>
                                        </p:tgtEl>
                                        <p:attrNameLst>
                                          <p:attrName>ppt_w</p:attrName>
                                        </p:attrNameLst>
                                      </p:cBhvr>
                                      <p:tavLst>
                                        <p:tav tm="0">
                                          <p:val>
                                            <p:fltVal val="0"/>
                                          </p:val>
                                        </p:tav>
                                        <p:tav tm="100000">
                                          <p:val>
                                            <p:strVal val="#ppt_w"/>
                                          </p:val>
                                        </p:tav>
                                      </p:tavLst>
                                    </p:anim>
                                    <p:anim calcmode="lin" valueType="num">
                                      <p:cBhvr>
                                        <p:cTn id="147" dur="500" fill="hold"/>
                                        <p:tgtEl>
                                          <p:spTgt spid="26"/>
                                        </p:tgtEl>
                                        <p:attrNameLst>
                                          <p:attrName>ppt_h</p:attrName>
                                        </p:attrNameLst>
                                      </p:cBhvr>
                                      <p:tavLst>
                                        <p:tav tm="0">
                                          <p:val>
                                            <p:fltVal val="0"/>
                                          </p:val>
                                        </p:tav>
                                        <p:tav tm="100000">
                                          <p:val>
                                            <p:strVal val="#ppt_h"/>
                                          </p:val>
                                        </p:tav>
                                      </p:tavLst>
                                    </p:anim>
                                    <p:anim calcmode="lin" valueType="num">
                                      <p:cBhvr>
                                        <p:cTn id="148" dur="500" fill="hold"/>
                                        <p:tgtEl>
                                          <p:spTgt spid="26"/>
                                        </p:tgtEl>
                                        <p:attrNameLst>
                                          <p:attrName>style.rotation</p:attrName>
                                        </p:attrNameLst>
                                      </p:cBhvr>
                                      <p:tavLst>
                                        <p:tav tm="0">
                                          <p:val>
                                            <p:fltVal val="360"/>
                                          </p:val>
                                        </p:tav>
                                        <p:tav tm="100000">
                                          <p:val>
                                            <p:fltVal val="0"/>
                                          </p:val>
                                        </p:tav>
                                      </p:tavLst>
                                    </p:anim>
                                    <p:animEffect transition="in" filter="fade">
                                      <p:cBhvr>
                                        <p:cTn id="149" dur="500"/>
                                        <p:tgtEl>
                                          <p:spTgt spid="26"/>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nodeType="clickEffect">
                                  <p:stCondLst>
                                    <p:cond delay="0"/>
                                  </p:stCondLst>
                                  <p:childTnLst>
                                    <p:set>
                                      <p:cBhvr>
                                        <p:cTn id="153" dur="1" fill="hold">
                                          <p:stCondLst>
                                            <p:cond delay="0"/>
                                          </p:stCondLst>
                                        </p:cTn>
                                        <p:tgtEl>
                                          <p:spTgt spid="2"/>
                                        </p:tgtEl>
                                        <p:attrNameLst>
                                          <p:attrName>style.visibility</p:attrName>
                                        </p:attrNameLst>
                                      </p:cBhvr>
                                      <p:to>
                                        <p:strVal val="visible"/>
                                      </p:to>
                                    </p:set>
                                    <p:animEffect transition="in" filter="fade">
                                      <p:cBhvr>
                                        <p:cTn id="154" dur="2000"/>
                                        <p:tgtEl>
                                          <p:spTgt spid="2"/>
                                        </p:tgtEl>
                                      </p:cBhvr>
                                    </p:animEffect>
                                    <p:anim calcmode="lin" valueType="num">
                                      <p:cBhvr>
                                        <p:cTn id="155" dur="2000" fill="hold"/>
                                        <p:tgtEl>
                                          <p:spTgt spid="2"/>
                                        </p:tgtEl>
                                        <p:attrNameLst>
                                          <p:attrName>style.rotation</p:attrName>
                                        </p:attrNameLst>
                                      </p:cBhvr>
                                      <p:tavLst>
                                        <p:tav tm="0">
                                          <p:val>
                                            <p:fltVal val="720"/>
                                          </p:val>
                                        </p:tav>
                                        <p:tav tm="100000">
                                          <p:val>
                                            <p:fltVal val="0"/>
                                          </p:val>
                                        </p:tav>
                                      </p:tavLst>
                                    </p:anim>
                                    <p:anim calcmode="lin" valueType="num">
                                      <p:cBhvr>
                                        <p:cTn id="156" dur="2000" fill="hold"/>
                                        <p:tgtEl>
                                          <p:spTgt spid="2"/>
                                        </p:tgtEl>
                                        <p:attrNameLst>
                                          <p:attrName>ppt_h</p:attrName>
                                        </p:attrNameLst>
                                      </p:cBhvr>
                                      <p:tavLst>
                                        <p:tav tm="0">
                                          <p:val>
                                            <p:fltVal val="0"/>
                                          </p:val>
                                        </p:tav>
                                        <p:tav tm="100000">
                                          <p:val>
                                            <p:strVal val="#ppt_h"/>
                                          </p:val>
                                        </p:tav>
                                      </p:tavLst>
                                    </p:anim>
                                    <p:anim calcmode="lin" valueType="num">
                                      <p:cBhvr>
                                        <p:cTn id="157"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barn(inVertical)">
                                      <p:cBhvr>
                                        <p:cTn id="1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8" grpId="0" animBg="1"/>
      <p:bldP spid="13" grpId="0" animBg="1"/>
      <p:bldP spid="12" grpId="0" animBg="1"/>
      <p:bldP spid="16" grpId="0" animBg="1"/>
      <p:bldP spid="4" grpId="0" animBg="1"/>
      <p:bldP spid="6" grpId="0" animBg="1"/>
      <p:bldP spid="7" grpId="0" animBg="1"/>
      <p:bldP spid="11" grpId="0" animBg="1"/>
      <p:bldP spid="15" grpId="0" animBg="1"/>
      <p:bldP spid="19" grpId="0" animBg="1"/>
      <p:bldP spid="20" grpId="0" animBg="1"/>
      <p:bldP spid="18"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1203960" y="432382"/>
            <a:ext cx="8824039" cy="8172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S</a:t>
            </a:r>
            <a:r>
              <a:rPr lang="en-GB"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ocial </a:t>
            </a:r>
            <a:r>
              <a:rPr lang="en-GB"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en-GB"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ntrepreneurs looking out for others</a:t>
            </a:r>
            <a:endParaRPr lang="en-GB"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839" y="121519"/>
            <a:ext cx="1867786" cy="1311239"/>
          </a:xfrm>
          <a:prstGeom prst="rect">
            <a:avLst/>
          </a:prstGeom>
        </p:spPr>
      </p:pic>
      <p:pic>
        <p:nvPicPr>
          <p:cNvPr id="4" name="Image 3">
            <a:extLst>
              <a:ext uri="{FF2B5EF4-FFF2-40B4-BE49-F238E27FC236}">
                <a16:creationId xmlns:a16="http://schemas.microsoft.com/office/drawing/2014/main" id="{4497F162-5F0A-CC91-8EE5-DB5A7242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7" y="3906752"/>
            <a:ext cx="4795233" cy="2848239"/>
          </a:xfrm>
          <a:prstGeom prst="rect">
            <a:avLst/>
          </a:prstGeom>
        </p:spPr>
      </p:pic>
      <p:sp>
        <p:nvSpPr>
          <p:cNvPr id="5" name="Rectangle : coins arrondis 4">
            <a:extLst>
              <a:ext uri="{FF2B5EF4-FFF2-40B4-BE49-F238E27FC236}">
                <a16:creationId xmlns:a16="http://schemas.microsoft.com/office/drawing/2014/main" id="{D2B25AFC-83B8-7489-7535-15D441545C30}"/>
              </a:ext>
            </a:extLst>
          </p:cNvPr>
          <p:cNvSpPr/>
          <p:nvPr/>
        </p:nvSpPr>
        <p:spPr>
          <a:xfrm>
            <a:off x="512601" y="1632559"/>
            <a:ext cx="11033762" cy="1792167"/>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6075" indent="4763"/>
            <a:r>
              <a:rPr lang="en-GB" sz="2400" dirty="0">
                <a:latin typeface="Trebuchet MS" panose="020B0603020202020204" pitchFamily="34" charset="0"/>
              </a:rPr>
              <a:t>Interacting with people from different cultures and backgrounds and with very different operating frames of reference</a:t>
            </a:r>
            <a:r>
              <a:rPr lang="en-GB"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en-GB" sz="2400" dirty="0">
              <a:solidFill>
                <a:schemeClr val="bg1"/>
              </a:solidFill>
              <a:effectLst>
                <a:outerShdw blurRad="38100" dist="38100" dir="2700000" algn="tl">
                  <a:srgbClr val="000000">
                    <a:alpha val="43137"/>
                  </a:srgbClr>
                </a:outerShdw>
              </a:effectLst>
            </a:endParaRPr>
          </a:p>
          <a:p>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sp>
        <p:nvSpPr>
          <p:cNvPr id="6" name="Rectangle 5">
            <a:extLst>
              <a:ext uri="{FF2B5EF4-FFF2-40B4-BE49-F238E27FC236}">
                <a16:creationId xmlns:a16="http://schemas.microsoft.com/office/drawing/2014/main" id="{CBD265E1-5C71-C6FF-76AC-CE5F813A47EB}"/>
              </a:ext>
            </a:extLst>
          </p:cNvPr>
          <p:cNvSpPr/>
          <p:nvPr/>
        </p:nvSpPr>
        <p:spPr>
          <a:xfrm rot="1011504">
            <a:off x="649922" y="3054468"/>
            <a:ext cx="4772230" cy="696347"/>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a:buClr>
                <a:schemeClr val="tx1">
                  <a:lumMod val="85000"/>
                  <a:lumOff val="15000"/>
                </a:schemeClr>
              </a:buClr>
              <a:buSzPct val="100000"/>
            </a:pPr>
            <a:endParaRPr lang="en-GB" sz="2000" dirty="0">
              <a:solidFill>
                <a:schemeClr val="tx1">
                  <a:lumMod val="85000"/>
                  <a:lumOff val="15000"/>
                </a:schemeClr>
              </a:solidFill>
              <a:latin typeface="Trebuchet MS" panose="020B0603020202020204" pitchFamily="34" charset="0"/>
            </a:endParaRPr>
          </a:p>
          <a:p>
            <a:pPr marL="441325">
              <a:buClr>
                <a:schemeClr val="tx1">
                  <a:lumMod val="85000"/>
                  <a:lumOff val="15000"/>
                </a:schemeClr>
              </a:buClr>
              <a:buSzPct val="100000"/>
            </a:pPr>
            <a:r>
              <a:rPr lang="en-GB" sz="2000" dirty="0">
                <a:solidFill>
                  <a:schemeClr val="tx1">
                    <a:lumMod val="85000"/>
                    <a:lumOff val="15000"/>
                  </a:schemeClr>
                </a:solidFill>
                <a:latin typeface="Trebuchet MS" panose="020B0603020202020204" pitchFamily="34" charset="0"/>
              </a:rPr>
              <a:t>Focus on human competence: common sense and discernment</a:t>
            </a:r>
          </a:p>
          <a:p>
            <a:pPr marL="96838" algn="ctr">
              <a:buClr>
                <a:schemeClr val="tx1">
                  <a:lumMod val="85000"/>
                  <a:lumOff val="15000"/>
                </a:schemeClr>
              </a:buClr>
              <a:buSzPct val="100000"/>
            </a:pPr>
            <a:r>
              <a:rPr lang="en-GB" dirty="0">
                <a:solidFill>
                  <a:schemeClr val="tx1">
                    <a:lumMod val="85000"/>
                    <a:lumOff val="15000"/>
                  </a:schemeClr>
                </a:solidFill>
                <a:latin typeface="Trebuchet MS" panose="020B0603020202020204" pitchFamily="34" charset="0"/>
                <a:cs typeface="Arial" panose="020B0604020202020204" pitchFamily="34" charset="0"/>
              </a:rPr>
              <a:t> </a:t>
            </a:r>
            <a:endParaRPr lang="en-GB"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20DDA716-3E64-728B-41FD-B99455230F6D}"/>
              </a:ext>
            </a:extLst>
          </p:cNvPr>
          <p:cNvSpPr/>
          <p:nvPr/>
        </p:nvSpPr>
        <p:spPr>
          <a:xfrm>
            <a:off x="5759874" y="2952179"/>
            <a:ext cx="5126820" cy="1395691"/>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bg1"/>
              </a:buClr>
              <a:buSzPct val="140000"/>
              <a:buFont typeface="Courier New" panose="02070309020205020404" pitchFamily="49" charset="0"/>
              <a:buChar char="o"/>
            </a:pPr>
            <a:r>
              <a:rPr lang="en-GB" sz="1600" dirty="0">
                <a:latin typeface="Trebuchet MS" panose="020B0603020202020204" pitchFamily="34" charset="0"/>
              </a:rPr>
              <a:t>They are capable of introspection, questioning, adaptation, building interpersonal relationships       and maintaining team cohesion</a:t>
            </a:r>
          </a:p>
          <a:p>
            <a:r>
              <a:rPr lang="en-GB" sz="1900" u="none" strike="noStrike" dirty="0">
                <a:solidFill>
                  <a:schemeClr val="bg1"/>
                </a:solidFill>
                <a:effectLst/>
                <a:latin typeface="Trebuchet MS" panose="020B0603020202020204" pitchFamily="34" charset="0"/>
              </a:rPr>
              <a:t> </a:t>
            </a:r>
            <a:endParaRPr lang="en-GB" sz="1900" dirty="0"/>
          </a:p>
        </p:txBody>
      </p:sp>
      <p:sp>
        <p:nvSpPr>
          <p:cNvPr id="18" name="Rectangle : coins arrondis 17">
            <a:extLst>
              <a:ext uri="{FF2B5EF4-FFF2-40B4-BE49-F238E27FC236}">
                <a16:creationId xmlns:a16="http://schemas.microsoft.com/office/drawing/2014/main" id="{0BFD1830-FAC4-A04D-ABCD-CA738310CA54}"/>
              </a:ext>
            </a:extLst>
          </p:cNvPr>
          <p:cNvSpPr/>
          <p:nvPr/>
        </p:nvSpPr>
        <p:spPr>
          <a:xfrm>
            <a:off x="6545176" y="4090738"/>
            <a:ext cx="4732190" cy="146043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Trebuchet MS" panose="020B0603020202020204" pitchFamily="34" charset="0"/>
            </a:endParaRPr>
          </a:p>
          <a:p>
            <a:pPr marL="533400" indent="-258763">
              <a:buClr>
                <a:schemeClr val="bg1"/>
              </a:buClr>
              <a:buSzPct val="140000"/>
              <a:buFont typeface="Courier New" panose="02070309020205020404" pitchFamily="49" charset="0"/>
              <a:buChar char="o"/>
            </a:pPr>
            <a:r>
              <a:rPr lang="en-GB" sz="1600" dirty="0">
                <a:solidFill>
                  <a:schemeClr val="bg1"/>
                </a:solidFill>
                <a:latin typeface="Trebuchet MS" panose="020B0603020202020204" pitchFamily="34" charset="0"/>
              </a:rPr>
              <a:t>They are motivated by human relations  built on a responsible relationship              of shared trust</a:t>
            </a:r>
          </a:p>
          <a:p>
            <a:pPr marL="92075" indent="349250"/>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pic>
        <p:nvPicPr>
          <p:cNvPr id="22" name="Graphique 21" descr="Trombone">
            <a:extLst>
              <a:ext uri="{FF2B5EF4-FFF2-40B4-BE49-F238E27FC236}">
                <a16:creationId xmlns:a16="http://schemas.microsoft.com/office/drawing/2014/main" id="{9301A165-5516-2FD0-06CF-8E73256FF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38856">
            <a:off x="10505001" y="2688856"/>
            <a:ext cx="494389" cy="494389"/>
          </a:xfrm>
          <a:prstGeom prst="rect">
            <a:avLst/>
          </a:prstGeom>
        </p:spPr>
      </p:pic>
      <p:sp>
        <p:nvSpPr>
          <p:cNvPr id="24" name="Rectangle : coins arrondis 23">
            <a:extLst>
              <a:ext uri="{FF2B5EF4-FFF2-40B4-BE49-F238E27FC236}">
                <a16:creationId xmlns:a16="http://schemas.microsoft.com/office/drawing/2014/main" id="{B51FB0F7-1CBF-BF18-4A5F-96CD61953C5C}"/>
              </a:ext>
            </a:extLst>
          </p:cNvPr>
          <p:cNvSpPr/>
          <p:nvPr/>
        </p:nvSpPr>
        <p:spPr>
          <a:xfrm>
            <a:off x="4747796" y="5172724"/>
            <a:ext cx="5712256" cy="132991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349250"/>
            <a:endParaRPr lang="en-GB" sz="1600" dirty="0">
              <a:solidFill>
                <a:schemeClr val="bg1"/>
              </a:solidFill>
              <a:latin typeface="Trebuchet MS" panose="020B0603020202020204" pitchFamily="34" charset="0"/>
            </a:endParaRPr>
          </a:p>
          <a:p>
            <a:endParaRPr lang="en-GB" sz="1600" dirty="0">
              <a:solidFill>
                <a:schemeClr val="bg1"/>
              </a:solidFill>
              <a:latin typeface="Trebuchet MS" panose="020B0603020202020204" pitchFamily="34" charset="0"/>
            </a:endParaRPr>
          </a:p>
          <a:p>
            <a:pPr marL="274638" indent="-274638">
              <a:buClr>
                <a:schemeClr val="bg1"/>
              </a:buClr>
              <a:buSzPct val="140000"/>
              <a:buFont typeface="Courier New" panose="02070309020205020404" pitchFamily="49" charset="0"/>
              <a:buChar char="o"/>
            </a:pPr>
            <a:r>
              <a:rPr lang="en-GB" sz="1600" dirty="0">
                <a:solidFill>
                  <a:schemeClr val="bg1"/>
                </a:solidFill>
                <a:latin typeface="Trebuchet MS" panose="020B0603020202020204" pitchFamily="34" charset="0"/>
              </a:rPr>
              <a:t>They are respectful of the HR </a:t>
            </a:r>
            <a:r>
              <a:rPr lang="en-GB" sz="1600" dirty="0">
                <a:solidFill>
                  <a:srgbClr val="FF6600"/>
                </a:solidFill>
                <a:latin typeface="Trebuchet MS" panose="020B0603020202020204" pitchFamily="34" charset="0"/>
              </a:rPr>
              <a:t>Y</a:t>
            </a:r>
            <a:r>
              <a:rPr lang="en-GB" sz="1600" dirty="0">
                <a:solidFill>
                  <a:schemeClr val="bg1"/>
                </a:solidFill>
                <a:latin typeface="Trebuchet MS" panose="020B0603020202020204" pitchFamily="34" charset="0"/>
              </a:rPr>
              <a:t>es </a:t>
            </a:r>
            <a:r>
              <a:rPr lang="en-GB" sz="1600" dirty="0">
                <a:solidFill>
                  <a:srgbClr val="00B485"/>
                </a:solidFill>
                <a:latin typeface="Trebuchet MS" panose="020B0603020202020204" pitchFamily="34" charset="0"/>
              </a:rPr>
              <a:t>T</a:t>
            </a:r>
            <a:r>
              <a:rPr lang="en-GB" sz="1600" dirty="0">
                <a:solidFill>
                  <a:schemeClr val="bg1"/>
                </a:solidFill>
                <a:latin typeface="Trebuchet MS" panose="020B0603020202020204" pitchFamily="34" charset="0"/>
              </a:rPr>
              <a:t>ogether guidelines (values and interpersonal skills) which guarantee the purpose of qualitative collective work, by satisfying       the ‟know-how”, ‟will to do” and ‟power to do”,              of the teams</a:t>
            </a:r>
          </a:p>
          <a:p>
            <a:pPr marL="92075" indent="349250"/>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sp>
        <p:nvSpPr>
          <p:cNvPr id="29" name="Cercle : creux 28">
            <a:extLst>
              <a:ext uri="{FF2B5EF4-FFF2-40B4-BE49-F238E27FC236}">
                <a16:creationId xmlns:a16="http://schemas.microsoft.com/office/drawing/2014/main" id="{ABF3C21D-382E-7704-A54B-3E75C627C35E}"/>
              </a:ext>
            </a:extLst>
          </p:cNvPr>
          <p:cNvSpPr/>
          <p:nvPr/>
        </p:nvSpPr>
        <p:spPr>
          <a:xfrm>
            <a:off x="871947" y="2606217"/>
            <a:ext cx="283743" cy="274144"/>
          </a:xfrm>
          <a:prstGeom prst="donut">
            <a:avLst/>
          </a:prstGeom>
          <a:solidFill>
            <a:srgbClr val="FF6600"/>
          </a:solidFill>
          <a:ln w="190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1" name="Graphique 30" descr="Trombone">
            <a:extLst>
              <a:ext uri="{FF2B5EF4-FFF2-40B4-BE49-F238E27FC236}">
                <a16:creationId xmlns:a16="http://schemas.microsoft.com/office/drawing/2014/main" id="{B41632F8-F739-25F2-9771-7CB730EA3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03101">
            <a:off x="10123429" y="4957485"/>
            <a:ext cx="537382" cy="537382"/>
          </a:xfrm>
          <a:prstGeom prst="rect">
            <a:avLst/>
          </a:prstGeom>
        </p:spPr>
      </p:pic>
      <p:pic>
        <p:nvPicPr>
          <p:cNvPr id="32" name="Graphique 31" descr="Trombone">
            <a:extLst>
              <a:ext uri="{FF2B5EF4-FFF2-40B4-BE49-F238E27FC236}">
                <a16:creationId xmlns:a16="http://schemas.microsoft.com/office/drawing/2014/main" id="{22097087-5958-BA5A-7589-9BEFD261E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2934">
            <a:off x="6328980" y="3936698"/>
            <a:ext cx="535003" cy="535003"/>
          </a:xfrm>
          <a:prstGeom prst="rect">
            <a:avLst/>
          </a:prstGeom>
        </p:spPr>
      </p:pic>
      <p:sp>
        <p:nvSpPr>
          <p:cNvPr id="2" name="Organigramme : Stockage à accès séquentiel 1">
            <a:extLst>
              <a:ext uri="{FF2B5EF4-FFF2-40B4-BE49-F238E27FC236}">
                <a16:creationId xmlns:a16="http://schemas.microsoft.com/office/drawing/2014/main" id="{1A53D538-CCB4-1CF9-7CC2-2990D34902B0}"/>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3</a:t>
            </a:r>
          </a:p>
        </p:txBody>
      </p:sp>
      <p:sp>
        <p:nvSpPr>
          <p:cNvPr id="3" name="Flèche : virage 2">
            <a:extLst>
              <a:ext uri="{FF2B5EF4-FFF2-40B4-BE49-F238E27FC236}">
                <a16:creationId xmlns:a16="http://schemas.microsoft.com/office/drawing/2014/main" id="{AADF703D-D76B-3208-6A9C-F5E438A6C9B0}"/>
              </a:ext>
            </a:extLst>
          </p:cNvPr>
          <p:cNvSpPr/>
          <p:nvPr/>
        </p:nvSpPr>
        <p:spPr>
          <a:xfrm rot="16200000">
            <a:off x="1570296" y="1776209"/>
            <a:ext cx="586292" cy="568041"/>
          </a:xfrm>
          <a:prstGeom prst="bentArrow">
            <a:avLst>
              <a:gd name="adj1" fmla="val 28942"/>
              <a:gd name="adj2" fmla="val 26316"/>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20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3" grpId="0" animBg="1"/>
      <p:bldP spid="18" grpId="0" animBg="1"/>
      <p:bldP spid="24" grpId="0" animBg="1"/>
      <p:bldP spid="2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181100" y="533401"/>
            <a:ext cx="7391400" cy="1129910"/>
          </a:xfrm>
        </p:spPr>
        <p:txBody>
          <a:bodyPr>
            <a:noAutofit/>
          </a:bodyPr>
          <a:lstStyle/>
          <a:p>
            <a:r>
              <a:rPr lang="en-GB" sz="320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 concept of business continuity other than that </a:t>
            </a:r>
            <a:r>
              <a:rPr lang="en-GB" sz="3200">
                <a:effectLst>
                  <a:outerShdw blurRad="38100" dist="38100" dir="2700000" algn="tl">
                    <a:srgbClr val="000000">
                      <a:alpha val="43137"/>
                    </a:srgbClr>
                  </a:outerShdw>
                </a:effectLst>
                <a:latin typeface="Trebuchet MS" panose="020B0603020202020204" pitchFamily="34" charset="0"/>
              </a:rPr>
              <a:t>of Uberization </a:t>
            </a:r>
          </a:p>
        </p:txBody>
      </p:sp>
      <p:sp>
        <p:nvSpPr>
          <p:cNvPr id="8" name="Espace réservé du contenu 2">
            <a:extLst>
              <a:ext uri="{FF2B5EF4-FFF2-40B4-BE49-F238E27FC236}">
                <a16:creationId xmlns:a16="http://schemas.microsoft.com/office/drawing/2014/main" id="{EE48F683-2E4D-4767-AE90-B50DF19B1E37}"/>
              </a:ext>
            </a:extLst>
          </p:cNvPr>
          <p:cNvSpPr txBox="1">
            <a:spLocks/>
          </p:cNvSpPr>
          <p:nvPr/>
        </p:nvSpPr>
        <p:spPr>
          <a:xfrm>
            <a:off x="3409951" y="5299588"/>
            <a:ext cx="7621843" cy="1025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1">
                  <a:lumMod val="75000"/>
                  <a:lumOff val="25000"/>
                </a:schemeClr>
              </a:buClr>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rPr>
              <a:t>Meet the needs of different costumer bases (mutual provision of services and customers) through a fair circular economy</a:t>
            </a:r>
          </a:p>
          <a:p>
            <a:pPr marL="360363" indent="-360363" algn="just">
              <a:buClr>
                <a:schemeClr val="tx1">
                  <a:lumMod val="75000"/>
                  <a:lumOff val="25000"/>
                </a:schemeClr>
              </a:buClr>
              <a:buFont typeface="Wingdings" panose="05000000000000000000" pitchFamily="2" charset="2"/>
              <a:buChar char="Ø"/>
            </a:pPr>
            <a:endParaRPr lang="en-GB" sz="2000" dirty="0">
              <a:solidFill>
                <a:schemeClr val="tx1">
                  <a:lumMod val="75000"/>
                  <a:lumOff val="25000"/>
                </a:schemeClr>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29496"/>
            <a:ext cx="1867786" cy="1311239"/>
          </a:xfrm>
          <a:prstGeom prst="rect">
            <a:avLst/>
          </a:prstGeom>
        </p:spPr>
      </p:pic>
      <p:sp>
        <p:nvSpPr>
          <p:cNvPr id="10" name="Espace réservé du contenu 2">
            <a:extLst>
              <a:ext uri="{FF2B5EF4-FFF2-40B4-BE49-F238E27FC236}">
                <a16:creationId xmlns:a16="http://schemas.microsoft.com/office/drawing/2014/main" id="{838B9AAB-150E-DBAE-2857-87DFD2D6ADA6}"/>
              </a:ext>
            </a:extLst>
          </p:cNvPr>
          <p:cNvSpPr txBox="1">
            <a:spLocks/>
          </p:cNvSpPr>
          <p:nvPr/>
        </p:nvSpPr>
        <p:spPr>
          <a:xfrm>
            <a:off x="3390900" y="4495800"/>
            <a:ext cx="8013120" cy="803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Clr>
                <a:schemeClr val="tx1">
                  <a:lumMod val="75000"/>
                  <a:lumOff val="25000"/>
                </a:schemeClr>
              </a:buClr>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rPr>
              <a:t>Seek retention where it is found in local territories by making training and its allocated funds consistent</a:t>
            </a:r>
          </a:p>
        </p:txBody>
      </p:sp>
      <p:sp>
        <p:nvSpPr>
          <p:cNvPr id="4" name="Espace réservé du contenu 2">
            <a:extLst>
              <a:ext uri="{FF2B5EF4-FFF2-40B4-BE49-F238E27FC236}">
                <a16:creationId xmlns:a16="http://schemas.microsoft.com/office/drawing/2014/main" id="{2B3DE85A-1421-AC47-86EA-A71127493AB1}"/>
              </a:ext>
            </a:extLst>
          </p:cNvPr>
          <p:cNvSpPr txBox="1">
            <a:spLocks/>
          </p:cNvSpPr>
          <p:nvPr/>
        </p:nvSpPr>
        <p:spPr>
          <a:xfrm>
            <a:off x="3409827" y="2942436"/>
            <a:ext cx="8065893" cy="1553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buClr>
                <a:schemeClr val="tx1">
                  <a:lumMod val="75000"/>
                  <a:lumOff val="25000"/>
                </a:schemeClr>
              </a:buClr>
              <a:buSzPct val="100000"/>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cs typeface="Arial" panose="020B0604020202020204" pitchFamily="34" charset="0"/>
              </a:rPr>
              <a:t>I</a:t>
            </a:r>
            <a:r>
              <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nsert home-based professions into the local economic</a:t>
            </a:r>
            <a:r>
              <a:rPr lang="en-GB" sz="23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landscape by </a:t>
            </a:r>
            <a:r>
              <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facilitating solidarity</a:t>
            </a:r>
            <a:r>
              <a:rPr lang="en-GB" sz="23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-based bridges with a legal person intervening for professionalisation and changing the image of these professions</a:t>
            </a:r>
            <a:endPar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7" name="Rectangle : coins arrondis 6">
            <a:extLst>
              <a:ext uri="{FF2B5EF4-FFF2-40B4-BE49-F238E27FC236}">
                <a16:creationId xmlns:a16="http://schemas.microsoft.com/office/drawing/2014/main" id="{77D93335-2090-ED2F-E208-FDF396312FE6}"/>
              </a:ext>
            </a:extLst>
          </p:cNvPr>
          <p:cNvSpPr/>
          <p:nvPr/>
        </p:nvSpPr>
        <p:spPr>
          <a:xfrm>
            <a:off x="3322321" y="1874520"/>
            <a:ext cx="8065893" cy="10180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00" b="1">
              <a:solidFill>
                <a:schemeClr val="bg1"/>
              </a:solidFill>
              <a:latin typeface="Trebuchet MS" panose="020B0603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465E3F56-2FAB-3C33-B649-3C14A5D76F09}"/>
              </a:ext>
            </a:extLst>
          </p:cNvPr>
          <p:cNvSpPr/>
          <p:nvPr/>
        </p:nvSpPr>
        <p:spPr>
          <a:xfrm>
            <a:off x="603941" y="4743290"/>
            <a:ext cx="2388640" cy="13250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a:latin typeface="Trebuchet MS" panose="020B0603020202020204" pitchFamily="34" charset="0"/>
                <a:cs typeface="Arial" panose="020B0604020202020204" pitchFamily="34" charset="0"/>
              </a:rPr>
              <a:t>Everyone is someone’s client</a:t>
            </a:r>
            <a:endParaRPr lang="en-GB" sz="2100" b="1">
              <a:solidFill>
                <a:schemeClr val="bg1"/>
              </a:solidFill>
              <a:latin typeface="Trebuchet MS" panose="020B0603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A00965-0ABB-4470-9B06-DC34218B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0" y="1916393"/>
            <a:ext cx="2965831" cy="3025213"/>
          </a:xfrm>
          <a:prstGeom prst="rect">
            <a:avLst/>
          </a:prstGeom>
        </p:spPr>
      </p:pic>
      <p:sp>
        <p:nvSpPr>
          <p:cNvPr id="3" name="Rectangle 2">
            <a:extLst>
              <a:ext uri="{FF2B5EF4-FFF2-40B4-BE49-F238E27FC236}">
                <a16:creationId xmlns:a16="http://schemas.microsoft.com/office/drawing/2014/main" id="{C527BC5C-29A0-F9E1-CA2E-48A9140AC42F}"/>
              </a:ext>
            </a:extLst>
          </p:cNvPr>
          <p:cNvSpPr/>
          <p:nvPr/>
        </p:nvSpPr>
        <p:spPr>
          <a:xfrm>
            <a:off x="3962400" y="2168402"/>
            <a:ext cx="6845300" cy="459925"/>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6600"/>
                </a:solidFill>
                <a:latin typeface="Trebuchet MS" panose="020B0603020202020204" pitchFamily="34" charset="0"/>
                <a:cs typeface="Arial" panose="020B0604020202020204" pitchFamily="34" charset="0"/>
              </a:rPr>
              <a:t>S</a:t>
            </a:r>
            <a:r>
              <a:rPr lang="en-GB" sz="2800" dirty="0">
                <a:solidFill>
                  <a:schemeClr val="tx1">
                    <a:lumMod val="85000"/>
                    <a:lumOff val="15000"/>
                  </a:schemeClr>
                </a:solidFill>
                <a:latin typeface="Trebuchet MS" panose="020B0603020202020204" pitchFamily="34" charset="0"/>
                <a:cs typeface="Arial" panose="020B0604020202020204" pitchFamily="34" charset="0"/>
              </a:rPr>
              <a:t>ocial </a:t>
            </a:r>
            <a:r>
              <a:rPr lang="en-GB" sz="2800" dirty="0">
                <a:solidFill>
                  <a:srgbClr val="00B485"/>
                </a:solidFill>
                <a:latin typeface="Trebuchet MS" panose="020B0603020202020204" pitchFamily="34" charset="0"/>
                <a:cs typeface="Arial" panose="020B0604020202020204" pitchFamily="34" charset="0"/>
              </a:rPr>
              <a:t>E</a:t>
            </a:r>
            <a:r>
              <a:rPr lang="en-GB" sz="2800" dirty="0">
                <a:solidFill>
                  <a:schemeClr val="tx1">
                    <a:lumMod val="85000"/>
                    <a:lumOff val="15000"/>
                  </a:schemeClr>
                </a:solidFill>
                <a:latin typeface="Trebuchet MS" panose="020B0603020202020204" pitchFamily="34" charset="0"/>
                <a:cs typeface="Arial" panose="020B0604020202020204" pitchFamily="34" charset="0"/>
              </a:rPr>
              <a:t>ntrepreneurs </a:t>
            </a:r>
            <a:r>
              <a:rPr lang="en-GB" sz="2800" dirty="0">
                <a:solidFill>
                  <a:srgbClr val="FF6600"/>
                </a:solidFill>
                <a:latin typeface="Trebuchet MS" panose="020B0603020202020204" pitchFamily="34" charset="0"/>
                <a:cs typeface="Arial" panose="020B0604020202020204" pitchFamily="34" charset="0"/>
              </a:rPr>
              <a:t>Y</a:t>
            </a:r>
            <a:r>
              <a:rPr lang="en-GB" sz="2800" dirty="0">
                <a:solidFill>
                  <a:schemeClr val="tx1">
                    <a:lumMod val="85000"/>
                    <a:lumOff val="15000"/>
                  </a:schemeClr>
                </a:solidFill>
                <a:latin typeface="Trebuchet MS" panose="020B0603020202020204" pitchFamily="34" charset="0"/>
                <a:cs typeface="Arial" panose="020B0604020202020204" pitchFamily="34" charset="0"/>
              </a:rPr>
              <a:t>es </a:t>
            </a:r>
            <a:r>
              <a:rPr lang="en-GB" sz="2800" dirty="0">
                <a:solidFill>
                  <a:srgbClr val="00B485"/>
                </a:solidFill>
                <a:latin typeface="Trebuchet MS" panose="020B0603020202020204" pitchFamily="34" charset="0"/>
                <a:cs typeface="Arial" panose="020B0604020202020204" pitchFamily="34" charset="0"/>
              </a:rPr>
              <a:t>T</a:t>
            </a:r>
            <a:r>
              <a:rPr lang="en-GB" sz="2800" dirty="0">
                <a:solidFill>
                  <a:schemeClr val="tx1">
                    <a:lumMod val="85000"/>
                    <a:lumOff val="15000"/>
                  </a:schemeClr>
                </a:solidFill>
                <a:latin typeface="Trebuchet MS" panose="020B0603020202020204" pitchFamily="34" charset="0"/>
                <a:cs typeface="Arial" panose="020B0604020202020204" pitchFamily="34" charset="0"/>
              </a:rPr>
              <a:t>ogether</a:t>
            </a:r>
            <a:r>
              <a:rPr lang="en-GB"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28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6" name="Organigramme : Stockage à accès séquentiel 5">
            <a:extLst>
              <a:ext uri="{FF2B5EF4-FFF2-40B4-BE49-F238E27FC236}">
                <a16:creationId xmlns:a16="http://schemas.microsoft.com/office/drawing/2014/main" id="{84C2A944-7E42-C3DB-8B27-97083FDB31B3}"/>
              </a:ext>
            </a:extLst>
          </p:cNvPr>
          <p:cNvSpPr/>
          <p:nvPr/>
        </p:nvSpPr>
        <p:spPr>
          <a:xfrm>
            <a:off x="416293" y="41709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4</a:t>
            </a:r>
          </a:p>
        </p:txBody>
      </p:sp>
    </p:spTree>
    <p:extLst>
      <p:ext uri="{BB962C8B-B14F-4D97-AF65-F5344CB8AC3E}">
        <p14:creationId xmlns:p14="http://schemas.microsoft.com/office/powerpoint/2010/main" val="10727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4" grpId="0"/>
      <p:bldP spid="7" grpId="0" animBg="1"/>
      <p:bldP spid="1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990600" y="644895"/>
            <a:ext cx="9150927" cy="961176"/>
          </a:xfrm>
        </p:spPr>
        <p:txBody>
          <a:bodyPr vert="horz" lIns="91440" tIns="45720" rIns="91440" bIns="45720" rtlCol="0" anchor="t">
            <a:noAutofit/>
          </a:bodyPr>
          <a:lstStyle/>
          <a:p>
            <a:pPr>
              <a:buClr>
                <a:schemeClr val="tx1">
                  <a:lumMod val="85000"/>
                  <a:lumOff val="15000"/>
                </a:schemeClr>
              </a:buClr>
            </a:pPr>
            <a:r>
              <a:rPr lang="en-GB" sz="3200" dirty="0">
                <a:effectLst>
                  <a:outerShdw blurRad="38100" dist="38100" dir="2700000" algn="tl">
                    <a:srgbClr val="000000">
                      <a:alpha val="43137"/>
                    </a:srgbClr>
                  </a:outerShdw>
                </a:effectLst>
                <a:latin typeface="Trebuchet MS" panose="020B0603020202020204" pitchFamily="34" charset="0"/>
              </a:rPr>
              <a:t>Human Resources kept active to mobilise around the common cause of </a:t>
            </a:r>
            <a:r>
              <a:rPr lang="en-GB" sz="3200" dirty="0">
                <a:solidFill>
                  <a:srgbClr val="FF6600"/>
                </a:solidFill>
                <a:effectLst>
                  <a:outerShdw blurRad="38100" dist="38100" dir="2700000" algn="tl">
                    <a:srgbClr val="000000">
                      <a:alpha val="43137"/>
                    </a:srgbClr>
                  </a:outerShdw>
                </a:effectLst>
                <a:latin typeface="Trebuchet MS" panose="020B0603020202020204" pitchFamily="34" charset="0"/>
              </a:rPr>
              <a:t>A</a:t>
            </a:r>
            <a:r>
              <a:rPr lang="en-GB" sz="3200" dirty="0">
                <a:effectLst>
                  <a:outerShdw blurRad="38100" dist="38100" dir="2700000" algn="tl">
                    <a:srgbClr val="000000">
                      <a:alpha val="43137"/>
                    </a:srgbClr>
                  </a:outerShdw>
                </a:effectLst>
                <a:latin typeface="Trebuchet MS" panose="020B0603020202020204" pitchFamily="34" charset="0"/>
              </a:rPr>
              <a:t>geing </a:t>
            </a:r>
            <a:r>
              <a:rPr lang="en-GB" sz="3200" dirty="0">
                <a:solidFill>
                  <a:srgbClr val="00B485"/>
                </a:solidFill>
                <a:effectLst>
                  <a:outerShdw blurRad="38100" dist="38100" dir="2700000" algn="tl">
                    <a:srgbClr val="000000">
                      <a:alpha val="43137"/>
                    </a:srgbClr>
                  </a:outerShdw>
                </a:effectLst>
                <a:latin typeface="Trebuchet MS" panose="020B0603020202020204" pitchFamily="34" charset="0"/>
              </a:rPr>
              <a:t>W</a:t>
            </a:r>
            <a:r>
              <a:rPr lang="en-GB" sz="3200" dirty="0">
                <a:effectLst>
                  <a:outerShdw blurRad="38100" dist="38100" dir="2700000" algn="tl">
                    <a:srgbClr val="000000">
                      <a:alpha val="43137"/>
                    </a:srgbClr>
                  </a:outerShdw>
                </a:effectLst>
                <a:latin typeface="Trebuchet MS" panose="020B0603020202020204" pitchFamily="34" charset="0"/>
              </a:rPr>
              <a:t>ell </a:t>
            </a:r>
            <a:r>
              <a:rPr lang="en-GB" sz="3200" dirty="0">
                <a:solidFill>
                  <a:srgbClr val="FF6600"/>
                </a:solidFill>
                <a:effectLst>
                  <a:outerShdw blurRad="38100" dist="38100" dir="2700000" algn="tl">
                    <a:srgbClr val="000000">
                      <a:alpha val="43137"/>
                    </a:srgbClr>
                  </a:outerShdw>
                </a:effectLst>
                <a:latin typeface="Trebuchet MS" panose="020B0603020202020204" pitchFamily="34" charset="0"/>
              </a:rPr>
              <a:t>T</a:t>
            </a:r>
            <a:r>
              <a:rPr lang="en-GB" sz="3200" dirty="0">
                <a:effectLst>
                  <a:outerShdw blurRad="38100" dist="38100" dir="2700000" algn="tl">
                    <a:srgbClr val="000000">
                      <a:alpha val="43137"/>
                    </a:srgbClr>
                  </a:outerShdw>
                </a:effectLst>
                <a:latin typeface="Trebuchet MS" panose="020B0603020202020204" pitchFamily="34" charset="0"/>
              </a:rPr>
              <a:t>ogether</a:t>
            </a:r>
          </a:p>
        </p:txBody>
      </p:sp>
      <p:sp>
        <p:nvSpPr>
          <p:cNvPr id="34" name="Espace réservé du contenu 2">
            <a:extLst>
              <a:ext uri="{FF2B5EF4-FFF2-40B4-BE49-F238E27FC236}">
                <a16:creationId xmlns:a16="http://schemas.microsoft.com/office/drawing/2014/main" id="{1774CB00-E33E-42C2-922C-B7D27ED48813}"/>
              </a:ext>
            </a:extLst>
          </p:cNvPr>
          <p:cNvSpPr txBox="1">
            <a:spLocks/>
          </p:cNvSpPr>
          <p:nvPr/>
        </p:nvSpPr>
        <p:spPr>
          <a:xfrm>
            <a:off x="7951871" y="4213497"/>
            <a:ext cx="3192379" cy="7114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3400" b="1">
                <a:solidFill>
                  <a:srgbClr val="FF6600"/>
                </a:solidFill>
                <a:effectLst>
                  <a:outerShdw blurRad="38100" dist="38100" dir="2700000" algn="tl">
                    <a:srgbClr val="000000">
                      <a:alpha val="43137"/>
                    </a:srgbClr>
                  </a:outerShdw>
                </a:effectLst>
                <a:latin typeface="Trebuchet MS" panose="020B0603020202020204" pitchFamily="34" charset="0"/>
                <a:ea typeface="MS Mincho" panose="02020609040205080304" pitchFamily="49" charset="-128"/>
                <a:cs typeface="Arial" panose="020B0604020202020204" pitchFamily="34" charset="0"/>
              </a:rPr>
              <a:t>By ricochet?</a:t>
            </a:r>
          </a:p>
        </p:txBody>
      </p:sp>
      <p:pic>
        <p:nvPicPr>
          <p:cNvPr id="17" name="Image 1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 coins arrondis 2">
            <a:extLst>
              <a:ext uri="{FF2B5EF4-FFF2-40B4-BE49-F238E27FC236}">
                <a16:creationId xmlns:a16="http://schemas.microsoft.com/office/drawing/2014/main" id="{00109981-9670-6E7F-E90B-4B20FCBE519E}"/>
              </a:ext>
            </a:extLst>
          </p:cNvPr>
          <p:cNvSpPr/>
          <p:nvPr/>
        </p:nvSpPr>
        <p:spPr>
          <a:xfrm>
            <a:off x="361950" y="2686050"/>
            <a:ext cx="6976309" cy="377189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None/>
            </a:pPr>
            <a:endParaRPr lang="en-GB" sz="2800" b="1" baseline="0" dirty="0">
              <a:solidFill>
                <a:schemeClr val="bg1"/>
              </a:solidFill>
              <a:latin typeface="Trebuchet MS" panose="020B0603020202020204" pitchFamily="34" charset="0"/>
              <a:cs typeface="Arial" panose="020B0604020202020204" pitchFamily="34" charset="0"/>
            </a:endParaRPr>
          </a:p>
          <a:p>
            <a:pPr>
              <a:lnSpc>
                <a:spcPct val="120000"/>
              </a:lnSpc>
              <a:spcBef>
                <a:spcPts val="0"/>
              </a:spcBef>
              <a:buNone/>
            </a:pPr>
            <a:r>
              <a:rPr lang="en-GB" sz="2800" b="1" dirty="0">
                <a:solidFill>
                  <a:srgbClr val="FF6600"/>
                </a:solidFill>
                <a:latin typeface="Trebuchet MS" panose="020B0603020202020204" pitchFamily="34" charset="0"/>
                <a:cs typeface="Arial" panose="020B0604020202020204" pitchFamily="34" charset="0"/>
              </a:rPr>
              <a:t>Y</a:t>
            </a:r>
            <a:r>
              <a:rPr lang="en-GB" sz="2800" b="1" dirty="0">
                <a:solidFill>
                  <a:schemeClr val="bg1"/>
                </a:solidFill>
                <a:latin typeface="Trebuchet MS" panose="020B0603020202020204" pitchFamily="34" charset="0"/>
                <a:cs typeface="Arial" panose="020B0604020202020204" pitchFamily="34" charset="0"/>
              </a:rPr>
              <a:t>es </a:t>
            </a:r>
            <a:r>
              <a:rPr lang="en-GB" sz="2800" b="1" dirty="0">
                <a:solidFill>
                  <a:srgbClr val="00B485"/>
                </a:solidFill>
                <a:latin typeface="Trebuchet MS" panose="020B0603020202020204" pitchFamily="34" charset="0"/>
                <a:cs typeface="Arial" panose="020B0604020202020204" pitchFamily="34" charset="0"/>
              </a:rPr>
              <a:t>T</a:t>
            </a:r>
            <a:r>
              <a:rPr lang="en-GB" sz="2800" b="1" dirty="0">
                <a:solidFill>
                  <a:schemeClr val="bg1"/>
                </a:solidFill>
                <a:latin typeface="Trebuchet MS" panose="020B0603020202020204" pitchFamily="34" charset="0"/>
                <a:cs typeface="Arial" panose="020B0604020202020204" pitchFamily="34" charset="0"/>
              </a:rPr>
              <a:t>ogether </a:t>
            </a:r>
            <a:r>
              <a:rPr lang="en-GB" sz="2800" b="1" dirty="0">
                <a:solidFill>
                  <a:srgbClr val="FF6600"/>
                </a:solidFill>
                <a:latin typeface="Trebuchet MS" panose="020B0603020202020204" pitchFamily="34" charset="0"/>
                <a:cs typeface="Arial" panose="020B0604020202020204" pitchFamily="34" charset="0"/>
              </a:rPr>
              <a:t>S</a:t>
            </a:r>
            <a:r>
              <a:rPr lang="en-GB" sz="2800" b="1" dirty="0">
                <a:solidFill>
                  <a:schemeClr val="bg1"/>
                </a:solidFill>
                <a:latin typeface="Trebuchet MS" panose="020B0603020202020204" pitchFamily="34" charset="0"/>
                <a:cs typeface="Arial" panose="020B0604020202020204" pitchFamily="34" charset="0"/>
              </a:rPr>
              <a:t>ocial </a:t>
            </a:r>
            <a:r>
              <a:rPr lang="en-GB" sz="2800" b="1" dirty="0">
                <a:solidFill>
                  <a:srgbClr val="00B485"/>
                </a:solidFill>
                <a:latin typeface="Trebuchet MS" panose="020B0603020202020204" pitchFamily="34" charset="0"/>
                <a:cs typeface="Arial" panose="020B0604020202020204" pitchFamily="34" charset="0"/>
              </a:rPr>
              <a:t>E</a:t>
            </a:r>
            <a:r>
              <a:rPr lang="en-GB" sz="2800" b="1" dirty="0">
                <a:solidFill>
                  <a:schemeClr val="bg1"/>
                </a:solidFill>
                <a:latin typeface="Trebuchet MS" panose="020B0603020202020204" pitchFamily="34" charset="0"/>
                <a:cs typeface="Arial" panose="020B0604020202020204" pitchFamily="34" charset="0"/>
              </a:rPr>
              <a:t>ntrepreneurs support Human Resources</a:t>
            </a:r>
            <a:r>
              <a:rPr lang="en-GB" sz="28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en-GB" sz="5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nSpc>
                <a:spcPct val="120000"/>
              </a:lnSpc>
              <a:buClr>
                <a:schemeClr val="bg1"/>
              </a:buClr>
              <a:buFont typeface="Wingdings" panose="05000000000000000000" pitchFamily="2" charset="2"/>
              <a:buChar char="Ø"/>
            </a:pPr>
            <a:r>
              <a:rPr lang="en-GB" sz="2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By providing shared</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dirty="0">
                <a:solidFill>
                  <a:schemeClr val="bg1"/>
                </a:solidFill>
                <a:effectLst/>
                <a:latin typeface="Trebuchet MS" panose="020B0603020202020204" pitchFamily="34" charset="0"/>
                <a:ea typeface="MS Mincho" panose="02020609040205080304" pitchFamily="49" charset="-128"/>
                <a:cs typeface="Arial" panose="020B0604020202020204" pitchFamily="34" charset="0"/>
              </a:rPr>
              <a:t>m</a:t>
            </a:r>
            <a:r>
              <a:rPr lang="en-GB" sz="26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issions with</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1</a:t>
            </a:r>
            <a:r>
              <a:rPr lang="en-GB" sz="26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to 5 key </a:t>
            </a:r>
            <a:r>
              <a:rPr lang="en-GB" sz="26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competences</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used in a transversal </a:t>
            </a:r>
            <a:r>
              <a:rPr lang="en-GB" sz="2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mode between the 7 activity clusters</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dirty="0">
                <a:solidFill>
                  <a:schemeClr val="bg1"/>
                </a:solidFill>
                <a:latin typeface="Trebuchet MS" panose="020B0603020202020204" pitchFamily="34" charset="0"/>
              </a:rPr>
              <a:t>Developer, Recruiter, Trainer, Tutor, Coordinator</a:t>
            </a:r>
          </a:p>
          <a:p>
            <a:pPr>
              <a:lnSpc>
                <a:spcPct val="120000"/>
              </a:lnSpc>
              <a:spcBef>
                <a:spcPts val="0"/>
              </a:spcBef>
              <a:buClr>
                <a:schemeClr val="tx1"/>
              </a:buClr>
              <a:buNone/>
            </a:pPr>
            <a:r>
              <a:rPr lang="en-GB"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2400" dirty="0">
              <a:solidFill>
                <a:schemeClr val="bg1"/>
              </a:solidFill>
              <a:effectLst>
                <a:outerShdw blurRad="38100" dist="38100" dir="2700000" algn="tl">
                  <a:srgbClr val="000000">
                    <a:alpha val="43137"/>
                  </a:srgbClr>
                </a:outerShdw>
              </a:effectLst>
            </a:endParaRPr>
          </a:p>
        </p:txBody>
      </p:sp>
      <p:pic>
        <p:nvPicPr>
          <p:cNvPr id="8" name="Graphique 7" descr="Flèche : pivoter à gauche avec un remplissage uni">
            <a:extLst>
              <a:ext uri="{FF2B5EF4-FFF2-40B4-BE49-F238E27FC236}">
                <a16:creationId xmlns:a16="http://schemas.microsoft.com/office/drawing/2014/main" id="{0A5ED82C-B0F1-08C3-070E-FB3100AEF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974091">
            <a:off x="6537919" y="5671376"/>
            <a:ext cx="1083457" cy="1083457"/>
          </a:xfrm>
          <a:prstGeom prst="rect">
            <a:avLst/>
          </a:prstGeom>
        </p:spPr>
      </p:pic>
      <p:sp>
        <p:nvSpPr>
          <p:cNvPr id="6" name="Espace réservé du contenu 2">
            <a:extLst>
              <a:ext uri="{FF2B5EF4-FFF2-40B4-BE49-F238E27FC236}">
                <a16:creationId xmlns:a16="http://schemas.microsoft.com/office/drawing/2014/main" id="{113AE4DC-DF9A-9C3B-89B0-BA1E901B3AF3}"/>
              </a:ext>
            </a:extLst>
          </p:cNvPr>
          <p:cNvSpPr txBox="1">
            <a:spLocks/>
          </p:cNvSpPr>
          <p:nvPr/>
        </p:nvSpPr>
        <p:spPr>
          <a:xfrm>
            <a:off x="7486650" y="4914900"/>
            <a:ext cx="4271212" cy="103855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600" b="1">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Multiple employment and activity opportunities</a:t>
            </a:r>
          </a:p>
        </p:txBody>
      </p:sp>
      <p:sp>
        <p:nvSpPr>
          <p:cNvPr id="7" name="Rectangle : carré corné 6">
            <a:extLst>
              <a:ext uri="{FF2B5EF4-FFF2-40B4-BE49-F238E27FC236}">
                <a16:creationId xmlns:a16="http://schemas.microsoft.com/office/drawing/2014/main" id="{93D9905E-8622-8992-12F8-20992724AB66}"/>
              </a:ext>
            </a:extLst>
          </p:cNvPr>
          <p:cNvSpPr/>
          <p:nvPr/>
        </p:nvSpPr>
        <p:spPr>
          <a:xfrm>
            <a:off x="6425867" y="2181728"/>
            <a:ext cx="5339650" cy="1716338"/>
          </a:xfrm>
          <a:prstGeom prst="foldedCorner">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a:buClr>
                <a:schemeClr val="tx1">
                  <a:lumMod val="85000"/>
                  <a:lumOff val="15000"/>
                </a:schemeClr>
              </a:buClr>
            </a:pPr>
            <a:endParaRPr lang="en-GB" sz="1600">
              <a:solidFill>
                <a:schemeClr val="tx1">
                  <a:lumMod val="85000"/>
                  <a:lumOff val="15000"/>
                </a:schemeClr>
              </a:solidFill>
              <a:latin typeface="Trebuchet MS" panose="020B0603020202020204" pitchFamily="34" charset="0"/>
            </a:endParaRPr>
          </a:p>
          <a:p>
            <a:pPr marL="457200" indent="-1588">
              <a:buClr>
                <a:schemeClr val="tx1">
                  <a:lumMod val="85000"/>
                  <a:lumOff val="15000"/>
                </a:schemeClr>
              </a:buClr>
            </a:pPr>
            <a:r>
              <a:rPr lang="en-GB" sz="2600">
                <a:solidFill>
                  <a:srgbClr val="FF6600"/>
                </a:solidFill>
                <a:latin typeface="Trebuchet MS" panose="020B0603020202020204" pitchFamily="34" charset="0"/>
                <a:cs typeface="Arial" panose="020B0604020202020204" pitchFamily="34" charset="0"/>
              </a:rPr>
              <a:t>►</a:t>
            </a:r>
            <a:r>
              <a:rPr lang="en-GB" sz="2600">
                <a:solidFill>
                  <a:srgbClr val="548235"/>
                </a:solidFill>
                <a:latin typeface="Trebuchet MS" panose="020B0603020202020204" pitchFamily="34" charset="0"/>
                <a:cs typeface="Arial" panose="020B0604020202020204" pitchFamily="34" charset="0"/>
              </a:rPr>
              <a:t> </a:t>
            </a:r>
            <a:r>
              <a:rPr lang="en-GB" sz="2600">
                <a:solidFill>
                  <a:schemeClr val="tx1">
                    <a:lumMod val="85000"/>
                    <a:lumOff val="15000"/>
                  </a:schemeClr>
                </a:solidFill>
                <a:latin typeface="Trebuchet MS" panose="020B0603020202020204" pitchFamily="34" charset="0"/>
              </a:rPr>
              <a:t>Pooling of cross-cutting HR skills for "Maintaining balance and good health", "Living place" and "Social life"</a:t>
            </a:r>
            <a:endParaRPr lang="en-GB" sz="2600">
              <a:solidFill>
                <a:schemeClr val="tx1">
                  <a:lumMod val="85000"/>
                  <a:lumOff val="15000"/>
                </a:schemeClr>
              </a:solidFill>
            </a:endParaRPr>
          </a:p>
        </p:txBody>
      </p:sp>
      <p:pic>
        <p:nvPicPr>
          <p:cNvPr id="13" name="Graphique 12" descr="Marcher avec un remplissage uni">
            <a:extLst>
              <a:ext uri="{FF2B5EF4-FFF2-40B4-BE49-F238E27FC236}">
                <a16:creationId xmlns:a16="http://schemas.microsoft.com/office/drawing/2014/main" id="{FA771DFC-B7DE-896D-60B3-9E2417FCB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405">
            <a:off x="5714372" y="1555650"/>
            <a:ext cx="1490484" cy="1490484"/>
          </a:xfrm>
          <a:prstGeom prst="rect">
            <a:avLst/>
          </a:prstGeom>
        </p:spPr>
      </p:pic>
      <p:sp>
        <p:nvSpPr>
          <p:cNvPr id="5" name="Organigramme : Stockage à accès séquentiel 4">
            <a:extLst>
              <a:ext uri="{FF2B5EF4-FFF2-40B4-BE49-F238E27FC236}">
                <a16:creationId xmlns:a16="http://schemas.microsoft.com/office/drawing/2014/main" id="{4873285C-A861-ED5E-0CCF-C5A532CE1D85}"/>
              </a:ext>
            </a:extLst>
          </p:cNvPr>
          <p:cNvSpPr/>
          <p:nvPr/>
        </p:nvSpPr>
        <p:spPr>
          <a:xfrm>
            <a:off x="294373" y="43233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5</a:t>
            </a:r>
          </a:p>
        </p:txBody>
      </p:sp>
    </p:spTree>
    <p:extLst>
      <p:ext uri="{BB962C8B-B14F-4D97-AF65-F5344CB8AC3E}">
        <p14:creationId xmlns:p14="http://schemas.microsoft.com/office/powerpoint/2010/main" val="2775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 grpId="0" animBg="1"/>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181100" y="431241"/>
            <a:ext cx="9143114" cy="701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Deployment of the circular economy in harmony with everyone’s needs</a:t>
            </a: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rPr>
              <a:t> </a:t>
            </a: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  </a:t>
            </a:r>
            <a:endParaRPr lang="en-GB"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 coins arrondis 6">
            <a:extLst>
              <a:ext uri="{FF2B5EF4-FFF2-40B4-BE49-F238E27FC236}">
                <a16:creationId xmlns:a16="http://schemas.microsoft.com/office/drawing/2014/main" id="{2069D5C9-E08B-D4D2-F3E7-51AF80AEEEF6}"/>
              </a:ext>
            </a:extLst>
          </p:cNvPr>
          <p:cNvSpPr/>
          <p:nvPr/>
        </p:nvSpPr>
        <p:spPr>
          <a:xfrm>
            <a:off x="575187" y="1721277"/>
            <a:ext cx="11039297" cy="1602678"/>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96838">
              <a:buClr>
                <a:schemeClr val="tx1"/>
              </a:buClr>
            </a:pPr>
            <a:r>
              <a:rPr lang="en-GB" sz="3600" dirty="0">
                <a:solidFill>
                  <a:schemeClr val="bg1"/>
                </a:solidFill>
                <a:latin typeface="Trebuchet MS" panose="020B0603020202020204" pitchFamily="34" charset="0"/>
                <a:cs typeface="Arial" panose="020B0604020202020204" pitchFamily="34" charset="0"/>
              </a:rPr>
              <a:t>► </a:t>
            </a:r>
            <a:r>
              <a:rPr lang="en-GB" sz="3600" dirty="0">
                <a:solidFill>
                  <a:schemeClr val="bg1"/>
                </a:solidFill>
                <a:latin typeface="Trebuchet MS" panose="020B0603020202020204" pitchFamily="34" charset="0"/>
              </a:rPr>
              <a:t>Sustainability of the </a:t>
            </a:r>
            <a:r>
              <a:rPr lang="en-GB" sz="3600" dirty="0">
                <a:solidFill>
                  <a:schemeClr val="bg1"/>
                </a:solidFill>
                <a:latin typeface="Trebuchet MS" panose="020B0603020202020204" pitchFamily="34" charset="0"/>
                <a:cs typeface="Times New Roman" panose="02020603050405020304" pitchFamily="18" charset="0"/>
              </a:rPr>
              <a:t>project</a:t>
            </a:r>
            <a:r>
              <a:rPr lang="en-GB" sz="3600" dirty="0">
                <a:solidFill>
                  <a:schemeClr val="bg1"/>
                </a:solidFill>
                <a:latin typeface="Trebuchet MS" panose="020B0603020202020204" pitchFamily="34" charset="0"/>
              </a:rPr>
              <a:t> in unison between the </a:t>
            </a:r>
            <a:r>
              <a:rPr lang="en-GB" sz="3600" dirty="0" err="1">
                <a:solidFill>
                  <a:schemeClr val="bg1"/>
                </a:solidFill>
                <a:latin typeface="Trebuchet MS" panose="020B0603020202020204" pitchFamily="34" charset="0"/>
              </a:rPr>
              <a:t>livestyles</a:t>
            </a:r>
            <a:r>
              <a:rPr lang="en-GB" sz="3600" dirty="0">
                <a:solidFill>
                  <a:schemeClr val="bg1"/>
                </a:solidFill>
                <a:latin typeface="Trebuchet MS" panose="020B0603020202020204" pitchFamily="34" charset="0"/>
              </a:rPr>
              <a:t> in </a:t>
            </a:r>
            <a:r>
              <a:rPr lang="en-GB" sz="3600" b="1" dirty="0">
                <a:solidFill>
                  <a:schemeClr val="bg1"/>
                </a:solidFill>
                <a:latin typeface="Trebuchet MS" panose="020B0603020202020204" pitchFamily="34" charset="0"/>
              </a:rPr>
              <a:t>France</a:t>
            </a:r>
            <a:r>
              <a:rPr lang="en-GB" sz="3600" dirty="0">
                <a:solidFill>
                  <a:schemeClr val="bg1"/>
                </a:solidFill>
                <a:latin typeface="Trebuchet MS" panose="020B0603020202020204" pitchFamily="34" charset="0"/>
              </a:rPr>
              <a:t> and </a:t>
            </a:r>
            <a:r>
              <a:rPr lang="en-GB" sz="3600" b="1" dirty="0">
                <a:solidFill>
                  <a:schemeClr val="bg1"/>
                </a:solidFill>
                <a:latin typeface="Trebuchet MS" panose="020B0603020202020204" pitchFamily="34" charset="0"/>
              </a:rPr>
              <a:t>Laos</a:t>
            </a:r>
            <a:r>
              <a:rPr lang="en-GB"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pic>
        <p:nvPicPr>
          <p:cNvPr id="10" name="Image 9">
            <a:extLst>
              <a:ext uri="{FF2B5EF4-FFF2-40B4-BE49-F238E27FC236}">
                <a16:creationId xmlns:a16="http://schemas.microsoft.com/office/drawing/2014/main" id="{D1511F4F-8F2E-13C2-868B-59E40EF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18" y="3205971"/>
            <a:ext cx="4040629" cy="3570120"/>
          </a:xfrm>
          <a:prstGeom prst="rect">
            <a:avLst/>
          </a:prstGeom>
        </p:spPr>
      </p:pic>
      <p:sp>
        <p:nvSpPr>
          <p:cNvPr id="11" name="Organigramme : Entrée manuelle 10">
            <a:extLst>
              <a:ext uri="{FF2B5EF4-FFF2-40B4-BE49-F238E27FC236}">
                <a16:creationId xmlns:a16="http://schemas.microsoft.com/office/drawing/2014/main" id="{D8A6FE04-7F09-751A-96E1-66098F0AF89F}"/>
              </a:ext>
            </a:extLst>
          </p:cNvPr>
          <p:cNvSpPr/>
          <p:nvPr/>
        </p:nvSpPr>
        <p:spPr>
          <a:xfrm>
            <a:off x="3596640" y="2984461"/>
            <a:ext cx="8273442" cy="3309659"/>
          </a:xfrm>
          <a:prstGeom prst="flowChartManualInput">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defTabSz="449263">
              <a:buClr>
                <a:schemeClr val="tx1">
                  <a:lumMod val="85000"/>
                  <a:lumOff val="15000"/>
                </a:schemeClr>
              </a:buClr>
              <a:buSzPct val="100000"/>
              <a:tabLst>
                <a:tab pos="265113" algn="l"/>
              </a:tabLst>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By building loyalty through a socially coherent </a:t>
            </a:r>
            <a:r>
              <a:rPr lang="en-GB" sz="2600" u="sng" dirty="0">
                <a:solidFill>
                  <a:schemeClr val="tx1">
                    <a:lumMod val="85000"/>
                    <a:lumOff val="15000"/>
                  </a:schemeClr>
                </a:solidFill>
                <a:latin typeface="Trebuchet MS" panose="020B0603020202020204" pitchFamily="34" charset="0"/>
                <a:cs typeface="Times New Roman" panose="02020603050405020304" pitchFamily="18" charset="0"/>
              </a:rPr>
              <a:t>financial package</a:t>
            </a: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and a </a:t>
            </a:r>
            <a:r>
              <a:rPr lang="en-GB" sz="2600" u="sng" dirty="0">
                <a:solidFill>
                  <a:schemeClr val="tx1">
                    <a:lumMod val="85000"/>
                    <a:lumOff val="15000"/>
                  </a:schemeClr>
                </a:solidFill>
                <a:latin typeface="Trebuchet MS" panose="020B0603020202020204" pitchFamily="34" charset="0"/>
                <a:cs typeface="Times New Roman" panose="02020603050405020304" pitchFamily="18" charset="0"/>
              </a:rPr>
              <a:t>legal framework</a:t>
            </a: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structured on conditions that encourage design and operational skills to work together for the benefit of the protection of individual interests</a:t>
            </a:r>
            <a:endParaRPr lang="en-GB" sz="2600" dirty="0">
              <a:solidFill>
                <a:schemeClr val="tx1">
                  <a:lumMod val="85000"/>
                  <a:lumOff val="15000"/>
                </a:schemeClr>
              </a:solidFill>
              <a:latin typeface="Trebuchet MS" panose="020B0603020202020204" pitchFamily="34" charset="0"/>
            </a:endParaRPr>
          </a:p>
        </p:txBody>
      </p:sp>
      <p:sp>
        <p:nvSpPr>
          <p:cNvPr id="3" name="Organigramme : Stockage à accès séquentiel 2">
            <a:extLst>
              <a:ext uri="{FF2B5EF4-FFF2-40B4-BE49-F238E27FC236}">
                <a16:creationId xmlns:a16="http://schemas.microsoft.com/office/drawing/2014/main" id="{E68CED60-6B05-D648-7C94-B9FA0DCEE27C}"/>
              </a:ext>
            </a:extLst>
          </p:cNvPr>
          <p:cNvSpPr/>
          <p:nvPr/>
        </p:nvSpPr>
        <p:spPr>
          <a:xfrm>
            <a:off x="416293" y="347821"/>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6</a:t>
            </a:r>
          </a:p>
        </p:txBody>
      </p:sp>
      <p:pic>
        <p:nvPicPr>
          <p:cNvPr id="4" name="Graphique 3" descr="Flèche : pivoter à gauche">
            <a:extLst>
              <a:ext uri="{FF2B5EF4-FFF2-40B4-BE49-F238E27FC236}">
                <a16:creationId xmlns:a16="http://schemas.microsoft.com/office/drawing/2014/main" id="{F10B2BFF-A50D-18D1-0DC4-68228B312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91906">
            <a:off x="3414735" y="3059607"/>
            <a:ext cx="1067698" cy="1067698"/>
          </a:xfrm>
          <a:prstGeom prst="rect">
            <a:avLst/>
          </a:prstGeom>
        </p:spPr>
      </p:pic>
    </p:spTree>
    <p:extLst>
      <p:ext uri="{BB962C8B-B14F-4D97-AF65-F5344CB8AC3E}">
        <p14:creationId xmlns:p14="http://schemas.microsoft.com/office/powerpoint/2010/main" val="437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10983" y="1397294"/>
            <a:ext cx="5760631" cy="299565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23888">
              <a:buClr>
                <a:schemeClr val="accent4"/>
              </a:buClr>
              <a:buNone/>
            </a:pPr>
            <a:endParaRPr lang="en-GB" sz="2400" b="1" dirty="0">
              <a:solidFill>
                <a:schemeClr val="bg1"/>
              </a:solidFill>
              <a:latin typeface="Trebuchet MS" panose="020B0603020202020204" pitchFamily="34" charset="0"/>
            </a:endParaRPr>
          </a:p>
          <a:p>
            <a:pPr marL="530225" indent="9525">
              <a:buClr>
                <a:schemeClr val="accent4"/>
              </a:buClr>
              <a:buNone/>
            </a:pPr>
            <a:r>
              <a:rPr lang="en-GB" sz="2400" b="1" dirty="0">
                <a:solidFill>
                  <a:schemeClr val="bg1"/>
                </a:solidFill>
                <a:latin typeface="Trebuchet MS" panose="020B0603020202020204" pitchFamily="34" charset="0"/>
              </a:rPr>
              <a:t> Framework France</a:t>
            </a:r>
            <a:endParaRPr lang="en-GB" sz="800" b="1" dirty="0">
              <a:solidFill>
                <a:schemeClr val="bg1"/>
              </a:solidFill>
              <a:latin typeface="Trebuchet MS" panose="020B0603020202020204" pitchFamily="34" charset="0"/>
            </a:endParaRPr>
          </a:p>
          <a:p>
            <a:pPr>
              <a:buClr>
                <a:schemeClr val="accent4"/>
              </a:buClr>
              <a:buNone/>
              <a:tabLst>
                <a:tab pos="88900" algn="l"/>
              </a:tabLst>
            </a:pPr>
            <a:r>
              <a:rPr lang="en-GB" sz="2400" b="1" dirty="0">
                <a:solidFill>
                  <a:schemeClr val="bg1"/>
                </a:solidFill>
                <a:latin typeface="Trebuchet MS" panose="020B0603020202020204" pitchFamily="34" charset="0"/>
              </a:rPr>
              <a:t> </a:t>
            </a:r>
            <a:r>
              <a:rPr lang="en-GB" b="1" dirty="0">
                <a:solidFill>
                  <a:schemeClr val="bg1"/>
                </a:solidFill>
                <a:latin typeface="Trebuchet MS" panose="020B0603020202020204" pitchFamily="34" charset="0"/>
              </a:rPr>
              <a:t>Conceptual </a:t>
            </a:r>
            <a:r>
              <a:rPr lang="en-GB" b="1" dirty="0">
                <a:solidFill>
                  <a:srgbClr val="FF6600"/>
                </a:solidFill>
                <a:latin typeface="Trebuchet MS" panose="020B0603020202020204" pitchFamily="34" charset="0"/>
              </a:rPr>
              <a:t>S</a:t>
            </a:r>
            <a:r>
              <a:rPr lang="en-GB" b="1" dirty="0">
                <a:solidFill>
                  <a:schemeClr val="bg1"/>
                </a:solidFill>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Simplified joint stock company</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Concept creation and innovation</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Guarantors of good application of the concept</a:t>
            </a:r>
          </a:p>
          <a:p>
            <a:pPr>
              <a:buClr>
                <a:schemeClr val="accent4"/>
              </a:buClr>
              <a:buNone/>
            </a:pPr>
            <a:endParaRPr lang="en-GB" sz="800" b="1" dirty="0">
              <a:latin typeface="Trebuchet MS" panose="020B0603020202020204" pitchFamily="34" charset="0"/>
            </a:endParaRPr>
          </a:p>
          <a:p>
            <a:pPr>
              <a:buClr>
                <a:schemeClr val="accent4"/>
              </a:buClr>
              <a:buNone/>
            </a:pPr>
            <a:r>
              <a:rPr lang="en-GB" b="1" dirty="0">
                <a:latin typeface="Trebuchet MS" panose="020B0603020202020204" pitchFamily="34" charset="0"/>
              </a:rPr>
              <a:t> Operational </a:t>
            </a:r>
            <a:r>
              <a:rPr lang="en-GB" b="1" dirty="0">
                <a:solidFill>
                  <a:srgbClr val="FF6600"/>
                </a:solidFill>
                <a:latin typeface="Trebuchet MS" panose="020B0603020202020204" pitchFamily="34" charset="0"/>
              </a:rPr>
              <a:t>S</a:t>
            </a:r>
            <a:r>
              <a:rPr lang="en-GB" b="1" dirty="0">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Two Cooperatives of activities and employment (compliance with legal texts)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Application of the </a:t>
            </a:r>
            <a:r>
              <a:rPr lang="en-GB" dirty="0">
                <a:solidFill>
                  <a:schemeClr val="bg1"/>
                </a:solidFill>
                <a:latin typeface="Trebuchet MS" panose="020B0603020202020204" pitchFamily="34" charset="0"/>
              </a:rPr>
              <a:t>concept</a:t>
            </a:r>
          </a:p>
          <a:p>
            <a:pPr>
              <a:buClr>
                <a:schemeClr val="accent4"/>
              </a:buClr>
              <a:buNone/>
            </a:pPr>
            <a:endParaRPr lang="en-GB" b="1" dirty="0">
              <a:latin typeface="Trebuchet MS" panose="020B0603020202020204" pitchFamily="34" charset="0"/>
            </a:endParaRPr>
          </a:p>
        </p:txBody>
      </p:sp>
      <p:sp>
        <p:nvSpPr>
          <p:cNvPr id="4" name="Rectangle : coins arrondis 3">
            <a:extLst>
              <a:ext uri="{FF2B5EF4-FFF2-40B4-BE49-F238E27FC236}">
                <a16:creationId xmlns:a16="http://schemas.microsoft.com/office/drawing/2014/main" id="{7F2E5325-575D-4FBD-8FE6-D1060AC620B3}"/>
              </a:ext>
            </a:extLst>
          </p:cNvPr>
          <p:cNvSpPr/>
          <p:nvPr/>
        </p:nvSpPr>
        <p:spPr>
          <a:xfrm>
            <a:off x="6799006" y="1488218"/>
            <a:ext cx="1524999" cy="5059366"/>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endParaRPr lang="en-GB" sz="2400" b="1" dirty="0">
              <a:latin typeface="Trebuchet MS" panose="020B0603020202020204" pitchFamily="34" charset="0"/>
            </a:endParaRPr>
          </a:p>
          <a:p>
            <a:pPr algn="ctr">
              <a:buClr>
                <a:schemeClr val="accent4"/>
              </a:buClr>
            </a:pPr>
            <a:endParaRPr lang="en-GB" sz="2400" b="1" dirty="0">
              <a:latin typeface="Trebuchet MS" panose="020B0603020202020204" pitchFamily="34" charset="0"/>
            </a:endParaRPr>
          </a:p>
          <a:p>
            <a:pPr algn="ctr">
              <a:buClr>
                <a:schemeClr val="accent4"/>
              </a:buClr>
            </a:pPr>
            <a:r>
              <a:rPr lang="en-GB" sz="2400" b="1" dirty="0">
                <a:latin typeface="Trebuchet MS" panose="020B0603020202020204" pitchFamily="34" charset="0"/>
              </a:rPr>
              <a:t>France  </a:t>
            </a:r>
          </a:p>
          <a:p>
            <a:pPr algn="ctr">
              <a:buClr>
                <a:schemeClr val="accent4"/>
              </a:buClr>
            </a:pPr>
            <a:r>
              <a:rPr lang="en-GB" sz="2400" b="1" dirty="0">
                <a:latin typeface="Trebuchet MS" panose="020B0603020202020204" pitchFamily="34" charset="0"/>
              </a:rPr>
              <a:t>and Laos</a:t>
            </a:r>
          </a:p>
          <a:p>
            <a:pPr algn="ctr">
              <a:buClr>
                <a:schemeClr val="accent4"/>
              </a:buClr>
            </a:pPr>
            <a:endParaRPr lang="en-GB" sz="800" b="1" dirty="0">
              <a:latin typeface="Trebuchet MS" panose="020B0603020202020204" pitchFamily="34" charset="0"/>
            </a:endParaRPr>
          </a:p>
          <a:p>
            <a:pPr algn="ctr">
              <a:buClr>
                <a:schemeClr val="accent4"/>
              </a:buClr>
            </a:pPr>
            <a:r>
              <a:rPr lang="en-GB" sz="2400" b="1" dirty="0">
                <a:latin typeface="Trebuchet MS" panose="020B0603020202020204" pitchFamily="34" charset="0"/>
              </a:rPr>
              <a:t>PC</a:t>
            </a:r>
            <a:r>
              <a:rPr lang="en-GB" sz="2400" b="1" dirty="0">
                <a:latin typeface="Arial" panose="020B0604020202020204" pitchFamily="34" charset="0"/>
                <a:cs typeface="Arial" panose="020B0604020202020204" pitchFamily="34" charset="0"/>
              </a:rPr>
              <a:t>İ</a:t>
            </a:r>
            <a:endParaRPr lang="en-GB" sz="2400" b="1" dirty="0">
              <a:latin typeface="Trebuchet MS" panose="020B0603020202020204" pitchFamily="34" charset="0"/>
            </a:endParaRPr>
          </a:p>
          <a:p>
            <a:pPr algn="ctr">
              <a:buClr>
                <a:schemeClr val="accent4"/>
              </a:buClr>
            </a:pPr>
            <a:r>
              <a:rPr lang="en-GB" sz="1600" i="1" dirty="0">
                <a:latin typeface="Trebuchet MS" panose="020B0603020202020204" pitchFamily="34" charset="0"/>
              </a:rPr>
              <a:t>(Partners in Common Interest) </a:t>
            </a:r>
          </a:p>
          <a:p>
            <a:pPr algn="ctr">
              <a:buClr>
                <a:schemeClr val="accent4"/>
              </a:buClr>
            </a:pPr>
            <a:endParaRPr lang="en-GB" sz="800" i="1" dirty="0">
              <a:latin typeface="Trebuchet MS" panose="020B0603020202020204" pitchFamily="34" charset="0"/>
            </a:endParaRPr>
          </a:p>
          <a:p>
            <a:pPr marL="342900" indent="-342900" algn="ctr">
              <a:buClr>
                <a:schemeClr val="bg1"/>
              </a:buClr>
              <a:buFont typeface="Wingdings" panose="05000000000000000000" pitchFamily="2" charset="2"/>
              <a:buChar char="Ø"/>
            </a:pPr>
            <a:r>
              <a:rPr lang="en-GB" sz="2000" b="1" dirty="0">
                <a:latin typeface="Trebuchet MS" panose="020B0603020202020204" pitchFamily="34" charset="0"/>
              </a:rPr>
              <a:t>Public actors</a:t>
            </a:r>
          </a:p>
          <a:p>
            <a:pPr marL="342900" indent="-342900" algn="ctr">
              <a:buClr>
                <a:schemeClr val="bg1"/>
              </a:buClr>
              <a:buFont typeface="Wingdings" panose="05000000000000000000" pitchFamily="2" charset="2"/>
              <a:buChar char="Ø"/>
            </a:pPr>
            <a:r>
              <a:rPr lang="en-GB" sz="2000" b="1" dirty="0">
                <a:latin typeface="Trebuchet MS" panose="020B0603020202020204" pitchFamily="34" charset="0"/>
              </a:rPr>
              <a:t>Private actors   </a:t>
            </a:r>
            <a:r>
              <a:rPr lang="en-GB" sz="1600" i="1" dirty="0">
                <a:latin typeface="Trebuchet MS" panose="020B0603020202020204" pitchFamily="34" charset="0"/>
              </a:rPr>
              <a:t>(under any legal status)</a:t>
            </a:r>
          </a:p>
          <a:p>
            <a:pPr algn="ctr">
              <a:buClr>
                <a:schemeClr val="accent4"/>
              </a:buClr>
            </a:pPr>
            <a:endParaRPr lang="en-GB" sz="1600" i="1" dirty="0">
              <a:latin typeface="Trebuchet MS" panose="020B0603020202020204" pitchFamily="34" charset="0"/>
            </a:endParaRPr>
          </a:p>
          <a:p>
            <a:pPr algn="ctr">
              <a:buClr>
                <a:schemeClr val="accent4"/>
              </a:buClr>
            </a:pPr>
            <a:endParaRPr lang="en-GB" b="1" dirty="0">
              <a:latin typeface="Trebuchet MS" panose="020B0603020202020204" pitchFamily="34" charset="0"/>
            </a:endParaRPr>
          </a:p>
          <a:p>
            <a:pPr algn="ctr">
              <a:buClr>
                <a:schemeClr val="accent4"/>
              </a:buClr>
            </a:pPr>
            <a:endParaRPr lang="en-GB" b="1" dirty="0">
              <a:latin typeface="Trebuchet MS" panose="020B0603020202020204" pitchFamily="34" charset="0"/>
            </a:endParaRPr>
          </a:p>
        </p:txBody>
      </p:sp>
      <p:sp>
        <p:nvSpPr>
          <p:cNvPr id="2" name="Flèche : droite 1">
            <a:extLst>
              <a:ext uri="{FF2B5EF4-FFF2-40B4-BE49-F238E27FC236}">
                <a16:creationId xmlns:a16="http://schemas.microsoft.com/office/drawing/2014/main" id="{358F57BF-2FFA-42CE-9A49-579E1804E598}"/>
              </a:ext>
            </a:extLst>
          </p:cNvPr>
          <p:cNvSpPr/>
          <p:nvPr/>
        </p:nvSpPr>
        <p:spPr>
          <a:xfrm>
            <a:off x="8413172" y="3873750"/>
            <a:ext cx="657086" cy="474230"/>
          </a:xfrm>
          <a:prstGeom prst="rightArrow">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CCBE62E2-D971-4E02-A46B-F5CBC21D129B}"/>
              </a:ext>
            </a:extLst>
          </p:cNvPr>
          <p:cNvSpPr/>
          <p:nvPr/>
        </p:nvSpPr>
        <p:spPr>
          <a:xfrm>
            <a:off x="9145476" y="2551528"/>
            <a:ext cx="2924029" cy="322679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r>
              <a:rPr lang="en-GB" sz="2400" b="1" dirty="0">
                <a:latin typeface="Trebuchet MS" panose="020B0603020202020204" pitchFamily="34" charset="0"/>
              </a:rPr>
              <a:t>Building together the future: </a:t>
            </a:r>
          </a:p>
          <a:p>
            <a:pPr algn="ctr">
              <a:buClr>
                <a:schemeClr val="accent4"/>
              </a:buClr>
            </a:pPr>
            <a:r>
              <a:rPr lang="en-GB" sz="2100" b="1" dirty="0">
                <a:latin typeface="Trebuchet MS" panose="020B0603020202020204" pitchFamily="34" charset="0"/>
              </a:rPr>
              <a:t>reconcile </a:t>
            </a:r>
          </a:p>
          <a:p>
            <a:pPr algn="ctr">
              <a:buClr>
                <a:schemeClr val="accent4"/>
              </a:buClr>
            </a:pPr>
            <a:r>
              <a:rPr lang="en-GB" sz="2100" b="1" dirty="0">
                <a:latin typeface="Trebuchet MS" panose="020B0603020202020204" pitchFamily="34" charset="0"/>
              </a:rPr>
              <a:t>social inclusion, </a:t>
            </a:r>
          </a:p>
          <a:p>
            <a:pPr algn="ctr">
              <a:buClr>
                <a:schemeClr val="accent4"/>
              </a:buClr>
            </a:pPr>
            <a:r>
              <a:rPr lang="en-GB" sz="2100" b="1" dirty="0">
                <a:latin typeface="Trebuchet MS" panose="020B0603020202020204" pitchFamily="34" charset="0"/>
              </a:rPr>
              <a:t>quality of life at work, and environment</a:t>
            </a:r>
          </a:p>
        </p:txBody>
      </p:sp>
      <p:sp>
        <p:nvSpPr>
          <p:cNvPr id="11" name="Titre 1">
            <a:extLst>
              <a:ext uri="{FF2B5EF4-FFF2-40B4-BE49-F238E27FC236}">
                <a16:creationId xmlns:a16="http://schemas.microsoft.com/office/drawing/2014/main" id="{BACB6065-5556-4036-837B-D1A7FC4016E4}"/>
              </a:ext>
            </a:extLst>
          </p:cNvPr>
          <p:cNvSpPr txBox="1">
            <a:spLocks/>
          </p:cNvSpPr>
          <p:nvPr/>
        </p:nvSpPr>
        <p:spPr>
          <a:xfrm>
            <a:off x="1188714" y="401782"/>
            <a:ext cx="8828121" cy="785811"/>
          </a:xfrm>
          <a:prstGeom prst="rect">
            <a:avLst/>
          </a:prstGeom>
        </p:spPr>
        <p:txBody>
          <a:bodyPr vert="horz" lIns="91440" tIns="45720" rIns="91440" bIns="45720" rtlCol="0" anchor="ctr">
            <a:noAutofit/>
          </a:bodyPr>
          <a:lstStyle>
            <a:lvl1pPr>
              <a:lnSpc>
                <a:spcPct val="90000"/>
              </a:lnSpc>
              <a:spcBef>
                <a:spcPct val="0"/>
              </a:spcBef>
              <a:buNone/>
              <a:defRPr sz="3600" b="1" i="1">
                <a:solidFill>
                  <a:srgbClr val="FF7D25"/>
                </a:solidFill>
                <a:latin typeface="Trebuchet MS" panose="020B0603020202020204" pitchFamily="34" charset="0"/>
                <a:ea typeface="+mj-ea"/>
                <a:cs typeface="+mj-cs"/>
              </a:defRPr>
            </a:lvl1pPr>
          </a:lstStyle>
          <a:p>
            <a:r>
              <a:rPr lang="en-GB" sz="3200" b="0" i="0" dirty="0">
                <a:solidFill>
                  <a:schemeClr val="tx1"/>
                </a:solidFill>
                <a:effectLst>
                  <a:outerShdw blurRad="38100" dist="38100" dir="2700000" algn="tl">
                    <a:srgbClr val="000000">
                      <a:alpha val="43137"/>
                    </a:srgbClr>
                  </a:outerShdw>
                </a:effectLst>
                <a:cs typeface="Arial" panose="020B0604020202020204" pitchFamily="34" charset="0"/>
              </a:rPr>
              <a:t>A legal framework orchestrated so as to secure all skill profiles</a:t>
            </a:r>
            <a:endParaRPr lang="en-GB" sz="3200" b="0" i="0" dirty="0">
              <a:solidFill>
                <a:schemeClr val="tx1"/>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à coins arrondis 4">
            <a:extLst>
              <a:ext uri="{FF2B5EF4-FFF2-40B4-BE49-F238E27FC236}">
                <a16:creationId xmlns:a16="http://schemas.microsoft.com/office/drawing/2014/main" id="{A5DC66B5-5E63-3BA7-2A50-1B381FCBC130}"/>
              </a:ext>
            </a:extLst>
          </p:cNvPr>
          <p:cNvSpPr/>
          <p:nvPr/>
        </p:nvSpPr>
        <p:spPr>
          <a:xfrm>
            <a:off x="280219" y="4392949"/>
            <a:ext cx="5691395" cy="222907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720725">
              <a:buClr>
                <a:schemeClr val="accent4"/>
              </a:buClr>
              <a:buNone/>
            </a:pPr>
            <a:endParaRPr lang="en-GB" sz="2400" b="1" dirty="0">
              <a:solidFill>
                <a:schemeClr val="bg1"/>
              </a:solidFill>
              <a:latin typeface="Trebuchet MS" panose="020B0603020202020204" pitchFamily="34" charset="0"/>
            </a:endParaRPr>
          </a:p>
          <a:p>
            <a:pPr marL="539750">
              <a:buClr>
                <a:schemeClr val="accent4"/>
              </a:buClr>
              <a:buNone/>
            </a:pPr>
            <a:r>
              <a:rPr lang="en-GB" sz="2400" b="1" dirty="0">
                <a:solidFill>
                  <a:schemeClr val="bg1"/>
                </a:solidFill>
                <a:latin typeface="Trebuchet MS" panose="020B0603020202020204" pitchFamily="34" charset="0"/>
              </a:rPr>
              <a:t> Framework France and Laos </a:t>
            </a:r>
          </a:p>
          <a:p>
            <a:pPr marL="82550">
              <a:buClr>
                <a:schemeClr val="accent4"/>
              </a:buClr>
              <a:buNone/>
            </a:pPr>
            <a:r>
              <a:rPr lang="en-GB" b="1" dirty="0">
                <a:latin typeface="Trebuchet MS" panose="020B0603020202020204" pitchFamily="34" charset="0"/>
              </a:rPr>
              <a:t> Voluntary </a:t>
            </a:r>
            <a:r>
              <a:rPr lang="en-GB" b="1" dirty="0">
                <a:solidFill>
                  <a:srgbClr val="FF6600"/>
                </a:solidFill>
                <a:latin typeface="Trebuchet MS" panose="020B0603020202020204" pitchFamily="34" charset="0"/>
              </a:rPr>
              <a:t>S</a:t>
            </a:r>
            <a:r>
              <a:rPr lang="en-GB" b="1" dirty="0">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Two separate associations based on the "1901 Association law“</a:t>
            </a:r>
          </a:p>
          <a:p>
            <a:pPr marL="442913" lvl="1" indent="-285750">
              <a:buClr>
                <a:schemeClr val="bg1"/>
              </a:buClr>
              <a:buFont typeface="Wingdings" panose="05000000000000000000" pitchFamily="2" charset="2"/>
              <a:buChar char="ü"/>
            </a:pPr>
            <a:r>
              <a:rPr lang="en-GB" dirty="0">
                <a:solidFill>
                  <a:schemeClr val="bg1"/>
                </a:solidFill>
                <a:latin typeface="Trebuchet MS" panose="020B0603020202020204" pitchFamily="34" charset="0"/>
              </a:rPr>
              <a:t>Keepers of the concept</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Contributions through their skills</a:t>
            </a:r>
          </a:p>
          <a:p>
            <a:pPr>
              <a:buClr>
                <a:schemeClr val="accent4"/>
              </a:buClr>
              <a:buNone/>
            </a:pPr>
            <a:endParaRPr lang="en-GB" b="1" dirty="0">
              <a:latin typeface="Trebuchet MS" panose="020B0603020202020204" pitchFamily="34" charset="0"/>
            </a:endParaRPr>
          </a:p>
        </p:txBody>
      </p:sp>
      <p:pic>
        <p:nvPicPr>
          <p:cNvPr id="10" name="Graphique 9" descr="Ampoule et crayon">
            <a:extLst>
              <a:ext uri="{FF2B5EF4-FFF2-40B4-BE49-F238E27FC236}">
                <a16:creationId xmlns:a16="http://schemas.microsoft.com/office/drawing/2014/main" id="{8D6CC1E9-2BA4-3CD8-936A-A17D0B014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056" y="1408472"/>
            <a:ext cx="558874" cy="558874"/>
          </a:xfrm>
          <a:prstGeom prst="rect">
            <a:avLst/>
          </a:prstGeom>
        </p:spPr>
      </p:pic>
      <p:sp>
        <p:nvSpPr>
          <p:cNvPr id="13" name="Organigramme : Stockage à accès séquentiel 12">
            <a:extLst>
              <a:ext uri="{FF2B5EF4-FFF2-40B4-BE49-F238E27FC236}">
                <a16:creationId xmlns:a16="http://schemas.microsoft.com/office/drawing/2014/main" id="{CC93CCCB-92AF-8704-6D85-CD62E4BBCAD0}"/>
              </a:ext>
            </a:extLst>
          </p:cNvPr>
          <p:cNvSpPr/>
          <p:nvPr/>
        </p:nvSpPr>
        <p:spPr>
          <a:xfrm>
            <a:off x="416293" y="31041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7</a:t>
            </a:r>
          </a:p>
        </p:txBody>
      </p:sp>
      <p:sp>
        <p:nvSpPr>
          <p:cNvPr id="6" name="Signe Plus 5">
            <a:extLst>
              <a:ext uri="{FF2B5EF4-FFF2-40B4-BE49-F238E27FC236}">
                <a16:creationId xmlns:a16="http://schemas.microsoft.com/office/drawing/2014/main" id="{44E8F9A1-EC9A-3715-2AD7-0D6FC4C932F4}"/>
              </a:ext>
            </a:extLst>
          </p:cNvPr>
          <p:cNvSpPr/>
          <p:nvPr/>
        </p:nvSpPr>
        <p:spPr>
          <a:xfrm>
            <a:off x="5972293" y="3668467"/>
            <a:ext cx="844651" cy="884796"/>
          </a:xfrm>
          <a:prstGeom prst="mathPlus">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9" name="Graphique 8" descr="Ampoule et crayon">
            <a:extLst>
              <a:ext uri="{FF2B5EF4-FFF2-40B4-BE49-F238E27FC236}">
                <a16:creationId xmlns:a16="http://schemas.microsoft.com/office/drawing/2014/main" id="{541D9ECC-DC0A-C55B-D776-76AE81DCB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761" y="4525757"/>
            <a:ext cx="558874" cy="558874"/>
          </a:xfrm>
          <a:prstGeom prst="rect">
            <a:avLst/>
          </a:prstGeom>
        </p:spPr>
      </p:pic>
    </p:spTree>
    <p:extLst>
      <p:ext uri="{BB962C8B-B14F-4D97-AF65-F5344CB8AC3E}">
        <p14:creationId xmlns:p14="http://schemas.microsoft.com/office/powerpoint/2010/main" val="350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animBg="1"/>
      <p:bldP spid="7" grpId="0" animBg="1"/>
      <p:bldP spid="11" grpId="0"/>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770021" y="661372"/>
            <a:ext cx="8780465" cy="126608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Together with partners having common interests in the face of the volume of problems to be solved</a:t>
            </a:r>
            <a:r>
              <a:rPr lang="en-GB" sz="3000" spc="40" dirty="0">
                <a:solidFill>
                  <a:schemeClr val="tx1"/>
                </a:solidFill>
                <a:effectLst>
                  <a:outerShdw blurRad="38100" dist="38100" dir="2700000" algn="tl">
                    <a:srgbClr val="000000">
                      <a:alpha val="43137"/>
                    </a:srgbClr>
                  </a:outerShdw>
                </a:effectLst>
                <a:latin typeface="Trebuchet MS" panose="020B0603020202020204" pitchFamily="34" charset="0"/>
              </a:rPr>
              <a:t>        </a:t>
            </a:r>
            <a:endParaRPr lang="en-GB"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ZoneTexte 1">
            <a:extLst>
              <a:ext uri="{FF2B5EF4-FFF2-40B4-BE49-F238E27FC236}">
                <a16:creationId xmlns:a16="http://schemas.microsoft.com/office/drawing/2014/main" id="{09640B2E-9FF6-9E19-E8A6-6A88D16BB7B7}"/>
              </a:ext>
            </a:extLst>
          </p:cNvPr>
          <p:cNvSpPr txBox="1"/>
          <p:nvPr/>
        </p:nvSpPr>
        <p:spPr>
          <a:xfrm>
            <a:off x="822960" y="3657600"/>
            <a:ext cx="7242208" cy="2092881"/>
          </a:xfrm>
          <a:prstGeom prst="rect">
            <a:avLst/>
          </a:prstGeom>
          <a:noFill/>
        </p:spPr>
        <p:txBody>
          <a:bodyPr wrap="square" rtlCol="0">
            <a:spAutoFit/>
          </a:bodyPr>
          <a:lstStyle/>
          <a:p>
            <a:pPr marL="342900" indent="-342900" algn="just">
              <a:buClr>
                <a:srgbClr val="538034"/>
              </a:buClr>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cs typeface="Arial" panose="020B0604020202020204" pitchFamily="34" charset="0"/>
              </a:rPr>
              <a:t>In a realistic vision of the maintenance of activity in the </a:t>
            </a:r>
            <a:r>
              <a:rPr lang="en-GB" sz="2600" dirty="0">
                <a:solidFill>
                  <a:schemeClr val="tx1">
                    <a:lumMod val="85000"/>
                    <a:lumOff val="15000"/>
                  </a:schemeClr>
                </a:solidFill>
                <a:latin typeface="Trebuchet MS" panose="020B0603020202020204" pitchFamily="34" charset="0"/>
              </a:rPr>
              <a:t>face of chaotic careers, the limitation of the recourse to early total cessation, and the extension of the duration of contributions for full rate pensions </a:t>
            </a:r>
          </a:p>
        </p:txBody>
      </p:sp>
      <p:sp>
        <p:nvSpPr>
          <p:cNvPr id="3" name="Espace réservé du contenu 2">
            <a:extLst>
              <a:ext uri="{FF2B5EF4-FFF2-40B4-BE49-F238E27FC236}">
                <a16:creationId xmlns:a16="http://schemas.microsoft.com/office/drawing/2014/main" id="{8F0AFCBA-C190-B079-D3A3-44507F94E98B}"/>
              </a:ext>
            </a:extLst>
          </p:cNvPr>
          <p:cNvSpPr txBox="1">
            <a:spLocks/>
          </p:cNvSpPr>
          <p:nvPr/>
        </p:nvSpPr>
        <p:spPr>
          <a:xfrm>
            <a:off x="850233" y="2188143"/>
            <a:ext cx="7242208" cy="127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just">
              <a:buClr>
                <a:srgbClr val="538034"/>
              </a:buClr>
              <a:buSzPct val="100000"/>
              <a:buFont typeface="Wingdings" panose="05000000000000000000" pitchFamily="2" charset="2"/>
              <a:buChar char="Ø"/>
            </a:pPr>
            <a:r>
              <a:rPr lang="en-GB" sz="2600" spc="40" dirty="0">
                <a:solidFill>
                  <a:schemeClr val="tx1">
                    <a:lumMod val="85000"/>
                    <a:lumOff val="15000"/>
                  </a:schemeClr>
                </a:solidFill>
                <a:latin typeface="Trebuchet MS" panose="020B0603020202020204" pitchFamily="34" charset="0"/>
              </a:rPr>
              <a:t>In a long-term </a:t>
            </a:r>
            <a:r>
              <a:rPr lang="en-GB" sz="2600" dirty="0">
                <a:solidFill>
                  <a:schemeClr val="tx1">
                    <a:lumMod val="85000"/>
                    <a:lumOff val="15000"/>
                  </a:schemeClr>
                </a:solidFill>
                <a:latin typeface="Trebuchet MS" panose="020B0603020202020204" pitchFamily="34" charset="0"/>
              </a:rPr>
              <a:t>collaboration to support the evolution of representations in the world of work</a:t>
            </a:r>
          </a:p>
        </p:txBody>
      </p:sp>
      <p:sp>
        <p:nvSpPr>
          <p:cNvPr id="5" name="Flèche : virage 4">
            <a:extLst>
              <a:ext uri="{FF2B5EF4-FFF2-40B4-BE49-F238E27FC236}">
                <a16:creationId xmlns:a16="http://schemas.microsoft.com/office/drawing/2014/main" id="{C52A729D-9152-F15B-44E1-732A4DE35B47}"/>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Image 8">
            <a:extLst>
              <a:ext uri="{FF2B5EF4-FFF2-40B4-BE49-F238E27FC236}">
                <a16:creationId xmlns:a16="http://schemas.microsoft.com/office/drawing/2014/main" id="{EB0AFEC7-F800-D936-B514-9713203C6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440" y="2170885"/>
            <a:ext cx="4099560" cy="4255549"/>
          </a:xfrm>
          <a:prstGeom prst="rect">
            <a:avLst/>
          </a:prstGeom>
        </p:spPr>
      </p:pic>
    </p:spTree>
    <p:extLst>
      <p:ext uri="{BB962C8B-B14F-4D97-AF65-F5344CB8AC3E}">
        <p14:creationId xmlns:p14="http://schemas.microsoft.com/office/powerpoint/2010/main" val="24499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3754567" y="2009150"/>
            <a:ext cx="6569647" cy="1454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42913">
              <a:buNone/>
            </a:pPr>
            <a:r>
              <a:rPr lang="en-GB" sz="2600" dirty="0">
                <a:solidFill>
                  <a:schemeClr val="tx1">
                    <a:lumMod val="85000"/>
                    <a:lumOff val="15000"/>
                  </a:schemeClr>
                </a:solidFill>
                <a:latin typeface="Trebuchet MS" panose="020B0603020202020204" pitchFamily="34" charset="0"/>
                <a:cs typeface="Arial" panose="020B0604020202020204" pitchFamily="34" charset="0"/>
              </a:rPr>
              <a:t>C</a:t>
            </a:r>
            <a:r>
              <a:rPr lang="en-GB" sz="2600" dirty="0">
                <a:solidFill>
                  <a:schemeClr val="tx1">
                    <a:lumMod val="85000"/>
                    <a:lumOff val="15000"/>
                  </a:schemeClr>
                </a:solidFill>
                <a:latin typeface="Trebuchet MS" panose="020B0603020202020204" pitchFamily="34" charset="0"/>
              </a:rPr>
              <a:t>reation of a </a:t>
            </a:r>
            <a:r>
              <a:rPr lang="en-GB" sz="2600" u="sng" dirty="0">
                <a:solidFill>
                  <a:schemeClr val="tx1">
                    <a:lumMod val="85000"/>
                    <a:lumOff val="15000"/>
                  </a:schemeClr>
                </a:solidFill>
                <a:latin typeface="Trebuchet MS" panose="020B0603020202020204" pitchFamily="34" charset="0"/>
              </a:rPr>
              <a:t>pool of professionals</a:t>
            </a:r>
            <a:r>
              <a:rPr lang="en-GB" sz="2600" dirty="0">
                <a:solidFill>
                  <a:schemeClr val="tx1">
                    <a:lumMod val="85000"/>
                    <a:lumOff val="15000"/>
                  </a:schemeClr>
                </a:solidFill>
                <a:latin typeface="Trebuchet MS" panose="020B0603020202020204" pitchFamily="34" charset="0"/>
              </a:rPr>
              <a:t> with cross-cutting skills between all professions in the home and those in companies</a:t>
            </a:r>
          </a:p>
          <a:p>
            <a:pPr marL="442913" indent="-442913" defTabSz="442913">
              <a:buNone/>
            </a:pPr>
            <a:endParaRPr lang="en-GB" sz="2400" i="1" dirty="0">
              <a:latin typeface="Trebuchet MS" panose="020B060302020202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36D34EAE-020D-C7C1-6F63-61AA48BF6764}"/>
              </a:ext>
            </a:extLst>
          </p:cNvPr>
          <p:cNvSpPr txBox="1"/>
          <p:nvPr/>
        </p:nvSpPr>
        <p:spPr>
          <a:xfrm>
            <a:off x="320040" y="5135880"/>
            <a:ext cx="11225899" cy="1115317"/>
          </a:xfrm>
          <a:prstGeom prst="rect">
            <a:avLst/>
          </a:prstGeom>
          <a:noFill/>
        </p:spPr>
        <p:txBody>
          <a:bodyPr wrap="square" rtlCol="0">
            <a:spAutoFit/>
          </a:bodyPr>
          <a:lstStyle/>
          <a:p>
            <a:pPr marL="342900" indent="-342900">
              <a:buClr>
                <a:srgbClr val="538034"/>
              </a:buClr>
              <a:buFont typeface="Wingdings" panose="05000000000000000000" pitchFamily="2" charset="2"/>
              <a:buChar char="Ø"/>
            </a:pPr>
            <a:r>
              <a:rPr lang="en-GB" sz="2200" b="1" dirty="0">
                <a:solidFill>
                  <a:schemeClr val="tx1">
                    <a:lumMod val="85000"/>
                    <a:lumOff val="15000"/>
                  </a:schemeClr>
                </a:solidFill>
                <a:latin typeface="Trebuchet MS" panose="020B0603020202020204" pitchFamily="34" charset="0"/>
              </a:rPr>
              <a:t>In order the meet the needs of companies: </a:t>
            </a:r>
            <a:r>
              <a:rPr lang="en-GB" sz="2200" dirty="0">
                <a:solidFill>
                  <a:schemeClr val="tx1">
                    <a:lumMod val="85000"/>
                    <a:lumOff val="15000"/>
                  </a:schemeClr>
                </a:solidFill>
                <a:latin typeface="Trebuchet MS" panose="020B0603020202020204" pitchFamily="34" charset="0"/>
              </a:rPr>
              <a:t>recruitment and professionalization of trades; providing employees companies who are suffering, with less arduous missions in the home of clients, as well as tutoring missions</a:t>
            </a:r>
          </a:p>
        </p:txBody>
      </p:sp>
      <p:sp>
        <p:nvSpPr>
          <p:cNvPr id="10" name="Espace réservé du contenu 2">
            <a:extLst>
              <a:ext uri="{FF2B5EF4-FFF2-40B4-BE49-F238E27FC236}">
                <a16:creationId xmlns:a16="http://schemas.microsoft.com/office/drawing/2014/main" id="{51B12EAC-1118-2B17-C31C-DE3553B33D0E}"/>
              </a:ext>
            </a:extLst>
          </p:cNvPr>
          <p:cNvSpPr txBox="1">
            <a:spLocks/>
          </p:cNvSpPr>
          <p:nvPr/>
        </p:nvSpPr>
        <p:spPr>
          <a:xfrm>
            <a:off x="4041058" y="3458392"/>
            <a:ext cx="7504881" cy="1367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8034"/>
              </a:buClr>
              <a:buSzPct val="100000"/>
              <a:buFont typeface="Wingdings" panose="05000000000000000000" pitchFamily="2" charset="2"/>
              <a:buChar char="Ø"/>
            </a:pPr>
            <a:r>
              <a:rPr lang="en-GB" sz="2200" b="1" dirty="0">
                <a:solidFill>
                  <a:schemeClr val="tx1">
                    <a:lumMod val="85000"/>
                    <a:lumOff val="15000"/>
                  </a:schemeClr>
                </a:solidFill>
                <a:latin typeface="Trebuchet MS" panose="020B0603020202020204" pitchFamily="34" charset="0"/>
              </a:rPr>
              <a:t>In order to meet the expectations of clients in their homes:</a:t>
            </a:r>
            <a:r>
              <a:rPr lang="en-GB" sz="2200" dirty="0">
                <a:solidFill>
                  <a:schemeClr val="tx1">
                    <a:lumMod val="85000"/>
                    <a:lumOff val="15000"/>
                  </a:schemeClr>
                </a:solidFill>
                <a:latin typeface="Trebuchet MS" panose="020B0603020202020204" pitchFamily="34" charset="0"/>
              </a:rPr>
              <a:t> proposal of resources with proven and serious skills, in a notion of personalised, tailor-made and            "a la carte" services</a:t>
            </a:r>
          </a:p>
          <a:p>
            <a:pPr marL="360363" indent="-360363">
              <a:buNone/>
            </a:pPr>
            <a:endParaRPr lang="en-GB" sz="2400" dirty="0">
              <a:latin typeface="Trebuchet MS" panose="020B0603020202020204" pitchFamily="34" charset="0"/>
            </a:endParaRPr>
          </a:p>
          <a:p>
            <a:pPr marL="442913" indent="-442913">
              <a:buNone/>
            </a:pPr>
            <a:r>
              <a:rPr lang="en-GB" sz="2400" i="1" dirty="0">
                <a:latin typeface="Trebuchet MS" panose="020B0603020202020204" pitchFamily="34" charset="0"/>
                <a:ea typeface="Times New Roman" panose="02020603050405020304" pitchFamily="18" charset="0"/>
              </a:rPr>
              <a:t>  </a:t>
            </a:r>
          </a:p>
        </p:txBody>
      </p:sp>
      <p:pic>
        <p:nvPicPr>
          <p:cNvPr id="12" name="Image 11">
            <a:extLst>
              <a:ext uri="{FF2B5EF4-FFF2-40B4-BE49-F238E27FC236}">
                <a16:creationId xmlns:a16="http://schemas.microsoft.com/office/drawing/2014/main" id="{C860F385-BDBB-26F7-2D21-D98B1B04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71" y="2009150"/>
            <a:ext cx="3179927" cy="2840163"/>
          </a:xfrm>
          <a:prstGeom prst="rect">
            <a:avLst/>
          </a:prstGeom>
        </p:spPr>
      </p:pic>
      <p:sp>
        <p:nvSpPr>
          <p:cNvPr id="6" name="Espace réservé du contenu 2">
            <a:extLst>
              <a:ext uri="{FF2B5EF4-FFF2-40B4-BE49-F238E27FC236}">
                <a16:creationId xmlns:a16="http://schemas.microsoft.com/office/drawing/2014/main" id="{11A3DD91-1BE7-961C-21E9-B34620DD7EF4}"/>
              </a:ext>
            </a:extLst>
          </p:cNvPr>
          <p:cNvSpPr txBox="1">
            <a:spLocks/>
          </p:cNvSpPr>
          <p:nvPr/>
        </p:nvSpPr>
        <p:spPr>
          <a:xfrm>
            <a:off x="724809" y="645330"/>
            <a:ext cx="9365674" cy="9535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000" spc="4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Together with partners with common values to fight against abuses</a:t>
            </a:r>
            <a:r>
              <a:rPr lang="en-GB" sz="3000" spc="40">
                <a:solidFill>
                  <a:schemeClr val="tx1"/>
                </a:solidFill>
                <a:effectLst>
                  <a:outerShdw blurRad="38100" dist="38100" dir="2700000" algn="tl">
                    <a:srgbClr val="000000">
                      <a:alpha val="43137"/>
                    </a:srgbClr>
                  </a:outerShdw>
                </a:effectLst>
                <a:latin typeface="Trebuchet MS" panose="020B0603020202020204" pitchFamily="34" charset="0"/>
              </a:rPr>
              <a:t>       </a:t>
            </a:r>
            <a:endParaRPr lang="en-GB" sz="300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2" name="Flèche : virage 1">
            <a:extLst>
              <a:ext uri="{FF2B5EF4-FFF2-40B4-BE49-F238E27FC236}">
                <a16:creationId xmlns:a16="http://schemas.microsoft.com/office/drawing/2014/main" id="{5A281A24-F3C1-A060-EECC-07AF033C8F5E}"/>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341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6F694-6678-99E6-2DDC-8EBDF02A8B68}"/>
              </a:ext>
            </a:extLst>
          </p:cNvPr>
          <p:cNvSpPr>
            <a:spLocks noGrp="1"/>
          </p:cNvSpPr>
          <p:nvPr>
            <p:ph type="title"/>
          </p:nvPr>
        </p:nvSpPr>
        <p:spPr>
          <a:xfrm>
            <a:off x="726759" y="1144004"/>
            <a:ext cx="7388541" cy="3315120"/>
          </a:xfrm>
        </p:spPr>
        <p:txBody>
          <a:bodyPr>
            <a:noAutofit/>
          </a:bodyPr>
          <a:lstStyle/>
          <a:p>
            <a:r>
              <a:rPr lang="en-GB" sz="5400" b="1" dirty="0">
                <a:solidFill>
                  <a:srgbClr val="FF6600"/>
                </a:solidFill>
                <a:latin typeface="Trebuchet MS" panose="020B0603020202020204" pitchFamily="34" charset="0"/>
              </a:rPr>
              <a:t>How can you keep the commitments of your public interest project ?</a:t>
            </a:r>
            <a:br>
              <a:rPr lang="en-GB" sz="5400" b="1" dirty="0">
                <a:solidFill>
                  <a:srgbClr val="FF6600"/>
                </a:solidFill>
                <a:latin typeface="Trebuchet MS" panose="020B0603020202020204" pitchFamily="34" charset="0"/>
              </a:rPr>
            </a:br>
            <a:endParaRPr lang="fr-FR" sz="5400" b="1" dirty="0">
              <a:solidFill>
                <a:srgbClr val="FF6600"/>
              </a:solidFill>
              <a:latin typeface="Trebuchet MS" panose="020B0603020202020204" pitchFamily="34" charset="0"/>
            </a:endParaRPr>
          </a:p>
        </p:txBody>
      </p:sp>
      <p:pic>
        <p:nvPicPr>
          <p:cNvPr id="5" name="Espace réservé du contenu 4">
            <a:extLst>
              <a:ext uri="{FF2B5EF4-FFF2-40B4-BE49-F238E27FC236}">
                <a16:creationId xmlns:a16="http://schemas.microsoft.com/office/drawing/2014/main" id="{1161772B-6EC5-FB3B-5813-12A410588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329113"/>
            <a:ext cx="5792819" cy="4439557"/>
          </a:xfrm>
        </p:spPr>
      </p:pic>
      <p:pic>
        <p:nvPicPr>
          <p:cNvPr id="3" name="Image 2">
            <a:extLst>
              <a:ext uri="{FF2B5EF4-FFF2-40B4-BE49-F238E27FC236}">
                <a16:creationId xmlns:a16="http://schemas.microsoft.com/office/drawing/2014/main" id="{6BADAF37-212E-F878-9DB2-86A1DCA0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644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443345" y="337615"/>
            <a:ext cx="8215748" cy="1026616"/>
          </a:xfrm>
        </p:spPr>
        <p:txBody>
          <a:bodyPr>
            <a:noAutofit/>
          </a:bodyPr>
          <a:lstStyle/>
          <a:p>
            <a:r>
              <a:rPr lang="en-GB" sz="4000" dirty="0">
                <a:effectLst>
                  <a:outerShdw blurRad="38100" dist="38100" dir="2700000" algn="tl">
                    <a:srgbClr val="000000">
                      <a:alpha val="43137"/>
                    </a:srgbClr>
                  </a:outerShdw>
                </a:effectLst>
                <a:latin typeface="Trebuchet MS" panose="020B0603020202020204" pitchFamily="34" charset="0"/>
              </a:rPr>
              <a:t>Our obligations</a:t>
            </a:r>
          </a:p>
        </p:txBody>
      </p:sp>
      <p:pic>
        <p:nvPicPr>
          <p:cNvPr id="6" name="Image 5">
            <a:extLst>
              <a:ext uri="{FF2B5EF4-FFF2-40B4-BE49-F238E27FC236}">
                <a16:creationId xmlns:a16="http://schemas.microsoft.com/office/drawing/2014/main" id="{1785FCB4-2946-D757-EB4C-0E39E67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567"/>
            <a:ext cx="4450080" cy="3752413"/>
          </a:xfrm>
          <a:prstGeom prst="rect">
            <a:avLst/>
          </a:prstGeom>
        </p:spPr>
      </p:pic>
      <p:sp>
        <p:nvSpPr>
          <p:cNvPr id="10" name="Rectangle : coins arrondis 9">
            <a:extLst>
              <a:ext uri="{FF2B5EF4-FFF2-40B4-BE49-F238E27FC236}">
                <a16:creationId xmlns:a16="http://schemas.microsoft.com/office/drawing/2014/main" id="{80277742-081F-5D5A-F2CC-C4A0245F5B3F}"/>
              </a:ext>
            </a:extLst>
          </p:cNvPr>
          <p:cNvSpPr/>
          <p:nvPr/>
        </p:nvSpPr>
        <p:spPr>
          <a:xfrm>
            <a:off x="3752850" y="4426674"/>
            <a:ext cx="7767205" cy="165027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Trebuchet MS" panose="020B0603020202020204" pitchFamily="34" charset="0"/>
              </a:rPr>
              <a:t>Need for a specific </a:t>
            </a:r>
            <a:r>
              <a:rPr lang="en-GB" sz="3600" b="1" u="sng" dirty="0">
                <a:solidFill>
                  <a:schemeClr val="bg1"/>
                </a:solidFill>
                <a:latin typeface="Trebuchet MS" panose="020B0603020202020204" pitchFamily="34" charset="0"/>
              </a:rPr>
              <a:t>HRIS</a:t>
            </a:r>
            <a:r>
              <a:rPr lang="en-GB" sz="3600" b="1" dirty="0">
                <a:solidFill>
                  <a:schemeClr val="bg1"/>
                </a:solidFill>
                <a:latin typeface="Trebuchet MS" panose="020B0603020202020204" pitchFamily="34" charset="0"/>
              </a:rPr>
              <a:t> </a:t>
            </a:r>
          </a:p>
          <a:p>
            <a:pPr algn="ctr"/>
            <a:r>
              <a:rPr lang="en-GB" sz="3000" b="1" dirty="0">
                <a:solidFill>
                  <a:schemeClr val="bg1"/>
                </a:solidFill>
                <a:latin typeface="Trebuchet MS" panose="020B0603020202020204" pitchFamily="34" charset="0"/>
              </a:rPr>
              <a:t>(Human Resources Information System)</a:t>
            </a:r>
            <a:r>
              <a:rPr lang="en-GB"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GB" sz="3000" b="1"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en-GB" sz="2600" b="1" dirty="0">
              <a:solidFill>
                <a:schemeClr val="bg1"/>
              </a:solidFill>
              <a:latin typeface="Trebuchet MS" panose="020B0603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D2F79C-8C3A-AC5C-05BA-721E0CA711F8}"/>
              </a:ext>
            </a:extLst>
          </p:cNvPr>
          <p:cNvSpPr/>
          <p:nvPr/>
        </p:nvSpPr>
        <p:spPr>
          <a:xfrm>
            <a:off x="3840480" y="2495550"/>
            <a:ext cx="7532369" cy="1931124"/>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800" dirty="0">
                <a:solidFill>
                  <a:schemeClr val="tx1">
                    <a:lumMod val="85000"/>
                    <a:lumOff val="15000"/>
                  </a:schemeClr>
                </a:solidFill>
                <a:latin typeface="Trebuchet MS" panose="020B0603020202020204" pitchFamily="34" charset="0"/>
              </a:rPr>
              <a:t>Conducting the action by taking into account </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rPr>
              <a:t>Human </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capital</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Natural environmental</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capital</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F</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inancial capital </a:t>
            </a:r>
            <a:endPar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039FB336-310B-4176-8FA8-D35EF5FE6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5528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0BF43356-E29E-7B87-7389-1B3BFB424933}"/>
              </a:ext>
            </a:extLst>
          </p:cNvPr>
          <p:cNvSpPr/>
          <p:nvPr/>
        </p:nvSpPr>
        <p:spPr>
          <a:xfrm>
            <a:off x="429490" y="934043"/>
            <a:ext cx="11305309" cy="2314865"/>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800" dirty="0">
              <a:solidFill>
                <a:schemeClr val="bg1"/>
              </a:solidFill>
              <a:latin typeface="Trebuchet MS" panose="020B0603020202020204" pitchFamily="34" charset="0"/>
              <a:cs typeface="Arial" panose="020B0604020202020204" pitchFamily="34" charset="0"/>
            </a:endParaRPr>
          </a:p>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fr-FR"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fr-FR" sz="3200" dirty="0">
                <a:latin typeface="Trebuchet MS" panose="020B0603020202020204" pitchFamily="34" charset="0"/>
              </a:rPr>
              <a:t>     </a:t>
            </a:r>
          </a:p>
          <a:p>
            <a:pPr marL="900113" indent="346075">
              <a:buClr>
                <a:schemeClr val="bg1"/>
              </a:buClr>
            </a:pPr>
            <a:r>
              <a:rPr lang="fr-FR" sz="3200" dirty="0">
                <a:latin typeface="Trebuchet MS" panose="020B0603020202020204" pitchFamily="34" charset="0"/>
              </a:rPr>
              <a:t> </a:t>
            </a:r>
          </a:p>
          <a:p>
            <a:pPr marL="803275" indent="360363" defTabSz="900113">
              <a:buClr>
                <a:schemeClr val="bg1"/>
              </a:buClr>
            </a:pPr>
            <a:endParaRPr lang="en-US" sz="3000" dirty="0">
              <a:latin typeface="Trebuchet MS" panose="020B0603020202020204" pitchFamily="34" charset="0"/>
            </a:endParaRPr>
          </a:p>
          <a:p>
            <a:pPr marL="984250" indent="179388" defTabSz="900113">
              <a:buClr>
                <a:schemeClr val="bg1"/>
              </a:buClr>
            </a:pPr>
            <a:r>
              <a:rPr lang="en-US" sz="3000" dirty="0">
                <a:latin typeface="Trebuchet MS" panose="020B0603020202020204" pitchFamily="34" charset="0"/>
              </a:rPr>
              <a:t>  Federate apolitical humanist citizen action of general  interest with social and environmental impact by</a:t>
            </a:r>
          </a:p>
          <a:p>
            <a:pPr marL="360363" defTabSz="900113">
              <a:buClr>
                <a:schemeClr val="bg1"/>
              </a:buClr>
            </a:pPr>
            <a:r>
              <a:rPr lang="en-US" sz="3000" dirty="0">
                <a:latin typeface="Trebuchet MS" panose="020B0603020202020204" pitchFamily="34" charset="0"/>
              </a:rPr>
              <a:t>  another form of cooperation with respect for </a:t>
            </a:r>
          </a:p>
          <a:p>
            <a:pPr marL="179388" defTabSz="900113">
              <a:buClr>
                <a:schemeClr val="bg1"/>
              </a:buClr>
            </a:pPr>
            <a:r>
              <a:rPr lang="en-US" sz="3000" dirty="0">
                <a:latin typeface="Trebuchet MS" panose="020B0603020202020204" pitchFamily="34" charset="0"/>
              </a:rPr>
              <a:t>the territories, in FRANCE and LAOS</a:t>
            </a:r>
          </a:p>
          <a:p>
            <a:pPr marL="360363" defTabSz="900113">
              <a:buClr>
                <a:schemeClr val="bg1"/>
              </a:buClr>
            </a:pPr>
            <a:r>
              <a:rPr lang="en-US" sz="3000" dirty="0">
                <a:latin typeface="Trebuchet MS" panose="020B0603020202020204" pitchFamily="34" charset="0"/>
              </a:rPr>
              <a:t> </a:t>
            </a:r>
            <a:endParaRPr lang="fr-FR" sz="3000" dirty="0">
              <a:latin typeface="Trebuchet MS" panose="020B0603020202020204" pitchFamily="34" charset="0"/>
            </a:endParaRP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831278" y="3144982"/>
            <a:ext cx="5611085" cy="329738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indent="7938" algn="ctr">
              <a:buClr>
                <a:schemeClr val="bg1"/>
              </a:buClr>
            </a:pPr>
            <a:r>
              <a:rPr lang="en-US" sz="2400" dirty="0">
                <a:solidFill>
                  <a:schemeClr val="bg1"/>
                </a:solidFill>
                <a:latin typeface="Trebuchet MS" panose="020B0603020202020204" pitchFamily="34" charset="0"/>
              </a:rPr>
              <a:t>In view of climate change, </a:t>
            </a:r>
          </a:p>
          <a:p>
            <a:pPr marL="82550" indent="7938" algn="ctr">
              <a:buClr>
                <a:schemeClr val="bg1"/>
              </a:buClr>
            </a:pPr>
            <a:r>
              <a:rPr lang="en-US" sz="2400" dirty="0">
                <a:solidFill>
                  <a:schemeClr val="bg1"/>
                </a:solidFill>
                <a:latin typeface="Trebuchet MS" panose="020B0603020202020204" pitchFamily="34" charset="0"/>
              </a:rPr>
              <a:t>a </a:t>
            </a:r>
            <a:r>
              <a:rPr lang="fr-FR" sz="2400" u="dotted" dirty="0">
                <a:latin typeface="Trebuchet MS" panose="020B0603020202020204" pitchFamily="34" charset="0"/>
              </a:rPr>
              <a:t>different system of organization</a:t>
            </a:r>
            <a:r>
              <a:rPr lang="en-US" sz="2400" dirty="0">
                <a:solidFill>
                  <a:schemeClr val="bg1"/>
                </a:solidFill>
                <a:latin typeface="Trebuchet MS" panose="020B0603020202020204" pitchFamily="34" charset="0"/>
              </a:rPr>
              <a:t>  </a:t>
            </a:r>
          </a:p>
          <a:p>
            <a:pPr marL="82550" indent="7938" algn="ctr">
              <a:buClr>
                <a:schemeClr val="bg1"/>
              </a:buClr>
            </a:pPr>
            <a:r>
              <a:rPr lang="en-US" sz="2400" dirty="0">
                <a:solidFill>
                  <a:schemeClr val="bg1"/>
                </a:solidFill>
                <a:latin typeface="Trebuchet MS" panose="020B0603020202020204" pitchFamily="34" charset="0"/>
              </a:rPr>
              <a:t>was imagined within neighborhoods, by confronting aging societies that have become complex, losing meaning and rupture, and which create precariousness, burnout, mistreatment, loneliness…</a:t>
            </a:r>
            <a:endParaRPr lang="fr-FR" sz="2400" dirty="0">
              <a:solidFill>
                <a:schemeClr val="bg1"/>
              </a:solidFill>
              <a:latin typeface="Trebuchet MS" panose="020B0603020202020204" pitchFamily="34" charset="0"/>
            </a:endParaRPr>
          </a:p>
        </p:txBody>
      </p:sp>
      <p:sp>
        <p:nvSpPr>
          <p:cNvPr id="13" name="Rectangle : coins arrondis 12">
            <a:extLst>
              <a:ext uri="{FF2B5EF4-FFF2-40B4-BE49-F238E27FC236}">
                <a16:creationId xmlns:a16="http://schemas.microsoft.com/office/drawing/2014/main" id="{7840FEA8-ECA7-D47F-9F86-2BF1F086E5E4}"/>
              </a:ext>
            </a:extLst>
          </p:cNvPr>
          <p:cNvSpPr/>
          <p:nvPr/>
        </p:nvSpPr>
        <p:spPr>
          <a:xfrm>
            <a:off x="6567055" y="3456687"/>
            <a:ext cx="4904506" cy="75973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6350">
              <a:buClr>
                <a:schemeClr val="bg1"/>
              </a:buClr>
            </a:pPr>
            <a:r>
              <a:rPr lang="en-US" sz="3400" b="1" dirty="0">
                <a:solidFill>
                  <a:schemeClr val="bg1"/>
                </a:solidFill>
                <a:latin typeface="Trebuchet MS" panose="020B0603020202020204" pitchFamily="34" charset="0"/>
              </a:rPr>
              <a:t> With what solution?</a:t>
            </a:r>
          </a:p>
        </p:txBody>
      </p:sp>
      <p:pic>
        <p:nvPicPr>
          <p:cNvPr id="15" name="Graphique 14" descr="Ampoule et engrenage">
            <a:extLst>
              <a:ext uri="{FF2B5EF4-FFF2-40B4-BE49-F238E27FC236}">
                <a16:creationId xmlns:a16="http://schemas.microsoft.com/office/drawing/2014/main" id="{28D1F2B6-BEBA-25CC-EA0F-D31C59D736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985" y="743490"/>
            <a:ext cx="1295400" cy="1295400"/>
          </a:xfrm>
          <a:prstGeom prst="rect">
            <a:avLst/>
          </a:prstGeom>
        </p:spPr>
      </p:pic>
      <p:sp>
        <p:nvSpPr>
          <p:cNvPr id="8" name="Titre 1">
            <a:extLst>
              <a:ext uri="{FF2B5EF4-FFF2-40B4-BE49-F238E27FC236}">
                <a16:creationId xmlns:a16="http://schemas.microsoft.com/office/drawing/2014/main" id="{C369129F-F03F-5443-A53C-B0C09597ED26}"/>
              </a:ext>
            </a:extLst>
          </p:cNvPr>
          <p:cNvSpPr>
            <a:spLocks noGrp="1"/>
          </p:cNvSpPr>
          <p:nvPr>
            <p:ph type="title"/>
          </p:nvPr>
        </p:nvSpPr>
        <p:spPr>
          <a:xfrm>
            <a:off x="609601" y="177515"/>
            <a:ext cx="7536872" cy="584485"/>
          </a:xfrm>
        </p:spPr>
        <p:txBody>
          <a:bodyPr vert="horz" lIns="91440" tIns="45720" rIns="91440" bIns="45720" rtlCol="0" anchor="ctr">
            <a:noAutofit/>
          </a:bodyPr>
          <a:lstStyle/>
          <a:p>
            <a:r>
              <a:rPr lang="en-US" sz="4200" b="1" dirty="0">
                <a:solidFill>
                  <a:srgbClr val="FF6600"/>
                </a:solidFill>
                <a:latin typeface="Trebuchet MS" panose="020B0603020202020204" pitchFamily="34" charset="0"/>
              </a:rPr>
              <a:t>The reason for this project</a:t>
            </a:r>
            <a:endParaRPr lang="fr-FR" sz="4200" b="1" dirty="0">
              <a:solidFill>
                <a:srgbClr val="FF6600"/>
              </a:solidFill>
              <a:latin typeface="Trebuchet MS" panose="020B0603020202020204" pitchFamily="34" charset="0"/>
            </a:endParaRPr>
          </a:p>
        </p:txBody>
      </p:sp>
      <p:sp>
        <p:nvSpPr>
          <p:cNvPr id="2" name="Rectangle 1">
            <a:extLst>
              <a:ext uri="{FF2B5EF4-FFF2-40B4-BE49-F238E27FC236}">
                <a16:creationId xmlns:a16="http://schemas.microsoft.com/office/drawing/2014/main" id="{1B423BFA-B649-D7A7-A5E7-F5CBC1708D43}"/>
              </a:ext>
            </a:extLst>
          </p:cNvPr>
          <p:cNvSpPr/>
          <p:nvPr/>
        </p:nvSpPr>
        <p:spPr>
          <a:xfrm>
            <a:off x="6844151" y="4216426"/>
            <a:ext cx="4405740" cy="189343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endParaRPr lang="fr-FR" sz="2400" b="1" dirty="0">
              <a:solidFill>
                <a:schemeClr val="bg1"/>
              </a:solidFill>
              <a:latin typeface="Trebuchet MS" panose="020B0603020202020204" pitchFamily="34" charset="0"/>
              <a:cs typeface="Arial" panose="020B0604020202020204" pitchFamily="34" charset="0"/>
            </a:endParaRPr>
          </a:p>
          <a:p>
            <a:pPr algn="ctr"/>
            <a:r>
              <a:rPr lang="en-US" sz="2600" b="1" dirty="0">
                <a:solidFill>
                  <a:schemeClr val="bg1"/>
                </a:solidFill>
                <a:latin typeface="Trebuchet MS" panose="020B0603020202020204" pitchFamily="34" charset="0"/>
              </a:rPr>
              <a:t>►Bifurquate towards another model of success by carrying a concept that respects living beings</a:t>
            </a:r>
            <a:endParaRPr lang="fr-FR" sz="2600" b="1" dirty="0">
              <a:solidFill>
                <a:schemeClr val="bg1"/>
              </a:solidFill>
              <a:latin typeface="Trebuchet MS" panose="020B0603020202020204" pitchFamily="34" charset="0"/>
            </a:endParaRPr>
          </a:p>
          <a:p>
            <a:pPr algn="ctr"/>
            <a:endParaRPr lang="fr-FR" sz="800" dirty="0">
              <a:solidFill>
                <a:schemeClr val="bg1"/>
              </a:solidFill>
              <a:latin typeface="Trebuchet MS" panose="020B0603020202020204" pitchFamily="34" charset="0"/>
            </a:endParaRPr>
          </a:p>
          <a:p>
            <a:pPr algn="ctr"/>
            <a:endParaRPr lang="fr-FR" sz="2200" b="1" dirty="0">
              <a:latin typeface="Trebuchet MS" panose="020B0603020202020204" pitchFamily="34" charset="0"/>
            </a:endParaRPr>
          </a:p>
          <a:p>
            <a:pPr algn="ctr"/>
            <a:endParaRPr lang="fr-FR" sz="2200" b="1" dirty="0">
              <a:latin typeface="Trebuchet MS" panose="020B0603020202020204" pitchFamily="34" charset="0"/>
            </a:endParaRPr>
          </a:p>
        </p:txBody>
      </p:sp>
      <p:pic>
        <p:nvPicPr>
          <p:cNvPr id="9" name="Image 8">
            <a:extLst>
              <a:ext uri="{FF2B5EF4-FFF2-40B4-BE49-F238E27FC236}">
                <a16:creationId xmlns:a16="http://schemas.microsoft.com/office/drawing/2014/main" id="{36704857-0644-7301-6E4E-EFAF551A6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5197" y="5985164"/>
            <a:ext cx="1196802" cy="840189"/>
          </a:xfrm>
          <a:prstGeom prst="rect">
            <a:avLst/>
          </a:prstGeom>
        </p:spPr>
      </p:pic>
    </p:spTree>
    <p:extLst>
      <p:ext uri="{BB962C8B-B14F-4D97-AF65-F5344CB8AC3E}">
        <p14:creationId xmlns:p14="http://schemas.microsoft.com/office/powerpoint/2010/main" val="245035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8"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8846" y="1856127"/>
            <a:ext cx="11029055" cy="935368"/>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r>
              <a:rPr lang="en-GB" sz="2800" baseline="0" dirty="0">
                <a:solidFill>
                  <a:srgbClr val="FF6600"/>
                </a:solidFill>
                <a:latin typeface="Trebuchet MS" panose="020B0603020202020204" pitchFamily="34" charset="0"/>
                <a:cs typeface="Arial" panose="020B0604020202020204" pitchFamily="34" charset="0"/>
              </a:rPr>
              <a:t>►</a:t>
            </a:r>
            <a:r>
              <a:rPr lang="en-GB" sz="2800" baseline="0" dirty="0">
                <a:solidFill>
                  <a:schemeClr val="accent1"/>
                </a:solidFill>
                <a:latin typeface="Trebuchet MS" panose="020B0603020202020204" pitchFamily="34" charset="0"/>
                <a:cs typeface="Arial" panose="020B0604020202020204" pitchFamily="34" charset="0"/>
              </a:rPr>
              <a:t> </a:t>
            </a:r>
            <a:r>
              <a:rPr lang="en-GB" sz="2800" b="1" dirty="0">
                <a:solidFill>
                  <a:schemeClr val="tx1">
                    <a:lumMod val="85000"/>
                    <a:lumOff val="15000"/>
                  </a:schemeClr>
                </a:solidFill>
                <a:latin typeface="Trebuchet MS" panose="020B0603020202020204" pitchFamily="34" charset="0"/>
                <a:cs typeface="Arial" panose="020B0604020202020204" pitchFamily="34" charset="0"/>
              </a:rPr>
              <a:t>An IT platform:</a:t>
            </a:r>
            <a:r>
              <a:rPr lang="en-GB" sz="2800" b="1" dirty="0">
                <a:solidFill>
                  <a:schemeClr val="tx1">
                    <a:lumMod val="85000"/>
                    <a:lumOff val="15000"/>
                  </a:schemeClr>
                </a:solidFill>
                <a:latin typeface="Trebuchet MS" panose="020B0603020202020204" pitchFamily="34" charset="0"/>
              </a:rPr>
              <a:t> matching algorithm on preference or brake of professionals, quality HR management, training</a:t>
            </a:r>
            <a:endParaRPr lang="en-GB" sz="2800" baseline="0" dirty="0">
              <a:solidFill>
                <a:schemeClr val="tx1">
                  <a:lumMod val="85000"/>
                  <a:lumOff val="15000"/>
                </a:schemeClr>
              </a:solidFill>
              <a:latin typeface="Trebuchet MS" panose="020B0603020202020204" pitchFamily="34" charset="0"/>
            </a:endParaRPr>
          </a:p>
        </p:txBody>
      </p:sp>
      <p:sp>
        <p:nvSpPr>
          <p:cNvPr id="7" name="Titre 1">
            <a:extLst>
              <a:ext uri="{FF2B5EF4-FFF2-40B4-BE49-F238E27FC236}">
                <a16:creationId xmlns:a16="http://schemas.microsoft.com/office/drawing/2014/main" id="{1630B7DC-615E-41A0-8BB1-7F02C130C84A}"/>
              </a:ext>
            </a:extLst>
          </p:cNvPr>
          <p:cNvSpPr>
            <a:spLocks noGrp="1"/>
          </p:cNvSpPr>
          <p:nvPr>
            <p:ph type="title"/>
          </p:nvPr>
        </p:nvSpPr>
        <p:spPr>
          <a:xfrm>
            <a:off x="544658" y="491229"/>
            <a:ext cx="9628568" cy="1059768"/>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An HR computer system to link networked actions in Human Resources</a:t>
            </a: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B3EDD4F0-3AF5-FFE2-119A-36FD90B1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8" y="3817410"/>
            <a:ext cx="3633463" cy="3040590"/>
          </a:xfrm>
          <a:prstGeom prst="rect">
            <a:avLst/>
          </a:prstGeom>
        </p:spPr>
      </p:pic>
      <p:sp>
        <p:nvSpPr>
          <p:cNvPr id="3" name="ZoneTexte 2">
            <a:extLst>
              <a:ext uri="{FF2B5EF4-FFF2-40B4-BE49-F238E27FC236}">
                <a16:creationId xmlns:a16="http://schemas.microsoft.com/office/drawing/2014/main" id="{87EBABFD-CCE0-FFD1-A908-2D2072C7F749}"/>
              </a:ext>
            </a:extLst>
          </p:cNvPr>
          <p:cNvSpPr txBox="1"/>
          <p:nvPr/>
        </p:nvSpPr>
        <p:spPr>
          <a:xfrm>
            <a:off x="3259394" y="4085303"/>
            <a:ext cx="8445918" cy="1854455"/>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en-GB" sz="2400" baseline="0" dirty="0">
                <a:solidFill>
                  <a:schemeClr val="tx1">
                    <a:lumMod val="85000"/>
                    <a:lumOff val="15000"/>
                  </a:schemeClr>
                </a:solidFill>
                <a:latin typeface="Trebuchet MS" panose="020B0603020202020204" pitchFamily="34" charset="0"/>
              </a:rPr>
              <a:t>Link</a:t>
            </a:r>
            <a:r>
              <a:rPr lang="en-GB" sz="2400" dirty="0">
                <a:solidFill>
                  <a:schemeClr val="tx1">
                    <a:lumMod val="85000"/>
                    <a:lumOff val="15000"/>
                  </a:schemeClr>
                </a:solidFill>
                <a:latin typeface="Trebuchet MS" panose="020B0603020202020204" pitchFamily="34" charset="0"/>
              </a:rPr>
              <a:t> and mutual</a:t>
            </a:r>
            <a:r>
              <a:rPr lang="en-GB" sz="2400" baseline="0" dirty="0">
                <a:solidFill>
                  <a:schemeClr val="tx1">
                    <a:lumMod val="85000"/>
                    <a:lumOff val="15000"/>
                  </a:schemeClr>
                </a:solidFill>
                <a:latin typeface="Trebuchet MS" panose="020B0603020202020204" pitchFamily="34" charset="0"/>
              </a:rPr>
              <a:t> </a:t>
            </a:r>
            <a:r>
              <a:rPr lang="en-GB" sz="2400" dirty="0">
                <a:solidFill>
                  <a:schemeClr val="tx1">
                    <a:lumMod val="85000"/>
                    <a:lumOff val="15000"/>
                  </a:schemeClr>
                </a:solidFill>
                <a:latin typeface="Trebuchet MS" panose="020B0603020202020204" pitchFamily="34" charset="0"/>
              </a:rPr>
              <a:t>ac</a:t>
            </a:r>
            <a:r>
              <a:rPr lang="en-GB" sz="2400" baseline="0" dirty="0">
                <a:solidFill>
                  <a:schemeClr val="tx1">
                    <a:lumMod val="85000"/>
                    <a:lumOff val="15000"/>
                  </a:schemeClr>
                </a:solidFill>
                <a:latin typeface="Trebuchet MS" panose="020B0603020202020204" pitchFamily="34" charset="0"/>
              </a:rPr>
              <a:t>culturation between aid professionals and building professionals:</a:t>
            </a:r>
            <a:r>
              <a:rPr lang="en-GB" sz="2400" dirty="0">
                <a:solidFill>
                  <a:schemeClr val="tx1">
                    <a:lumMod val="85000"/>
                    <a:lumOff val="15000"/>
                  </a:schemeClr>
                </a:solidFill>
                <a:latin typeface="Trebuchet MS" panose="020B0603020202020204" pitchFamily="34" charset="0"/>
              </a:rPr>
              <a:t> eco-responsible adaptation of the environment taking into account users and professionals; inter-professional training</a:t>
            </a:r>
            <a:endParaRPr lang="en-GB" sz="2400" baseline="0" dirty="0">
              <a:solidFill>
                <a:schemeClr val="tx1">
                  <a:lumMod val="85000"/>
                  <a:lumOff val="15000"/>
                </a:schemeClr>
              </a:solidFill>
              <a:latin typeface="Trebuchet MS" panose="020B0603020202020204" pitchFamily="34" charset="0"/>
            </a:endParaRPr>
          </a:p>
          <a:p>
            <a:pPr algn="just"/>
            <a:endParaRPr lang="en-GB" sz="2800" dirty="0">
              <a:solidFill>
                <a:schemeClr val="tx1"/>
              </a:solidFill>
            </a:endParaRPr>
          </a:p>
        </p:txBody>
      </p:sp>
      <p:sp>
        <p:nvSpPr>
          <p:cNvPr id="4" name="ZoneTexte 3">
            <a:extLst>
              <a:ext uri="{FF2B5EF4-FFF2-40B4-BE49-F238E27FC236}">
                <a16:creationId xmlns:a16="http://schemas.microsoft.com/office/drawing/2014/main" id="{3A37B81C-4F8F-75EA-BB5B-8324E27701FA}"/>
              </a:ext>
            </a:extLst>
          </p:cNvPr>
          <p:cNvSpPr txBox="1"/>
          <p:nvPr/>
        </p:nvSpPr>
        <p:spPr>
          <a:xfrm>
            <a:off x="943900" y="2835739"/>
            <a:ext cx="10943302" cy="1620311"/>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en-GB" sz="2400" baseline="0" dirty="0">
                <a:solidFill>
                  <a:schemeClr val="tx1">
                    <a:lumMod val="85000"/>
                    <a:lumOff val="15000"/>
                  </a:schemeClr>
                </a:solidFill>
                <a:latin typeface="Trebuchet MS" panose="020B0603020202020204" pitchFamily="34" charset="0"/>
              </a:rPr>
              <a:t>New</a:t>
            </a:r>
            <a:r>
              <a:rPr lang="en-GB" sz="2400" dirty="0">
                <a:solidFill>
                  <a:schemeClr val="tx1">
                    <a:lumMod val="85000"/>
                    <a:lumOff val="15000"/>
                  </a:schemeClr>
                </a:solidFill>
                <a:latin typeface="Trebuchet MS" panose="020B0603020202020204" pitchFamily="34" charset="0"/>
              </a:rPr>
              <a:t> organization and management of the collective: </a:t>
            </a:r>
            <a:r>
              <a:rPr lang="en-GB" sz="2400" baseline="0" dirty="0">
                <a:solidFill>
                  <a:schemeClr val="tx1">
                    <a:lumMod val="85000"/>
                    <a:lumOff val="15000"/>
                  </a:schemeClr>
                </a:solidFill>
                <a:latin typeface="Trebuchet MS" panose="020B0603020202020204" pitchFamily="34" charset="0"/>
              </a:rPr>
              <a:t>increase</a:t>
            </a:r>
            <a:r>
              <a:rPr lang="en-GB" sz="2400" dirty="0">
                <a:solidFill>
                  <a:schemeClr val="tx1">
                    <a:lumMod val="85000"/>
                    <a:lumOff val="15000"/>
                  </a:schemeClr>
                </a:solidFill>
                <a:latin typeface="Trebuchet MS" panose="020B0603020202020204" pitchFamily="34" charset="0"/>
              </a:rPr>
              <a:t> in the "power to act" of </a:t>
            </a:r>
            <a:r>
              <a:rPr lang="en-GB" sz="2400" dirty="0">
                <a:solidFill>
                  <a:srgbClr val="FF6600"/>
                </a:solidFill>
                <a:latin typeface="Trebuchet MS" panose="020B0603020202020204" pitchFamily="34" charset="0"/>
              </a:rPr>
              <a:t>S</a:t>
            </a:r>
            <a:r>
              <a:rPr lang="en-GB" sz="2400" dirty="0">
                <a:solidFill>
                  <a:schemeClr val="tx1">
                    <a:lumMod val="85000"/>
                    <a:lumOff val="15000"/>
                  </a:schemeClr>
                </a:solidFill>
                <a:latin typeface="Trebuchet MS" panose="020B0603020202020204" pitchFamily="34" charset="0"/>
              </a:rPr>
              <a:t>ocial </a:t>
            </a:r>
            <a:r>
              <a:rPr lang="en-GB" sz="2400" dirty="0">
                <a:solidFill>
                  <a:srgbClr val="00B485"/>
                </a:solidFill>
                <a:latin typeface="Trebuchet MS" panose="020B0603020202020204" pitchFamily="34" charset="0"/>
              </a:rPr>
              <a:t>E</a:t>
            </a:r>
            <a:r>
              <a:rPr lang="en-GB" sz="2400" dirty="0">
                <a:solidFill>
                  <a:schemeClr val="tx1">
                    <a:lumMod val="85000"/>
                    <a:lumOff val="15000"/>
                  </a:schemeClr>
                </a:solidFill>
                <a:latin typeface="Trebuchet MS" panose="020B0603020202020204" pitchFamily="34" charset="0"/>
              </a:rPr>
              <a:t>ntrepreneurs; better response to the expectations of users/professionals/employers, as well as to financial needs</a:t>
            </a:r>
            <a:endParaRPr lang="en-GB" sz="2400" baseline="0" dirty="0">
              <a:solidFill>
                <a:schemeClr val="tx1">
                  <a:lumMod val="85000"/>
                  <a:lumOff val="15000"/>
                </a:schemeClr>
              </a:solidFill>
              <a:latin typeface="Trebuchet MS" panose="020B0603020202020204" pitchFamily="34" charset="0"/>
            </a:endParaRPr>
          </a:p>
          <a:p>
            <a:pPr algn="just"/>
            <a:r>
              <a:rPr lang="en-GB" sz="2400" dirty="0">
                <a:solidFill>
                  <a:schemeClr val="tx1"/>
                </a:solidFill>
              </a:rPr>
              <a:t> </a:t>
            </a:r>
          </a:p>
        </p:txBody>
      </p:sp>
    </p:spTree>
    <p:extLst>
      <p:ext uri="{BB962C8B-B14F-4D97-AF65-F5344CB8AC3E}">
        <p14:creationId xmlns:p14="http://schemas.microsoft.com/office/powerpoint/2010/main" val="210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0B71E0FE-66DF-4680-98D6-EEC9CCF13DCB}"/>
              </a:ext>
            </a:extLst>
          </p:cNvPr>
          <p:cNvGraphicFramePr/>
          <p:nvPr>
            <p:extLst>
              <p:ext uri="{D42A27DB-BD31-4B8C-83A1-F6EECF244321}">
                <p14:modId xmlns:p14="http://schemas.microsoft.com/office/powerpoint/2010/main" val="1501408724"/>
              </p:ext>
            </p:extLst>
          </p:nvPr>
        </p:nvGraphicFramePr>
        <p:xfrm>
          <a:off x="-335283" y="1892663"/>
          <a:ext cx="8564882" cy="418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1DF05C83-9420-4ED5-A70D-B403FDFBA718}"/>
              </a:ext>
            </a:extLst>
          </p:cNvPr>
          <p:cNvSpPr txBox="1"/>
          <p:nvPr/>
        </p:nvSpPr>
        <p:spPr>
          <a:xfrm>
            <a:off x="7176655" y="1892663"/>
            <a:ext cx="4156363" cy="861774"/>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matching </a:t>
            </a:r>
            <a:r>
              <a:rPr lang="en-GB" b="1" u="sng" dirty="0" err="1">
                <a:solidFill>
                  <a:srgbClr val="FF6600"/>
                </a:solidFill>
                <a:latin typeface="Trebuchet MS" panose="020B0603020202020204" pitchFamily="34" charset="0"/>
              </a:rPr>
              <a:t>algorithme</a:t>
            </a:r>
            <a:r>
              <a:rPr lang="en-GB" b="1" u="sng" dirty="0">
                <a:solidFill>
                  <a:srgbClr val="FF6600"/>
                </a:solidFill>
                <a:latin typeface="Trebuchet MS" panose="020B0603020202020204" pitchFamily="34" charset="0"/>
              </a:rPr>
              <a:t> </a:t>
            </a:r>
          </a:p>
          <a:p>
            <a:r>
              <a:rPr lang="en-GB" sz="1600" dirty="0">
                <a:solidFill>
                  <a:schemeClr val="tx1">
                    <a:lumMod val="85000"/>
                    <a:lumOff val="15000"/>
                  </a:schemeClr>
                </a:solidFill>
                <a:latin typeface="Trebuchet MS" panose="020B0603020202020204" pitchFamily="34" charset="0"/>
              </a:rPr>
              <a:t>orchestrated to fill the gaps in the uberized systems</a:t>
            </a:r>
          </a:p>
        </p:txBody>
      </p:sp>
      <p:sp>
        <p:nvSpPr>
          <p:cNvPr id="25" name="ZoneTexte 24">
            <a:extLst>
              <a:ext uri="{FF2B5EF4-FFF2-40B4-BE49-F238E27FC236}">
                <a16:creationId xmlns:a16="http://schemas.microsoft.com/office/drawing/2014/main" id="{2000B85D-5EFE-45F2-A37C-F3BCC12F6AE4}"/>
              </a:ext>
            </a:extLst>
          </p:cNvPr>
          <p:cNvSpPr txBox="1"/>
          <p:nvPr/>
        </p:nvSpPr>
        <p:spPr>
          <a:xfrm>
            <a:off x="6490466" y="2998113"/>
            <a:ext cx="4565461" cy="861774"/>
          </a:xfrm>
          <a:prstGeom prst="rect">
            <a:avLst/>
          </a:prstGeom>
          <a:noFill/>
        </p:spPr>
        <p:txBody>
          <a:bodyPr wrap="square" rtlCol="0">
            <a:spAutoFit/>
          </a:bodyPr>
          <a:lstStyle>
            <a:defPPr>
              <a:defRPr lang="en-US"/>
            </a:defPPr>
            <a:lvl1pPr>
              <a:defRPr u="sng"/>
            </a:lvl1pPr>
          </a:lstStyle>
          <a:p>
            <a:r>
              <a:rPr lang="en-GB" b="1" dirty="0">
                <a:solidFill>
                  <a:srgbClr val="FF6600"/>
                </a:solidFill>
                <a:latin typeface="Trebuchet MS" panose="020B0603020202020204" pitchFamily="34" charset="0"/>
              </a:rPr>
              <a:t>Human Resources Policy</a:t>
            </a:r>
          </a:p>
          <a:p>
            <a:r>
              <a:rPr lang="en-GB" sz="1600" u="none" dirty="0">
                <a:solidFill>
                  <a:schemeClr val="tx1">
                    <a:lumMod val="85000"/>
                    <a:lumOff val="15000"/>
                  </a:schemeClr>
                </a:solidFill>
                <a:latin typeface="Trebuchet MS" panose="020B0603020202020204" pitchFamily="34" charset="0"/>
              </a:rPr>
              <a:t>conditioned to be control of one’s life path within the collective</a:t>
            </a:r>
          </a:p>
        </p:txBody>
      </p:sp>
      <p:sp>
        <p:nvSpPr>
          <p:cNvPr id="26" name="ZoneTexte 25">
            <a:extLst>
              <a:ext uri="{FF2B5EF4-FFF2-40B4-BE49-F238E27FC236}">
                <a16:creationId xmlns:a16="http://schemas.microsoft.com/office/drawing/2014/main" id="{8E4BBC15-EEE5-49BE-A7DB-A63BFC36E4A2}"/>
              </a:ext>
            </a:extLst>
          </p:cNvPr>
          <p:cNvSpPr txBox="1"/>
          <p:nvPr/>
        </p:nvSpPr>
        <p:spPr>
          <a:xfrm>
            <a:off x="6490466" y="4222616"/>
            <a:ext cx="5368119" cy="615553"/>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financial package </a:t>
            </a:r>
          </a:p>
          <a:p>
            <a:r>
              <a:rPr lang="en-GB" sz="1600" dirty="0">
                <a:solidFill>
                  <a:schemeClr val="tx1">
                    <a:lumMod val="85000"/>
                    <a:lumOff val="15000"/>
                  </a:schemeClr>
                </a:solidFill>
                <a:latin typeface="Trebuchet MS" panose="020B0603020202020204" pitchFamily="34" charset="0"/>
              </a:rPr>
              <a:t>developed with social cohesion in mind</a:t>
            </a:r>
          </a:p>
        </p:txBody>
      </p:sp>
      <p:sp>
        <p:nvSpPr>
          <p:cNvPr id="27" name="ZoneTexte 26">
            <a:extLst>
              <a:ext uri="{FF2B5EF4-FFF2-40B4-BE49-F238E27FC236}">
                <a16:creationId xmlns:a16="http://schemas.microsoft.com/office/drawing/2014/main" id="{78341611-C4A3-4838-A26C-8B78B8FAEBDC}"/>
              </a:ext>
            </a:extLst>
          </p:cNvPr>
          <p:cNvSpPr txBox="1"/>
          <p:nvPr/>
        </p:nvSpPr>
        <p:spPr>
          <a:xfrm>
            <a:off x="7176655" y="5001491"/>
            <a:ext cx="4681930" cy="1107996"/>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climate and environmental challenge </a:t>
            </a:r>
          </a:p>
          <a:p>
            <a:r>
              <a:rPr lang="en-GB" sz="1600" dirty="0">
                <a:solidFill>
                  <a:schemeClr val="tx1">
                    <a:lumMod val="85000"/>
                    <a:lumOff val="15000"/>
                  </a:schemeClr>
                </a:solidFill>
                <a:latin typeface="Trebuchet MS" panose="020B0603020202020204" pitchFamily="34" charset="0"/>
              </a:rPr>
              <a:t>Implemented in educational awareness-raising activities and in the services offered (local and sustainable concept)</a:t>
            </a:r>
          </a:p>
        </p:txBody>
      </p:sp>
      <p:sp>
        <p:nvSpPr>
          <p:cNvPr id="10" name="Titre 1">
            <a:extLst>
              <a:ext uri="{FF2B5EF4-FFF2-40B4-BE49-F238E27FC236}">
                <a16:creationId xmlns:a16="http://schemas.microsoft.com/office/drawing/2014/main" id="{1630B7DC-615E-41A0-8BB1-7F02C130C84A}"/>
              </a:ext>
            </a:extLst>
          </p:cNvPr>
          <p:cNvSpPr>
            <a:spLocks noGrp="1"/>
          </p:cNvSpPr>
          <p:nvPr>
            <p:ph type="title"/>
          </p:nvPr>
        </p:nvSpPr>
        <p:spPr>
          <a:xfrm>
            <a:off x="443346" y="484907"/>
            <a:ext cx="8564881" cy="1206475"/>
          </a:xfrm>
        </p:spPr>
        <p:txBody>
          <a:bodyPr vert="horz" lIns="91440" tIns="45720" rIns="91440" bIns="45720" rtlCol="0" anchor="t">
            <a:noAutofit/>
          </a:bodyPr>
          <a:lstStyle/>
          <a:p>
            <a:r>
              <a:rPr lang="en-GB" sz="400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Summary of our key differentiators</a:t>
            </a:r>
          </a:p>
        </p:txBody>
      </p:sp>
      <p:pic>
        <p:nvPicPr>
          <p:cNvPr id="2" name="Image 1">
            <a:extLst>
              <a:ext uri="{FF2B5EF4-FFF2-40B4-BE49-F238E27FC236}">
                <a16:creationId xmlns:a16="http://schemas.microsoft.com/office/drawing/2014/main" id="{52E75FC0-56E0-BF4F-88C2-2CBCAD935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743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2" dur="1000" fill="hold"/>
                                        <p:tgtEl>
                                          <p:spTgt spid="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6" dur="1000" fill="hold"/>
                                        <p:tgtEl>
                                          <p:spTgt spid="2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47633" y="473534"/>
            <a:ext cx="6931094" cy="828300"/>
          </a:xfrm>
        </p:spPr>
        <p:txBody>
          <a:bodyPr>
            <a:noAutofit/>
          </a:bodyPr>
          <a:lstStyle/>
          <a:p>
            <a:r>
              <a:rPr lang="en-GB" sz="4000" dirty="0">
                <a:effectLst>
                  <a:outerShdw blurRad="38100" dist="38100" dir="2700000" algn="tl">
                    <a:srgbClr val="000000">
                      <a:alpha val="43137"/>
                    </a:srgbClr>
                  </a:outerShdw>
                </a:effectLst>
                <a:latin typeface="Trebuchet MS" panose="020B0603020202020204" pitchFamily="34" charset="0"/>
              </a:rPr>
              <a:t>Our financial needs</a:t>
            </a:r>
          </a:p>
        </p:txBody>
      </p:sp>
      <p:sp>
        <p:nvSpPr>
          <p:cNvPr id="3" name="Espace réservé du contenu 2">
            <a:extLst>
              <a:ext uri="{FF2B5EF4-FFF2-40B4-BE49-F238E27FC236}">
                <a16:creationId xmlns:a16="http://schemas.microsoft.com/office/drawing/2014/main" id="{B9F0881C-F74D-4AC6-AA00-D8DF1C8594F0}"/>
              </a:ext>
            </a:extLst>
          </p:cNvPr>
          <p:cNvSpPr>
            <a:spLocks noGrp="1"/>
          </p:cNvSpPr>
          <p:nvPr>
            <p:ph idx="1"/>
          </p:nvPr>
        </p:nvSpPr>
        <p:spPr>
          <a:xfrm>
            <a:off x="530048" y="1708050"/>
            <a:ext cx="5931712" cy="2785211"/>
          </a:xfrm>
        </p:spPr>
        <p:txBody>
          <a:bodyPr>
            <a:noAutofit/>
          </a:bodyPr>
          <a:lstStyle/>
          <a:p>
            <a:pPr marL="0" indent="0">
              <a:buNone/>
            </a:pPr>
            <a:r>
              <a:rPr lang="en-GB" sz="3200" dirty="0">
                <a:solidFill>
                  <a:srgbClr val="FF6600"/>
                </a:solidFill>
                <a:effectLst/>
                <a:latin typeface="Arial" panose="020B0604020202020204" pitchFamily="34" charset="0"/>
                <a:ea typeface="Times New Roman" panose="02020603050405020304" pitchFamily="18" charset="0"/>
                <a:cs typeface="Arial" panose="020B0604020202020204" pitchFamily="34" charset="0"/>
              </a:rPr>
              <a:t>► </a:t>
            </a:r>
            <a:r>
              <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€1,820,000 </a:t>
            </a:r>
            <a:r>
              <a:rPr lang="en-GB" sz="3200" u="sng"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over</a:t>
            </a:r>
            <a:r>
              <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 3 </a:t>
            </a:r>
            <a:r>
              <a:rPr lang="en-GB" sz="3200" u="sng"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years</a:t>
            </a:r>
            <a:endPar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endParaRPr>
          </a:p>
          <a:p>
            <a:pPr marL="808038" indent="-530225">
              <a:buClr>
                <a:srgbClr val="FF6600"/>
              </a:buClr>
              <a:buFont typeface="Wingdings" panose="05000000000000000000" pitchFamily="2" charset="2"/>
              <a:buChar char="Ø"/>
            </a:pPr>
            <a:r>
              <a:rPr lang="en-GB"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HR design and management</a:t>
            </a:r>
          </a:p>
          <a:p>
            <a:pPr marL="808038" indent="-528638" defTabSz="715963">
              <a:buClr>
                <a:srgbClr val="FF6600"/>
              </a:buClr>
              <a:buFont typeface="Wingdings" panose="05000000000000000000" pitchFamily="2" charset="2"/>
              <a:buChar char="Ø"/>
              <a:tabLst>
                <a:tab pos="720725" algn="l"/>
              </a:tabLst>
            </a:pPr>
            <a:r>
              <a:rPr lang="en-GB" dirty="0">
                <a:solidFill>
                  <a:schemeClr val="tx1">
                    <a:lumMod val="85000"/>
                    <a:lumOff val="15000"/>
                  </a:schemeClr>
                </a:solidFill>
                <a:latin typeface="Trebuchet MS" panose="020B0603020202020204" pitchFamily="34" charset="0"/>
              </a:rPr>
              <a:t>Specific computer system design (and its maintenance)</a:t>
            </a:r>
          </a:p>
        </p:txBody>
      </p:sp>
      <p:sp>
        <p:nvSpPr>
          <p:cNvPr id="9" name="Espace réservé du contenu 2">
            <a:extLst>
              <a:ext uri="{FF2B5EF4-FFF2-40B4-BE49-F238E27FC236}">
                <a16:creationId xmlns:a16="http://schemas.microsoft.com/office/drawing/2014/main" id="{040F183D-7840-45D5-840E-3114DD5860A8}"/>
              </a:ext>
            </a:extLst>
          </p:cNvPr>
          <p:cNvSpPr txBox="1">
            <a:spLocks/>
          </p:cNvSpPr>
          <p:nvPr/>
        </p:nvSpPr>
        <p:spPr>
          <a:xfrm>
            <a:off x="653143" y="5649794"/>
            <a:ext cx="11040625" cy="7321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None/>
            </a:pPr>
            <a:r>
              <a:rPr lang="en-GB" sz="2600" b="1" dirty="0">
                <a:solidFill>
                  <a:schemeClr val="tx1">
                    <a:lumMod val="85000"/>
                    <a:lumOff val="15000"/>
                  </a:schemeClr>
                </a:solidFill>
                <a:latin typeface="Trebuchet MS" panose="020B0603020202020204" pitchFamily="34" charset="0"/>
              </a:rPr>
              <a:t>A financial investment in a project of general interest</a:t>
            </a:r>
            <a:endParaRPr lang="en-GB" sz="2600"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6431280" y="1783080"/>
            <a:ext cx="4926038" cy="80239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algn="ctr">
              <a:buFont typeface="Wingdings 3" charset="2"/>
              <a:buNone/>
            </a:pPr>
            <a:r>
              <a:rPr lang="en-GB" sz="3000" dirty="0">
                <a:solidFill>
                  <a:schemeClr val="tx1">
                    <a:lumMod val="85000"/>
                    <a:lumOff val="15000"/>
                  </a:schemeClr>
                </a:solidFill>
                <a:latin typeface="Trebuchet MS" panose="020B0603020202020204" pitchFamily="34" charset="0"/>
                <a:ea typeface="Times New Roman" panose="02020603050405020304" pitchFamily="18" charset="0"/>
              </a:rPr>
              <a:t>Self-financing action                 at the end of year 3 </a:t>
            </a:r>
            <a:endParaRPr lang="en-GB" sz="3000" dirty="0">
              <a:solidFill>
                <a:schemeClr val="tx1">
                  <a:lumMod val="85000"/>
                  <a:lumOff val="15000"/>
                </a:schemeClr>
              </a:solidFill>
              <a:latin typeface="Trebuchet MS" panose="020B0603020202020204" pitchFamily="34" charset="0"/>
            </a:endParaRPr>
          </a:p>
        </p:txBody>
      </p:sp>
      <p:graphicFrame>
        <p:nvGraphicFramePr>
          <p:cNvPr id="6" name="Tableau 5">
            <a:extLst>
              <a:ext uri="{FF2B5EF4-FFF2-40B4-BE49-F238E27FC236}">
                <a16:creationId xmlns:a16="http://schemas.microsoft.com/office/drawing/2014/main" id="{49ED3F37-3EEA-4FC7-982D-7A4F171EAED6}"/>
              </a:ext>
            </a:extLst>
          </p:cNvPr>
          <p:cNvGraphicFramePr>
            <a:graphicFrameLocks noGrp="1"/>
          </p:cNvGraphicFramePr>
          <p:nvPr>
            <p:extLst>
              <p:ext uri="{D42A27DB-BD31-4B8C-83A1-F6EECF244321}">
                <p14:modId xmlns:p14="http://schemas.microsoft.com/office/powerpoint/2010/main" val="2584315280"/>
              </p:ext>
            </p:extLst>
          </p:nvPr>
        </p:nvGraphicFramePr>
        <p:xfrm>
          <a:off x="6259165" y="2602523"/>
          <a:ext cx="5250872" cy="2785212"/>
        </p:xfrm>
        <a:graphic>
          <a:graphicData uri="http://schemas.openxmlformats.org/drawingml/2006/table">
            <a:tbl>
              <a:tblPr>
                <a:tableStyleId>{5C22544A-7EE6-4342-B048-85BDC9FD1C3A}</a:tableStyleId>
              </a:tblPr>
              <a:tblGrid>
                <a:gridCol w="1645970">
                  <a:extLst>
                    <a:ext uri="{9D8B030D-6E8A-4147-A177-3AD203B41FA5}">
                      <a16:colId xmlns:a16="http://schemas.microsoft.com/office/drawing/2014/main" val="2389554939"/>
                    </a:ext>
                  </a:extLst>
                </a:gridCol>
                <a:gridCol w="1740310">
                  <a:extLst>
                    <a:ext uri="{9D8B030D-6E8A-4147-A177-3AD203B41FA5}">
                      <a16:colId xmlns:a16="http://schemas.microsoft.com/office/drawing/2014/main" val="2631833350"/>
                    </a:ext>
                  </a:extLst>
                </a:gridCol>
                <a:gridCol w="1864592">
                  <a:extLst>
                    <a:ext uri="{9D8B030D-6E8A-4147-A177-3AD203B41FA5}">
                      <a16:colId xmlns:a16="http://schemas.microsoft.com/office/drawing/2014/main" val="2419704427"/>
                    </a:ext>
                  </a:extLst>
                </a:gridCol>
              </a:tblGrid>
              <a:tr h="573764">
                <a:tc>
                  <a:txBody>
                    <a:bodyPr/>
                    <a:lstStyle/>
                    <a:p>
                      <a:pPr algn="ctr" fontAlgn="ctr"/>
                      <a:r>
                        <a:rPr lang="fr-FR" sz="2200" b="1" i="0" u="none" strike="noStrike" dirty="0">
                          <a:solidFill>
                            <a:schemeClr val="tx1">
                              <a:lumMod val="85000"/>
                              <a:lumOff val="15000"/>
                            </a:schemeClr>
                          </a:solidFill>
                          <a:effectLst/>
                          <a:latin typeface="Trebuchet MS" panose="020B0603020202020204" pitchFamily="34" charset="0"/>
                        </a:rPr>
                        <a:t>Design</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Computer System</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i="0" u="none" strike="noStrike" dirty="0">
                          <a:solidFill>
                            <a:schemeClr val="tx1">
                              <a:lumMod val="85000"/>
                              <a:lumOff val="15000"/>
                            </a:schemeClr>
                          </a:solidFill>
                          <a:effectLst/>
                          <a:latin typeface="Trebuchet MS" panose="020B0603020202020204" pitchFamily="34" charset="0"/>
                        </a:rPr>
                        <a:t>HR</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878031826"/>
                  </a:ext>
                </a:extLst>
              </a:tr>
              <a:tr h="394733">
                <a:tc>
                  <a:txBody>
                    <a:bodyPr/>
                    <a:lstStyle/>
                    <a:p>
                      <a:pPr algn="ctr" fontAlgn="ctr"/>
                      <a:r>
                        <a:rPr lang="fr-FR" sz="2200" b="1" u="none" strike="noStrike" dirty="0">
                          <a:solidFill>
                            <a:schemeClr val="bg1"/>
                          </a:solidFill>
                          <a:effectLst/>
                          <a:latin typeface="Trebuchet MS" panose="020B0603020202020204" pitchFamily="34" charset="0"/>
                        </a:rPr>
                        <a:t>Year 1</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€500,000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€380,000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96727949"/>
                  </a:ext>
                </a:extLst>
              </a:tr>
              <a:tr h="526195">
                <a:tc>
                  <a:txBody>
                    <a:bodyPr/>
                    <a:lstStyle/>
                    <a:p>
                      <a:pPr algn="ctr" fontAlgn="ctr"/>
                      <a:r>
                        <a:rPr lang="fr-FR" sz="2200" b="1" u="none" strike="noStrike" dirty="0">
                          <a:solidFill>
                            <a:schemeClr val="bg1"/>
                          </a:solidFill>
                          <a:effectLst/>
                          <a:latin typeface="Trebuchet MS" panose="020B0603020202020204" pitchFamily="34" charset="0"/>
                        </a:rPr>
                        <a:t>Year 2</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260611527"/>
                  </a:ext>
                </a:extLst>
              </a:tr>
              <a:tr h="394733">
                <a:tc>
                  <a:txBody>
                    <a:bodyPr/>
                    <a:lstStyle/>
                    <a:p>
                      <a:pPr algn="ctr" fontAlgn="ctr"/>
                      <a:r>
                        <a:rPr lang="fr-FR" sz="2200" b="1" u="none" strike="noStrike" dirty="0">
                          <a:solidFill>
                            <a:schemeClr val="bg1"/>
                          </a:solidFill>
                          <a:effectLst/>
                          <a:latin typeface="Trebuchet MS" panose="020B0603020202020204" pitchFamily="34" charset="0"/>
                        </a:rPr>
                        <a:t>Year 3</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24912011"/>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S/total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€800,000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€1,020,000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687465912"/>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gridSpan="2">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 €1,820,000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hMerge="1">
                  <a:txBody>
                    <a:bodyPr/>
                    <a:lstStyle/>
                    <a:p>
                      <a:endParaRPr lang="fr-FR"/>
                    </a:p>
                  </a:txBody>
                  <a:tcPr/>
                </a:tc>
                <a:extLst>
                  <a:ext uri="{0D108BD9-81ED-4DB2-BD59-A6C34878D82A}">
                    <a16:rowId xmlns:a16="http://schemas.microsoft.com/office/drawing/2014/main" val="287227294"/>
                  </a:ext>
                </a:extLst>
              </a:tr>
            </a:tbl>
          </a:graphicData>
        </a:graphic>
      </p:graphicFrame>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565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636813" y="624840"/>
            <a:ext cx="8563495" cy="1326479"/>
          </a:xfrm>
        </p:spPr>
        <p:txBody>
          <a:bodyPr>
            <a:noAutofit/>
          </a:bodyPr>
          <a:lstStyle/>
          <a:p>
            <a:br>
              <a:rPr lang="en-GB" sz="4000" dirty="0">
                <a:effectLst>
                  <a:outerShdw blurRad="38100" dist="38100" dir="2700000" algn="tl">
                    <a:srgbClr val="000000">
                      <a:alpha val="43137"/>
                    </a:srgbClr>
                  </a:outerShdw>
                </a:effectLst>
                <a:latin typeface="Trebuchet MS" panose="020B0603020202020204" pitchFamily="34" charset="0"/>
              </a:rPr>
            </a:br>
            <a:r>
              <a:rPr lang="en-GB" sz="4000" dirty="0">
                <a:effectLst>
                  <a:outerShdw blurRad="38100" dist="38100" dir="2700000" algn="tl">
                    <a:srgbClr val="000000">
                      <a:alpha val="43137"/>
                    </a:srgbClr>
                  </a:outerShdw>
                </a:effectLst>
                <a:latin typeface="Trebuchet MS" panose="020B0603020202020204" pitchFamily="34" charset="0"/>
              </a:rPr>
              <a:t>Association </a:t>
            </a:r>
            <a:r>
              <a:rPr lang="en-GB" sz="4000" dirty="0">
                <a:solidFill>
                  <a:srgbClr val="FF6600"/>
                </a:solidFill>
                <a:effectLst>
                  <a:outerShdw blurRad="38100" dist="38100" dir="2700000" algn="tl">
                    <a:srgbClr val="000000">
                      <a:alpha val="43137"/>
                    </a:srgbClr>
                  </a:outerShdw>
                </a:effectLst>
                <a:latin typeface="Trebuchet MS" panose="020B0603020202020204" pitchFamily="34" charset="0"/>
              </a:rPr>
              <a:t>Y</a:t>
            </a:r>
            <a:r>
              <a:rPr lang="en-GB" sz="4000" dirty="0">
                <a:effectLst>
                  <a:outerShdw blurRad="38100" dist="38100" dir="2700000" algn="tl">
                    <a:srgbClr val="000000">
                      <a:alpha val="43137"/>
                    </a:srgbClr>
                  </a:outerShdw>
                </a:effectLst>
                <a:latin typeface="Trebuchet MS" panose="020B0603020202020204" pitchFamily="34" charset="0"/>
              </a:rPr>
              <a:t>es </a:t>
            </a:r>
            <a:r>
              <a:rPr lang="en-GB" sz="4000" dirty="0">
                <a:solidFill>
                  <a:srgbClr val="00B485"/>
                </a:solidFill>
                <a:effectLst>
                  <a:outerShdw blurRad="38100" dist="38100" dir="2700000" algn="tl">
                    <a:srgbClr val="000000">
                      <a:alpha val="43137"/>
                    </a:srgbClr>
                  </a:outerShdw>
                </a:effectLst>
                <a:latin typeface="Trebuchet MS" panose="020B0603020202020204" pitchFamily="34" charset="0"/>
              </a:rPr>
              <a:t>T</a:t>
            </a:r>
            <a:r>
              <a:rPr lang="en-GB" sz="4000" dirty="0">
                <a:effectLst>
                  <a:outerShdw blurRad="38100" dist="38100" dir="2700000" algn="tl">
                    <a:srgbClr val="000000">
                      <a:alpha val="43137"/>
                    </a:srgbClr>
                  </a:outerShdw>
                </a:effectLst>
                <a:latin typeface="Trebuchet MS" panose="020B0603020202020204" pitchFamily="34" charset="0"/>
              </a:rPr>
              <a:t>ogether France Guardian of the concept and project</a:t>
            </a:r>
            <a:br>
              <a:rPr lang="en-GB" sz="4000" dirty="0">
                <a:effectLst>
                  <a:outerShdw blurRad="38100" dist="38100" dir="2700000" algn="tl">
                    <a:srgbClr val="000000">
                      <a:alpha val="43137"/>
                    </a:srgbClr>
                  </a:outerShdw>
                </a:effectLst>
                <a:latin typeface="Trebuchet MS" panose="020B0603020202020204" pitchFamily="34" charset="0"/>
              </a:rPr>
            </a:br>
            <a:endParaRPr lang="en-GB"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6" name="Tableau 5">
            <a:extLst>
              <a:ext uri="{FF2B5EF4-FFF2-40B4-BE49-F238E27FC236}">
                <a16:creationId xmlns:a16="http://schemas.microsoft.com/office/drawing/2014/main" id="{9A5B054F-9235-5816-ACDC-8846157E51D3}"/>
              </a:ext>
            </a:extLst>
          </p:cNvPr>
          <p:cNvGraphicFramePr>
            <a:graphicFrameLocks noGrp="1"/>
          </p:cNvGraphicFramePr>
          <p:nvPr>
            <p:extLst>
              <p:ext uri="{D42A27DB-BD31-4B8C-83A1-F6EECF244321}">
                <p14:modId xmlns:p14="http://schemas.microsoft.com/office/powerpoint/2010/main" val="3832319964"/>
              </p:ext>
            </p:extLst>
          </p:nvPr>
        </p:nvGraphicFramePr>
        <p:xfrm>
          <a:off x="1828800" y="3339834"/>
          <a:ext cx="8217820" cy="2232660"/>
        </p:xfrm>
        <a:graphic>
          <a:graphicData uri="http://schemas.openxmlformats.org/drawingml/2006/table">
            <a:tbl>
              <a:tblPr>
                <a:tableStyleId>{5C22544A-7EE6-4342-B048-85BDC9FD1C3A}</a:tableStyleId>
              </a:tblPr>
              <a:tblGrid>
                <a:gridCol w="5380213">
                  <a:extLst>
                    <a:ext uri="{9D8B030D-6E8A-4147-A177-3AD203B41FA5}">
                      <a16:colId xmlns:a16="http://schemas.microsoft.com/office/drawing/2014/main" val="2018641247"/>
                    </a:ext>
                  </a:extLst>
                </a:gridCol>
                <a:gridCol w="2837607">
                  <a:extLst>
                    <a:ext uri="{9D8B030D-6E8A-4147-A177-3AD203B41FA5}">
                      <a16:colId xmlns:a16="http://schemas.microsoft.com/office/drawing/2014/main" val="3434940873"/>
                    </a:ext>
                  </a:extLst>
                </a:gridCol>
              </a:tblGrid>
              <a:tr h="554924">
                <a:tc>
                  <a:txBody>
                    <a:bodyPr/>
                    <a:lstStyle/>
                    <a:p>
                      <a:pPr algn="ctr" rtl="0" fontAlgn="ctr"/>
                      <a:r>
                        <a:rPr lang="fr-FR" sz="3600" b="0" i="0" u="none" strike="noStrike" dirty="0">
                          <a:solidFill>
                            <a:schemeClr val="bg1"/>
                          </a:solidFill>
                          <a:effectLst/>
                          <a:latin typeface="Trebuchet MS" panose="020B0603020202020204" pitchFamily="34" charset="0"/>
                        </a:rPr>
                        <a:t>Travelling expanses</a:t>
                      </a: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€10,200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1178526014"/>
                  </a:ext>
                </a:extLst>
              </a:tr>
              <a:tr h="554924">
                <a:tc>
                  <a:txBody>
                    <a:bodyPr/>
                    <a:lstStyle/>
                    <a:p>
                      <a:pPr algn="ctr" rtl="0" fontAlgn="ctr"/>
                      <a:r>
                        <a:rPr lang="fr-FR" sz="3600" b="0" i="0" u="none" strike="noStrike" dirty="0">
                          <a:solidFill>
                            <a:schemeClr val="bg1"/>
                          </a:solidFill>
                          <a:effectLst/>
                          <a:latin typeface="Trebuchet MS" panose="020B0603020202020204" pitchFamily="34" charset="0"/>
                        </a:rPr>
                        <a:t>Office automation </a:t>
                      </a:r>
                      <a:r>
                        <a:rPr lang="fr-FR" sz="3600" b="0" i="0" u="none" strike="noStrike" dirty="0" err="1">
                          <a:solidFill>
                            <a:schemeClr val="bg1"/>
                          </a:solidFill>
                          <a:effectLst/>
                          <a:latin typeface="Trebuchet MS" panose="020B0603020202020204" pitchFamily="34" charset="0"/>
                        </a:rPr>
                        <a:t>costs</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3036416656"/>
                  </a:ext>
                </a:extLst>
              </a:tr>
              <a:tr h="554924">
                <a:tc>
                  <a:txBody>
                    <a:bodyPr/>
                    <a:lstStyle/>
                    <a:p>
                      <a:pPr algn="ctr" rtl="0" fontAlgn="ctr"/>
                      <a:r>
                        <a:rPr lang="fr-FR" sz="3600" u="none" strike="noStrike" dirty="0">
                          <a:solidFill>
                            <a:schemeClr val="bg1"/>
                          </a:solidFill>
                          <a:effectLst/>
                          <a:latin typeface="Trebuchet MS" panose="020B0603020202020204" pitchFamily="34" charset="0"/>
                        </a:rPr>
                        <a:t>Web site re design</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€10,000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97990658"/>
                  </a:ext>
                </a:extLst>
              </a:tr>
              <a:tr h="554924">
                <a:tc>
                  <a:txBody>
                    <a:bodyPr/>
                    <a:lstStyle/>
                    <a:p>
                      <a:pPr algn="r" rtl="0" fontAlgn="ctr"/>
                      <a:r>
                        <a:rPr lang="fr-FR" sz="3600" b="1" u="none" strike="noStrike" dirty="0">
                          <a:solidFill>
                            <a:schemeClr val="tx1">
                              <a:lumMod val="85000"/>
                              <a:lumOff val="15000"/>
                            </a:schemeClr>
                          </a:solidFill>
                          <a:effectLst/>
                          <a:latin typeface="Trebuchet MS" panose="020B0603020202020204" pitchFamily="34" charset="0"/>
                        </a:rPr>
                        <a:t>Total</a:t>
                      </a:r>
                      <a:endParaRPr lang="fr-FR" sz="36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tx1">
                              <a:lumMod val="85000"/>
                              <a:lumOff val="15000"/>
                            </a:schemeClr>
                          </a:solidFill>
                          <a:effectLst/>
                          <a:latin typeface="Trebuchet MS" panose="020B0603020202020204" pitchFamily="34" charset="0"/>
                        </a:rPr>
                        <a:t>€21,200</a:t>
                      </a:r>
                      <a:endParaRPr lang="fr-FR" sz="36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40765294"/>
                  </a:ext>
                </a:extLst>
              </a:tr>
            </a:tbl>
          </a:graphicData>
        </a:graphic>
      </p:graphicFrame>
      <p:sp>
        <p:nvSpPr>
          <p:cNvPr id="8" name="Titre 1">
            <a:extLst>
              <a:ext uri="{FF2B5EF4-FFF2-40B4-BE49-F238E27FC236}">
                <a16:creationId xmlns:a16="http://schemas.microsoft.com/office/drawing/2014/main" id="{4885BB69-B93E-818B-C877-318E57D957F0}"/>
              </a:ext>
            </a:extLst>
          </p:cNvPr>
          <p:cNvSpPr txBox="1">
            <a:spLocks/>
          </p:cNvSpPr>
          <p:nvPr/>
        </p:nvSpPr>
        <p:spPr>
          <a:xfrm>
            <a:off x="667293" y="2305603"/>
            <a:ext cx="4597433" cy="807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000" dirty="0">
                <a:effectLst>
                  <a:outerShdw blurRad="38100" dist="38100" dir="2700000" algn="tl">
                    <a:srgbClr val="000000">
                      <a:alpha val="43137"/>
                    </a:srgbClr>
                  </a:outerShdw>
                </a:effectLst>
                <a:latin typeface="Trebuchet MS" panose="020B0603020202020204" pitchFamily="34" charset="0"/>
              </a:rPr>
            </a:br>
            <a:r>
              <a:rPr lang="en-GB" b="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Budget 2023-24</a:t>
            </a:r>
            <a:br>
              <a:rPr lang="en-GB" sz="4000" dirty="0">
                <a:effectLst>
                  <a:outerShdw blurRad="38100" dist="38100" dir="2700000" algn="tl">
                    <a:srgbClr val="000000">
                      <a:alpha val="43137"/>
                    </a:srgbClr>
                  </a:outerShdw>
                </a:effectLst>
                <a:latin typeface="Trebuchet MS" panose="020B0603020202020204" pitchFamily="34" charset="0"/>
              </a:rPr>
            </a:br>
            <a:endParaRPr lang="en-GB"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174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2620100" y="778084"/>
            <a:ext cx="6383215" cy="1634976"/>
          </a:xfrm>
        </p:spPr>
        <p:txBody>
          <a:bodyPr>
            <a:noAutofit/>
          </a:bodyPr>
          <a:lstStyle/>
          <a:p>
            <a:pPr algn="ctr"/>
            <a:br>
              <a:rPr lang="fr-FR" sz="4000" dirty="0">
                <a:effectLst>
                  <a:outerShdw blurRad="38100" dist="38100" dir="2700000" algn="tl">
                    <a:srgbClr val="000000">
                      <a:alpha val="43137"/>
                    </a:srgbClr>
                  </a:outerShdw>
                </a:effectLst>
                <a:latin typeface="Trebuchet MS" panose="020B0603020202020204" pitchFamily="34" charset="0"/>
              </a:rPr>
            </a:br>
            <a:r>
              <a:rPr lang="fr-FR" sz="4800" dirty="0">
                <a:effectLst>
                  <a:outerShdw blurRad="38100" dist="38100" dir="2700000" algn="tl">
                    <a:srgbClr val="000000">
                      <a:alpha val="43137"/>
                    </a:srgbClr>
                  </a:outerShdw>
                </a:effectLst>
                <a:latin typeface="Trebuchet MS" panose="020B0603020202020204" pitchFamily="34" charset="0"/>
              </a:rPr>
              <a:t>PROJECT PROGRESS REPORT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0"/>
            <a:ext cx="1867786" cy="1311239"/>
          </a:xfrm>
          <a:prstGeom prst="rect">
            <a:avLst/>
          </a:prstGeom>
        </p:spPr>
      </p:pic>
      <p:sp>
        <p:nvSpPr>
          <p:cNvPr id="4" name="Ellipse 3">
            <a:extLst>
              <a:ext uri="{FF2B5EF4-FFF2-40B4-BE49-F238E27FC236}">
                <a16:creationId xmlns:a16="http://schemas.microsoft.com/office/drawing/2014/main" id="{81233938-DC16-97CC-DDAD-0227BA2595CB}"/>
              </a:ext>
            </a:extLst>
          </p:cNvPr>
          <p:cNvSpPr/>
          <p:nvPr/>
        </p:nvSpPr>
        <p:spPr>
          <a:xfrm>
            <a:off x="7774435" y="1034444"/>
            <a:ext cx="4384433" cy="3269951"/>
          </a:xfrm>
          <a:prstGeom prst="ellipse">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9" name="Titre 1">
            <a:extLst>
              <a:ext uri="{FF2B5EF4-FFF2-40B4-BE49-F238E27FC236}">
                <a16:creationId xmlns:a16="http://schemas.microsoft.com/office/drawing/2014/main" id="{C17DA352-8963-05C6-123F-46DE9A408134}"/>
              </a:ext>
            </a:extLst>
          </p:cNvPr>
          <p:cNvSpPr txBox="1">
            <a:spLocks/>
          </p:cNvSpPr>
          <p:nvPr/>
        </p:nvSpPr>
        <p:spPr>
          <a:xfrm>
            <a:off x="397662" y="5413487"/>
            <a:ext cx="10575137" cy="13511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r>
              <a:rPr lang="en-GB" sz="4000" dirty="0">
                <a:effectLst>
                  <a:outerShdw blurRad="38100" dist="38100" dir="2700000" algn="tl">
                    <a:srgbClr val="000000">
                      <a:alpha val="43137"/>
                    </a:srgbClr>
                  </a:outerShdw>
                </a:effectLst>
                <a:latin typeface="Trebuchet MS" panose="020B0603020202020204" pitchFamily="34" charset="0"/>
              </a:rPr>
              <a:t>Design of the France component finalised for experimentation</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
        <p:nvSpPr>
          <p:cNvPr id="10" name="Titre 1">
            <a:extLst>
              <a:ext uri="{FF2B5EF4-FFF2-40B4-BE49-F238E27FC236}">
                <a16:creationId xmlns:a16="http://schemas.microsoft.com/office/drawing/2014/main" id="{C1C99CEF-28A1-4EFB-C8C4-6DAE42F0325E}"/>
              </a:ext>
            </a:extLst>
          </p:cNvPr>
          <p:cNvSpPr txBox="1">
            <a:spLocks/>
          </p:cNvSpPr>
          <p:nvPr/>
        </p:nvSpPr>
        <p:spPr>
          <a:xfrm>
            <a:off x="422031" y="4207532"/>
            <a:ext cx="9706704" cy="984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Design of the Laos component in 2023</a:t>
            </a:r>
            <a:br>
              <a:rPr lang="fr-FR" sz="4000" dirty="0">
                <a:effectLst>
                  <a:outerShdw blurRad="38100" dist="38100" dir="2700000" algn="tl">
                    <a:srgbClr val="000000">
                      <a:alpha val="43137"/>
                    </a:srgbClr>
                  </a:outerShdw>
                </a:effectLst>
                <a:latin typeface="Trebuchet MS" panose="020B0603020202020204" pitchFamily="34" charset="0"/>
              </a:rPr>
            </a:br>
            <a:r>
              <a:rPr lang="fr-FR" sz="3600" dirty="0">
                <a:latin typeface="Trebuchet MS" panose="020B0603020202020204" pitchFamily="34" charset="0"/>
              </a:rPr>
              <a:t>New mission planned for fall 2024</a:t>
            </a: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963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79775" y="657895"/>
            <a:ext cx="9947335" cy="728164"/>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DESİGN OF THE LAOS COMPONENT İN 2023</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509954" y="1776367"/>
            <a:ext cx="11306906" cy="855958"/>
          </a:xfrm>
        </p:spPr>
        <p:txBody>
          <a:bodyPr vert="horz" lIns="91440" tIns="45720" rIns="91440" bIns="45720" rtlCol="0">
            <a:noAutofit/>
          </a:bodyPr>
          <a:lstStyle/>
          <a:p>
            <a:pPr marL="0" indent="0">
              <a:lnSpc>
                <a:spcPct val="80000"/>
              </a:lnSpc>
              <a:buNone/>
            </a:pPr>
            <a:r>
              <a:rPr lang="en-GB" sz="3000" dirty="0">
                <a:solidFill>
                  <a:srgbClr val="538034"/>
                </a:solidFill>
                <a:latin typeface="Trebuchet MS" panose="020B0603020202020204" pitchFamily="34" charset="0"/>
                <a:cs typeface="Arial" panose="020B0604020202020204" pitchFamily="34" charset="0"/>
              </a:rPr>
              <a:t>► </a:t>
            </a:r>
            <a:r>
              <a:rPr lang="en-GB" sz="30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Mobilising a supportive network for</a:t>
            </a:r>
            <a:r>
              <a:rPr lang="en-GB" sz="3000" dirty="0">
                <a:solidFill>
                  <a:schemeClr val="tx1">
                    <a:lumMod val="85000"/>
                    <a:lumOff val="15000"/>
                  </a:schemeClr>
                </a:solidFill>
                <a:latin typeface="Trebuchet MS" panose="020B0603020202020204" pitchFamily="34" charset="0"/>
              </a:rPr>
              <a:t> "Maintaining balance and good health", "Living place" and "Social life":</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347" y="0"/>
            <a:ext cx="1867786" cy="1311239"/>
          </a:xfrm>
          <a:prstGeom prst="rect">
            <a:avLst/>
          </a:prstGeom>
        </p:spPr>
      </p:pic>
      <p:pic>
        <p:nvPicPr>
          <p:cNvPr id="10" name="Image 9">
            <a:extLst>
              <a:ext uri="{FF2B5EF4-FFF2-40B4-BE49-F238E27FC236}">
                <a16:creationId xmlns:a16="http://schemas.microsoft.com/office/drawing/2014/main" id="{61EAAA75-22A2-62EB-B425-0F8E67812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6" y="3047967"/>
            <a:ext cx="3087777" cy="2807714"/>
          </a:xfrm>
          <a:prstGeom prst="rect">
            <a:avLst/>
          </a:prstGeom>
        </p:spPr>
      </p:pic>
      <p:sp>
        <p:nvSpPr>
          <p:cNvPr id="4" name="Espace réservé du contenu 2">
            <a:extLst>
              <a:ext uri="{FF2B5EF4-FFF2-40B4-BE49-F238E27FC236}">
                <a16:creationId xmlns:a16="http://schemas.microsoft.com/office/drawing/2014/main" id="{E8DF4DE8-39A4-E858-28B5-485E79838863}"/>
              </a:ext>
            </a:extLst>
          </p:cNvPr>
          <p:cNvSpPr txBox="1">
            <a:spLocks/>
          </p:cNvSpPr>
          <p:nvPr/>
        </p:nvSpPr>
        <p:spPr>
          <a:xfrm>
            <a:off x="1110384" y="4786745"/>
            <a:ext cx="8436166" cy="66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14388">
              <a:lnSpc>
                <a:spcPct val="80000"/>
              </a:lnSpc>
              <a:buClr>
                <a:srgbClr val="548235"/>
              </a:buClr>
              <a:buNone/>
            </a:pPr>
            <a:r>
              <a:rPr lang="en-GB" sz="2600" dirty="0">
                <a:solidFill>
                  <a:schemeClr val="tx1">
                    <a:lumMod val="85000"/>
                    <a:lumOff val="15000"/>
                  </a:schemeClr>
                </a:solidFill>
                <a:latin typeface="Trebuchet MS" panose="020B0603020202020204" pitchFamily="34" charset="0"/>
              </a:rPr>
              <a:t>We continue to support Melissa: </a:t>
            </a:r>
            <a:r>
              <a:rPr lang="en-GB" sz="2600" dirty="0">
                <a:solidFill>
                  <a:srgbClr val="1155CC"/>
                </a:solidFill>
                <a:latin typeface="Trebuchet MS" panose="020B0603020202020204" pitchFamily="34" charset="0"/>
                <a:hlinkClick r:id="rId5"/>
              </a:rPr>
              <a:t>NK SEEDS</a:t>
            </a:r>
            <a:r>
              <a:rPr lang="en-GB" sz="2600" dirty="0">
                <a:solidFill>
                  <a:schemeClr val="tx1">
                    <a:lumMod val="85000"/>
                    <a:lumOff val="15000"/>
                  </a:schemeClr>
                </a:solidFill>
                <a:latin typeface="Trebuchet MS" panose="020B0603020202020204" pitchFamily="34" charset="0"/>
              </a:rPr>
              <a:t> </a:t>
            </a:r>
            <a:endParaRPr lang="en-GB"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7" name="Espace réservé du contenu 2">
            <a:extLst>
              <a:ext uri="{FF2B5EF4-FFF2-40B4-BE49-F238E27FC236}">
                <a16:creationId xmlns:a16="http://schemas.microsoft.com/office/drawing/2014/main" id="{36445C65-AEC0-A7F9-8ABF-5303C193DABD}"/>
              </a:ext>
            </a:extLst>
          </p:cNvPr>
          <p:cNvSpPr txBox="1">
            <a:spLocks/>
          </p:cNvSpPr>
          <p:nvPr/>
        </p:nvSpPr>
        <p:spPr>
          <a:xfrm>
            <a:off x="1082678" y="5268453"/>
            <a:ext cx="8283761" cy="69345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179388">
              <a:buClr>
                <a:srgbClr val="548235"/>
              </a:buClr>
              <a:buSzPct val="100000"/>
              <a:buNone/>
            </a:pPr>
            <a:r>
              <a:rPr lang="en-GB" sz="2600" dirty="0">
                <a:latin typeface="Trebuchet MS" panose="020B0603020202020204" pitchFamily="34" charset="0"/>
                <a:hlinkClick r:id="rId6"/>
              </a:rPr>
              <a:t>Green Vientiane</a:t>
            </a:r>
            <a:r>
              <a:rPr lang="en-GB" sz="2600" dirty="0">
                <a:latin typeface="Trebuchet MS" panose="020B0603020202020204" pitchFamily="34" charset="0"/>
              </a:rPr>
              <a:t> with Serge:</a:t>
            </a:r>
            <a:r>
              <a:rPr lang="en-GB" sz="2600" dirty="0">
                <a:solidFill>
                  <a:schemeClr val="tx1">
                    <a:lumMod val="85000"/>
                    <a:lumOff val="15000"/>
                  </a:schemeClr>
                </a:solidFill>
                <a:latin typeface="Trebuchet MS" panose="020B0603020202020204" pitchFamily="34" charset="0"/>
              </a:rPr>
              <a:t> envisaged in partnership </a:t>
            </a: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1A6367CA-9BCF-BF8C-0910-B250B72431C5}"/>
              </a:ext>
            </a:extLst>
          </p:cNvPr>
          <p:cNvSpPr txBox="1">
            <a:spLocks/>
          </p:cNvSpPr>
          <p:nvPr/>
        </p:nvSpPr>
        <p:spPr>
          <a:xfrm>
            <a:off x="633038" y="2835904"/>
            <a:ext cx="8827483" cy="7452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rPr>
              <a:t>To study the demands expressed in order to develop the concept </a:t>
            </a:r>
            <a:r>
              <a:rPr lang="en-GB" sz="2600" dirty="0">
                <a:solidFill>
                  <a:srgbClr val="FF6600"/>
                </a:solidFill>
                <a:latin typeface="Trebuchet MS" panose="020B0603020202020204" pitchFamily="34" charset="0"/>
              </a:rPr>
              <a:t>Y</a:t>
            </a:r>
            <a:r>
              <a:rPr lang="en-GB" sz="2600" dirty="0">
                <a:solidFill>
                  <a:schemeClr val="tx1">
                    <a:lumMod val="85000"/>
                    <a:lumOff val="15000"/>
                  </a:schemeClr>
                </a:solidFill>
                <a:latin typeface="Trebuchet MS" panose="020B0603020202020204" pitchFamily="34" charset="0"/>
              </a:rPr>
              <a:t>es </a:t>
            </a:r>
            <a:r>
              <a:rPr lang="en-GB" sz="2600" dirty="0">
                <a:solidFill>
                  <a:srgbClr val="00B485"/>
                </a:solidFill>
                <a:latin typeface="Trebuchet MS" panose="020B0603020202020204" pitchFamily="34" charset="0"/>
              </a:rPr>
              <a:t>T</a:t>
            </a:r>
            <a:r>
              <a:rPr lang="en-GB" sz="2600" dirty="0">
                <a:solidFill>
                  <a:schemeClr val="tx1">
                    <a:lumMod val="85000"/>
                    <a:lumOff val="15000"/>
                  </a:schemeClr>
                </a:solidFill>
                <a:latin typeface="Trebuchet MS" panose="020B0603020202020204" pitchFamily="34" charset="0"/>
              </a:rPr>
              <a:t>ogether at Vientiane </a:t>
            </a:r>
          </a:p>
          <a:p>
            <a:pPr marL="544513" indent="0" defTabSz="179388">
              <a:buNone/>
            </a:pP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defTabSz="179388">
              <a:buNone/>
            </a:pPr>
            <a:endParaRPr lang="en-GB"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6" name="Espace réservé du contenu 2">
            <a:extLst>
              <a:ext uri="{FF2B5EF4-FFF2-40B4-BE49-F238E27FC236}">
                <a16:creationId xmlns:a16="http://schemas.microsoft.com/office/drawing/2014/main" id="{96DFBEC3-3387-2BE5-DE67-E28394F22DD1}"/>
              </a:ext>
            </a:extLst>
          </p:cNvPr>
          <p:cNvSpPr txBox="1">
            <a:spLocks/>
          </p:cNvSpPr>
          <p:nvPr/>
        </p:nvSpPr>
        <p:spPr>
          <a:xfrm>
            <a:off x="650621" y="3618155"/>
            <a:ext cx="8436166" cy="79868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rPr>
              <a:t>To analyse the motivations of project conceptors of the projects envisaged for Luang Prabang before Covid</a:t>
            </a:r>
          </a:p>
          <a:p>
            <a:pPr marL="352425" indent="0" algn="just" defTabSz="219075">
              <a:buNone/>
            </a:pP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4795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 calcmode="lin" valueType="num">
                                      <p:cBhvr>
                                        <p:cTn id="59" dur="500" fill="hold"/>
                                        <p:tgtEl>
                                          <p:spTgt spid="4"/>
                                        </p:tgtEl>
                                        <p:attrNameLst>
                                          <p:attrName>style.rotation</p:attrName>
                                        </p:attrNameLst>
                                      </p:cBhvr>
                                      <p:tavLst>
                                        <p:tav tm="0">
                                          <p:val>
                                            <p:fltVal val="360"/>
                                          </p:val>
                                        </p:tav>
                                        <p:tav tm="100000">
                                          <p:val>
                                            <p:fltVal val="0"/>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 calcmode="lin" valueType="num">
                                      <p:cBhvr>
                                        <p:cTn id="67" dur="500" fill="hold"/>
                                        <p:tgtEl>
                                          <p:spTgt spid="7"/>
                                        </p:tgtEl>
                                        <p:attrNameLst>
                                          <p:attrName>style.rotation</p:attrName>
                                        </p:attrNameLst>
                                      </p:cBhvr>
                                      <p:tavLst>
                                        <p:tav tm="0">
                                          <p:val>
                                            <p:fltVal val="360"/>
                                          </p:val>
                                        </p:tav>
                                        <p:tav tm="100000">
                                          <p:val>
                                            <p:fltVal val="0"/>
                                          </p:val>
                                        </p:tav>
                                      </p:tavLst>
                                    </p:anim>
                                    <p:animEffect transition="in" filter="fade">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1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E0FCA710-9752-455F-8E28-BBCC842B6736}"/>
              </a:ext>
            </a:extLst>
          </p:cNvPr>
          <p:cNvSpPr txBox="1">
            <a:spLocks/>
          </p:cNvSpPr>
          <p:nvPr/>
        </p:nvSpPr>
        <p:spPr>
          <a:xfrm>
            <a:off x="460091" y="2075272"/>
            <a:ext cx="11124041" cy="504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en-GB" sz="3200" u="sng" dirty="0">
                <a:solidFill>
                  <a:schemeClr val="tx1">
                    <a:lumMod val="85000"/>
                    <a:lumOff val="15000"/>
                  </a:schemeClr>
                </a:solidFill>
                <a:latin typeface="Trebuchet MS" panose="020B0603020202020204" pitchFamily="34" charset="0"/>
              </a:rPr>
              <a:t>Period 1</a:t>
            </a:r>
            <a:r>
              <a:rPr lang="en-GB" sz="3200" dirty="0">
                <a:solidFill>
                  <a:schemeClr val="tx1">
                    <a:lumMod val="85000"/>
                    <a:lumOff val="15000"/>
                  </a:schemeClr>
                </a:solidFill>
                <a:latin typeface="Trebuchet MS" panose="020B0603020202020204" pitchFamily="34" charset="0"/>
              </a:rPr>
              <a:t> – Financial plan developed with 3 of the 7 clusters:</a:t>
            </a:r>
          </a:p>
          <a:p>
            <a:pPr marL="544513" indent="0" algn="just" defTabSz="179388">
              <a:buNone/>
            </a:pPr>
            <a:endParaRPr lang="en-GB" sz="2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en-GB"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19099" y="400050"/>
            <a:ext cx="9668797" cy="1282452"/>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DESİGN OF THE FRANCE COMPONENT FİNALİZED FOR EXPERİMENTATION </a:t>
            </a:r>
          </a:p>
        </p:txBody>
      </p:sp>
      <p:sp>
        <p:nvSpPr>
          <p:cNvPr id="14" name="Hexagone 13">
            <a:extLst>
              <a:ext uri="{FF2B5EF4-FFF2-40B4-BE49-F238E27FC236}">
                <a16:creationId xmlns:a16="http://schemas.microsoft.com/office/drawing/2014/main" id="{E3EF849E-F0EB-4E95-8B02-20EF044F0AEF}"/>
              </a:ext>
            </a:extLst>
          </p:cNvPr>
          <p:cNvSpPr/>
          <p:nvPr/>
        </p:nvSpPr>
        <p:spPr>
          <a:xfrm>
            <a:off x="2496399" y="2643601"/>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1</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5" name="Image 4">
            <a:extLst>
              <a:ext uri="{FF2B5EF4-FFF2-40B4-BE49-F238E27FC236}">
                <a16:creationId xmlns:a16="http://schemas.microsoft.com/office/drawing/2014/main" id="{F9C4182D-2CD2-0EE9-8CB8-49784A51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41" y="4110711"/>
            <a:ext cx="2852769" cy="2594021"/>
          </a:xfrm>
          <a:prstGeom prst="rect">
            <a:avLst/>
          </a:prstGeom>
        </p:spPr>
      </p:pic>
      <p:sp>
        <p:nvSpPr>
          <p:cNvPr id="2" name="Espace réservé du contenu 2">
            <a:extLst>
              <a:ext uri="{FF2B5EF4-FFF2-40B4-BE49-F238E27FC236}">
                <a16:creationId xmlns:a16="http://schemas.microsoft.com/office/drawing/2014/main" id="{3677FF52-6FFE-4F08-E357-FF30F3530038}"/>
              </a:ext>
            </a:extLst>
          </p:cNvPr>
          <p:cNvSpPr txBox="1">
            <a:spLocks/>
          </p:cNvSpPr>
          <p:nvPr/>
        </p:nvSpPr>
        <p:spPr>
          <a:xfrm>
            <a:off x="2906732" y="2604848"/>
            <a:ext cx="8139806"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17938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Support services to maintain autonomy at home         </a:t>
            </a:r>
          </a:p>
        </p:txBody>
      </p:sp>
      <p:sp>
        <p:nvSpPr>
          <p:cNvPr id="4" name="Espace réservé du contenu 2">
            <a:extLst>
              <a:ext uri="{FF2B5EF4-FFF2-40B4-BE49-F238E27FC236}">
                <a16:creationId xmlns:a16="http://schemas.microsoft.com/office/drawing/2014/main" id="{01B8D86E-931F-41B9-6B19-6D860F4DA0EC}"/>
              </a:ext>
            </a:extLst>
          </p:cNvPr>
          <p:cNvSpPr txBox="1">
            <a:spLocks/>
          </p:cNvSpPr>
          <p:nvPr/>
        </p:nvSpPr>
        <p:spPr>
          <a:xfrm>
            <a:off x="2890683" y="3082410"/>
            <a:ext cx="5427769" cy="6248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17938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A choice of home services         </a:t>
            </a:r>
          </a:p>
        </p:txBody>
      </p:sp>
      <p:sp>
        <p:nvSpPr>
          <p:cNvPr id="6" name="Espace réservé du contenu 2">
            <a:extLst>
              <a:ext uri="{FF2B5EF4-FFF2-40B4-BE49-F238E27FC236}">
                <a16:creationId xmlns:a16="http://schemas.microsoft.com/office/drawing/2014/main" id="{B54540E2-F78F-1343-F44C-9D3293E7B803}"/>
              </a:ext>
            </a:extLst>
          </p:cNvPr>
          <p:cNvSpPr txBox="1">
            <a:spLocks/>
          </p:cNvSpPr>
          <p:nvPr/>
        </p:nvSpPr>
        <p:spPr>
          <a:xfrm>
            <a:off x="2861184" y="3572243"/>
            <a:ext cx="5604753" cy="5868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22383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Building renovation services</a:t>
            </a:r>
          </a:p>
        </p:txBody>
      </p:sp>
      <p:sp>
        <p:nvSpPr>
          <p:cNvPr id="10" name="Espace réservé du contenu 2">
            <a:extLst>
              <a:ext uri="{FF2B5EF4-FFF2-40B4-BE49-F238E27FC236}">
                <a16:creationId xmlns:a16="http://schemas.microsoft.com/office/drawing/2014/main" id="{A82CB11D-170D-6AE9-4E65-495B33011F21}"/>
              </a:ext>
            </a:extLst>
          </p:cNvPr>
          <p:cNvSpPr txBox="1">
            <a:spLocks/>
          </p:cNvSpPr>
          <p:nvPr/>
        </p:nvSpPr>
        <p:spPr>
          <a:xfrm>
            <a:off x="3097161" y="4925957"/>
            <a:ext cx="8821996" cy="1848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85950" indent="-1885950">
              <a:lnSpc>
                <a:spcPct val="80000"/>
              </a:lnSpc>
              <a:buFont typeface="Arial" panose="020B0604020202020204" pitchFamily="34" charset="0"/>
              <a:buNone/>
            </a:pPr>
            <a:r>
              <a:rPr lang="en-GB" sz="3200" u="sng"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Period 2</a:t>
            </a:r>
            <a:r>
              <a:rPr lang="en-GB" sz="32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 – Four complementary activities</a:t>
            </a:r>
            <a:r>
              <a:rPr lang="en-GB" sz="3200" dirty="0">
                <a:solidFill>
                  <a:schemeClr val="tx1">
                    <a:lumMod val="85000"/>
                    <a:lumOff val="15000"/>
                  </a:schemeClr>
                </a:solidFill>
                <a:latin typeface="Trebuchet MS" panose="020B0603020202020204" pitchFamily="34" charset="0"/>
              </a:rPr>
              <a:t>:</a:t>
            </a:r>
            <a:endParaRPr lang="en-US" sz="2600" dirty="0">
              <a:solidFill>
                <a:schemeClr val="tx1">
                  <a:lumMod val="85000"/>
                  <a:lumOff val="15000"/>
                </a:schemeClr>
              </a:solidFill>
              <a:latin typeface="Trebuchet MS" panose="020B0603020202020204" pitchFamily="34" charset="0"/>
            </a:endParaRPr>
          </a:p>
          <a:p>
            <a:pPr marL="984250" indent="-360363">
              <a:lnSpc>
                <a:spcPct val="100000"/>
              </a:lnSpc>
              <a:buFont typeface="Wingdings" panose="05000000000000000000" pitchFamily="2" charset="2"/>
              <a:buChar char="Ø"/>
            </a:pPr>
            <a:r>
              <a:rPr lang="en-US" sz="2600" dirty="0">
                <a:solidFill>
                  <a:schemeClr val="tx1">
                    <a:lumMod val="85000"/>
                    <a:lumOff val="15000"/>
                  </a:schemeClr>
                </a:solidFill>
                <a:latin typeface="Trebuchet MS" panose="020B0603020202020204" pitchFamily="34" charset="0"/>
              </a:rPr>
              <a:t>They support the development of eco-responsible projects serving living being in local areas.</a:t>
            </a:r>
            <a:endParaRPr lang="en-GB"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13" name="Hexagone 12">
            <a:extLst>
              <a:ext uri="{FF2B5EF4-FFF2-40B4-BE49-F238E27FC236}">
                <a16:creationId xmlns:a16="http://schemas.microsoft.com/office/drawing/2014/main" id="{689D0D7B-159C-67E4-9D55-7DAE6E1EAA22}"/>
              </a:ext>
            </a:extLst>
          </p:cNvPr>
          <p:cNvSpPr/>
          <p:nvPr/>
        </p:nvSpPr>
        <p:spPr>
          <a:xfrm>
            <a:off x="2525901" y="3163728"/>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2</a:t>
            </a:r>
          </a:p>
        </p:txBody>
      </p:sp>
      <p:sp>
        <p:nvSpPr>
          <p:cNvPr id="3" name="Hexagone 2">
            <a:extLst>
              <a:ext uri="{FF2B5EF4-FFF2-40B4-BE49-F238E27FC236}">
                <a16:creationId xmlns:a16="http://schemas.microsoft.com/office/drawing/2014/main" id="{07171B03-D111-E85E-5B5E-92CF0263E914}"/>
              </a:ext>
            </a:extLst>
          </p:cNvPr>
          <p:cNvSpPr/>
          <p:nvPr/>
        </p:nvSpPr>
        <p:spPr>
          <a:xfrm>
            <a:off x="2530815" y="3666153"/>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3</a:t>
            </a:r>
          </a:p>
        </p:txBody>
      </p:sp>
    </p:spTree>
    <p:extLst>
      <p:ext uri="{BB962C8B-B14F-4D97-AF65-F5344CB8AC3E}">
        <p14:creationId xmlns:p14="http://schemas.microsoft.com/office/powerpoint/2010/main" val="2828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style.rotation</p:attrName>
                                        </p:attrNameLst>
                                      </p:cBhvr>
                                      <p:tavLst>
                                        <p:tav tm="0">
                                          <p:val>
                                            <p:fltVal val="360"/>
                                          </p:val>
                                        </p:tav>
                                        <p:tav tm="100000">
                                          <p:val>
                                            <p:fltVal val="0"/>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style.rotation</p:attrName>
                                        </p:attrNameLst>
                                      </p:cBhvr>
                                      <p:tavLst>
                                        <p:tav tm="0">
                                          <p:val>
                                            <p:fltVal val="360"/>
                                          </p:val>
                                        </p:tav>
                                        <p:tav tm="100000">
                                          <p:val>
                                            <p:fltVal val="0"/>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style.rotation</p:attrName>
                                        </p:attrNameLst>
                                      </p:cBhvr>
                                      <p:tavLst>
                                        <p:tav tm="0">
                                          <p:val>
                                            <p:fltVal val="90"/>
                                          </p:val>
                                        </p:tav>
                                        <p:tav tm="100000">
                                          <p:val>
                                            <p:fltVal val="0"/>
                                          </p:val>
                                        </p:tav>
                                      </p:tavLst>
                                    </p:anim>
                                    <p:animEffect transition="in" filter="fade">
                                      <p:cBhvr>
                                        <p:cTn id="47" dur="1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 calcmode="lin" valueType="num">
                                      <p:cBhvr>
                                        <p:cTn id="54" dur="500" fill="hold"/>
                                        <p:tgtEl>
                                          <p:spTgt spid="3"/>
                                        </p:tgtEl>
                                        <p:attrNameLst>
                                          <p:attrName>style.rotation</p:attrName>
                                        </p:attrNameLst>
                                      </p:cBhvr>
                                      <p:tavLst>
                                        <p:tav tm="0">
                                          <p:val>
                                            <p:fltVal val="360"/>
                                          </p:val>
                                        </p:tav>
                                        <p:tav tm="100000">
                                          <p:val>
                                            <p:fltVal val="0"/>
                                          </p:val>
                                        </p:tav>
                                      </p:tavLst>
                                    </p:anim>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2" grpId="0"/>
      <p:bldP spid="4" grpId="0"/>
      <p:bldP spid="6" grpId="0"/>
      <p:bldP spid="10" grpId="0"/>
      <p:bldP spid="13"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20252" y="1337335"/>
            <a:ext cx="7508508" cy="629460"/>
          </a:xfrm>
        </p:spPr>
        <p:txBody>
          <a:bodyPr>
            <a:noAutofit/>
          </a:bodyPr>
          <a:lstStyle/>
          <a:p>
            <a:r>
              <a:rPr lang="en-GB" sz="3200" b="1" dirty="0">
                <a:latin typeface="Trebuchet MS" panose="020B0603020202020204" pitchFamily="34" charset="0"/>
                <a:cs typeface="Arial" panose="020B0604020202020204" pitchFamily="34" charset="0"/>
              </a:rPr>
              <a:t>Maintaining independence at home</a:t>
            </a:r>
            <a:endParaRPr lang="en-GB" sz="3200" b="1" dirty="0">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8A2F76C-2AD1-4DF7-8B95-64692C5EE7F7}"/>
              </a:ext>
            </a:extLst>
          </p:cNvPr>
          <p:cNvSpPr>
            <a:spLocks noGrp="1"/>
          </p:cNvSpPr>
          <p:nvPr>
            <p:ph idx="1"/>
          </p:nvPr>
        </p:nvSpPr>
        <p:spPr>
          <a:xfrm>
            <a:off x="651166" y="4953770"/>
            <a:ext cx="4127311" cy="1570121"/>
          </a:xfrm>
        </p:spPr>
        <p:txBody>
          <a:bodyPr>
            <a:normAutofit fontScale="70000" lnSpcReduction="20000"/>
          </a:bodyPr>
          <a:lstStyle/>
          <a:p>
            <a:pPr marL="360363" indent="-352425" algn="just">
              <a:lnSpc>
                <a:spcPct val="120000"/>
              </a:lnSpc>
              <a:buNone/>
            </a:pPr>
            <a:r>
              <a:rPr lang="en-GB" sz="2600" dirty="0">
                <a:solidFill>
                  <a:srgbClr val="FF6600"/>
                </a:solidFill>
                <a:ea typeface="Times New Roman" panose="02020603050405020304" pitchFamily="18" charset="0"/>
                <a:cs typeface="Arial" panose="020B0604020202020204" pitchFamily="34" charset="0"/>
              </a:rPr>
              <a:t>►</a:t>
            </a:r>
            <a:r>
              <a:rPr lang="en-GB" sz="1800" dirty="0">
                <a:solidFill>
                  <a:schemeClr val="accent2"/>
                </a:solidFill>
                <a:ea typeface="Times New Roman" panose="02020603050405020304" pitchFamily="18" charset="0"/>
                <a:cs typeface="Arial" panose="020B0604020202020204" pitchFamily="34" charset="0"/>
              </a:rPr>
              <a:t> </a:t>
            </a:r>
            <a:r>
              <a:rPr lang="en-GB" sz="27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R</a:t>
            </a:r>
            <a:r>
              <a:rPr lang="en-GB" sz="2700" dirty="0">
                <a:solidFill>
                  <a:schemeClr val="tx1">
                    <a:lumMod val="85000"/>
                    <a:lumOff val="15000"/>
                  </a:schemeClr>
                </a:solidFill>
                <a:latin typeface="Trebuchet MS" panose="020B0603020202020204" pitchFamily="34" charset="0"/>
              </a:rPr>
              <a:t>evalue professional caregiver’s salaries by more than 20% with a matching algorithm that reduces costs and generates margin</a:t>
            </a:r>
          </a:p>
        </p:txBody>
      </p:sp>
      <p:graphicFrame>
        <p:nvGraphicFramePr>
          <p:cNvPr id="9" name="Diagramme 8">
            <a:extLst>
              <a:ext uri="{FF2B5EF4-FFF2-40B4-BE49-F238E27FC236}">
                <a16:creationId xmlns:a16="http://schemas.microsoft.com/office/drawing/2014/main" id="{D592704E-2447-4A0F-A98F-8FF6E926A677}"/>
              </a:ext>
            </a:extLst>
          </p:cNvPr>
          <p:cNvGraphicFramePr/>
          <p:nvPr>
            <p:extLst>
              <p:ext uri="{D42A27DB-BD31-4B8C-83A1-F6EECF244321}">
                <p14:modId xmlns:p14="http://schemas.microsoft.com/office/powerpoint/2010/main" val="1450837052"/>
              </p:ext>
            </p:extLst>
          </p:nvPr>
        </p:nvGraphicFramePr>
        <p:xfrm>
          <a:off x="5316416" y="3230300"/>
          <a:ext cx="6676702" cy="310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50B5B46-BA58-40B4-BE83-81DC32F47B7D}"/>
              </a:ext>
            </a:extLst>
          </p:cNvPr>
          <p:cNvSpPr txBox="1"/>
          <p:nvPr/>
        </p:nvSpPr>
        <p:spPr>
          <a:xfrm>
            <a:off x="651165" y="2089196"/>
            <a:ext cx="11083635" cy="769441"/>
          </a:xfrm>
          <a:prstGeom prst="rect">
            <a:avLst/>
          </a:prstGeom>
          <a:noFill/>
        </p:spPr>
        <p:txBody>
          <a:bodyPr wrap="square" rtlCol="0">
            <a:spAutoFit/>
          </a:bodyPr>
          <a:lstStyle/>
          <a:p>
            <a:pPr algn="just"/>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The </a:t>
            </a:r>
            <a:r>
              <a:rPr lang="en-GB" sz="2200" dirty="0">
                <a:solidFill>
                  <a:srgbClr val="FF6600"/>
                </a:solidFill>
                <a:latin typeface="Trebuchet MS" panose="020B0603020202020204" pitchFamily="34" charset="0"/>
                <a:ea typeface="Times New Roman" panose="02020603050405020304" pitchFamily="18" charset="0"/>
              </a:rPr>
              <a:t>Y</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es </a:t>
            </a:r>
            <a:r>
              <a:rPr lang="en-GB" sz="2200" dirty="0">
                <a:solidFill>
                  <a:srgbClr val="00B485"/>
                </a:solidFill>
                <a:latin typeface="Trebuchet MS" panose="020B0603020202020204" pitchFamily="34" charset="0"/>
                <a:ea typeface="Times New Roman" panose="02020603050405020304" pitchFamily="18" charset="0"/>
              </a:rPr>
              <a:t>T</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ogether project </a:t>
            </a:r>
            <a:r>
              <a:rPr lang="en-GB"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design process relies on the same driving forces</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as a </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start-up</a:t>
            </a:r>
            <a:r>
              <a:rPr lang="en-GB" sz="2200" dirty="0">
                <a:solidFill>
                  <a:schemeClr val="tx1">
                    <a:lumMod val="85000"/>
                    <a:lumOff val="15000"/>
                  </a:schemeClr>
                </a:solidFill>
                <a:latin typeface="Trebuchet MS" panose="020B0603020202020204" pitchFamily="34" charset="0"/>
              </a:rPr>
              <a:t> that has raised</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 €3 million for its services to people in need of care, namely</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t>
            </a:r>
            <a:endParaRPr lang="en-GB" sz="2200" dirty="0">
              <a:solidFill>
                <a:schemeClr val="tx1">
                  <a:lumMod val="85000"/>
                  <a:lumOff val="15000"/>
                </a:schemeClr>
              </a:solidFill>
              <a:latin typeface="Trebuchet MS" panose="020B0603020202020204" pitchFamily="34" charset="0"/>
              <a:ea typeface="Times New Roman" panose="02020603050405020304" pitchFamily="18" charset="0"/>
            </a:endParaRPr>
          </a:p>
        </p:txBody>
      </p:sp>
      <p:sp>
        <p:nvSpPr>
          <p:cNvPr id="10" name="Espace réservé du contenu 2">
            <a:extLst>
              <a:ext uri="{FF2B5EF4-FFF2-40B4-BE49-F238E27FC236}">
                <a16:creationId xmlns:a16="http://schemas.microsoft.com/office/drawing/2014/main" id="{6FEF9B3D-5FF9-4452-B39E-BC5BA8BCE791}"/>
              </a:ext>
            </a:extLst>
          </p:cNvPr>
          <p:cNvSpPr txBox="1">
            <a:spLocks/>
          </p:cNvSpPr>
          <p:nvPr/>
        </p:nvSpPr>
        <p:spPr>
          <a:xfrm>
            <a:off x="5732061" y="3057099"/>
            <a:ext cx="6261057" cy="648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ctr">
              <a:buFont typeface="Wingdings 3" charset="2"/>
              <a:buNone/>
            </a:pPr>
            <a:r>
              <a:rPr lang="en-GB" sz="2300" b="1" dirty="0">
                <a:solidFill>
                  <a:srgbClr val="FF6600"/>
                </a:solidFill>
                <a:latin typeface="Trebuchet MS" panose="020B0603020202020204" pitchFamily="34" charset="0"/>
                <a:cs typeface="Arial" panose="020B0604020202020204" pitchFamily="34" charset="0"/>
              </a:rPr>
              <a:t>Y</a:t>
            </a:r>
            <a:r>
              <a:rPr lang="en-GB" sz="2300" b="1" dirty="0">
                <a:solidFill>
                  <a:schemeClr val="tx1"/>
                </a:solidFill>
                <a:latin typeface="Trebuchet MS" panose="020B0603020202020204" pitchFamily="34" charset="0"/>
                <a:cs typeface="Arial" panose="020B0604020202020204" pitchFamily="34" charset="0"/>
              </a:rPr>
              <a:t>es </a:t>
            </a:r>
            <a:r>
              <a:rPr lang="en-GB" sz="2300" b="1" dirty="0">
                <a:solidFill>
                  <a:srgbClr val="00B485"/>
                </a:solidFill>
                <a:latin typeface="Trebuchet MS" panose="020B0603020202020204" pitchFamily="34" charset="0"/>
                <a:cs typeface="Arial" panose="020B0604020202020204" pitchFamily="34" charset="0"/>
              </a:rPr>
              <a:t>T</a:t>
            </a:r>
            <a:r>
              <a:rPr lang="en-GB" sz="2300" b="1" dirty="0">
                <a:solidFill>
                  <a:schemeClr val="tx1"/>
                </a:solidFill>
                <a:latin typeface="Trebuchet MS" panose="020B0603020202020204" pitchFamily="34" charset="0"/>
                <a:cs typeface="Arial" panose="020B0604020202020204" pitchFamily="34" charset="0"/>
              </a:rPr>
              <a:t>ogether </a:t>
            </a:r>
            <a:r>
              <a:rPr lang="en-GB" sz="2300" b="1" dirty="0">
                <a:solidFill>
                  <a:schemeClr val="tx1">
                    <a:lumMod val="85000"/>
                    <a:lumOff val="15000"/>
                  </a:schemeClr>
                </a:solidFill>
                <a:latin typeface="Trebuchet MS" panose="020B0603020202020204" pitchFamily="34" charset="0"/>
                <a:cs typeface="Arial" panose="020B0604020202020204" pitchFamily="34" charset="0"/>
              </a:rPr>
              <a:t>completes this proposal:</a:t>
            </a:r>
            <a:endParaRPr lang="en-GB" sz="2300" b="1" dirty="0">
              <a:solidFill>
                <a:schemeClr val="tx1">
                  <a:lumMod val="85000"/>
                  <a:lumOff val="15000"/>
                </a:schemeClr>
              </a:solidFill>
              <a:latin typeface="Trebuchet MS" panose="020B0603020202020204" pitchFamily="34" charset="0"/>
            </a:endParaRPr>
          </a:p>
        </p:txBody>
      </p:sp>
      <p:sp>
        <p:nvSpPr>
          <p:cNvPr id="11" name="Hexagone 10">
            <a:extLst>
              <a:ext uri="{FF2B5EF4-FFF2-40B4-BE49-F238E27FC236}">
                <a16:creationId xmlns:a16="http://schemas.microsoft.com/office/drawing/2014/main" id="{3123876E-4CEE-4687-8AF8-79EF88A809EC}"/>
              </a:ext>
            </a:extLst>
          </p:cNvPr>
          <p:cNvSpPr/>
          <p:nvPr/>
        </p:nvSpPr>
        <p:spPr>
          <a:xfrm flipH="1">
            <a:off x="834417" y="1411771"/>
            <a:ext cx="561246" cy="378468"/>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1</a:t>
            </a:r>
          </a:p>
        </p:txBody>
      </p:sp>
      <p:sp>
        <p:nvSpPr>
          <p:cNvPr id="6" name="ZoneTexte 5">
            <a:extLst>
              <a:ext uri="{FF2B5EF4-FFF2-40B4-BE49-F238E27FC236}">
                <a16:creationId xmlns:a16="http://schemas.microsoft.com/office/drawing/2014/main" id="{E759633B-9C61-4995-AD61-94A1A79A0E9E}"/>
              </a:ext>
            </a:extLst>
          </p:cNvPr>
          <p:cNvSpPr txBox="1"/>
          <p:nvPr/>
        </p:nvSpPr>
        <p:spPr>
          <a:xfrm>
            <a:off x="7522029" y="5900057"/>
            <a:ext cx="4437393" cy="830997"/>
          </a:xfrm>
          <a:prstGeom prst="rect">
            <a:avLst/>
          </a:prstGeom>
          <a:noFill/>
        </p:spPr>
        <p:txBody>
          <a:bodyPr wrap="square" rtlCol="0">
            <a:spAutoFit/>
          </a:bodyPr>
          <a:lstStyle/>
          <a:p>
            <a:pPr marL="0" lvl="0" algn="l"/>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An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example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need for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22.5 hours of support per week </a:t>
            </a:r>
          </a:p>
          <a:p>
            <a:pPr lvl="0"/>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Cost of gross monthly benefit </a:t>
            </a:r>
            <a:r>
              <a:rPr lang="en-GB" sz="1200" b="0"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Y</a:t>
            </a:r>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a:t>
            </a:r>
            <a:r>
              <a:rPr lang="en-GB" sz="1200" dirty="0">
                <a:solidFill>
                  <a:srgbClr val="00B485"/>
                </a:solidFill>
                <a:latin typeface="Trebuchet MS" panose="020B0603020202020204" pitchFamily="34" charset="0"/>
                <a:ea typeface="Times New Roman" panose="02020603050405020304" pitchFamily="18" charset="0"/>
                <a:cs typeface="Times New Roman" panose="02020603050405020304" pitchFamily="18" charset="0"/>
              </a:rPr>
              <a:t>T</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ogether €1679</a:t>
            </a:r>
            <a:endPar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a:p>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Cost of the monthly gross service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Start-up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2211</a:t>
            </a:r>
          </a:p>
          <a:p>
            <a:pPr lvl="0"/>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That is a saving of </a:t>
            </a:r>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rPr>
              <a:t>€532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per month and €6384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rPr>
              <a:t>per year</a:t>
            </a:r>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 </a:t>
            </a:r>
            <a:endParaRPr lang="en-GB" sz="1200" dirty="0">
              <a:solidFill>
                <a:schemeClr val="tx1">
                  <a:lumMod val="85000"/>
                  <a:lumOff val="15000"/>
                </a:schemeClr>
              </a:solidFill>
              <a:latin typeface="Trebuchet MS" panose="020B0603020202020204" pitchFamily="34" charset="0"/>
            </a:endParaRPr>
          </a:p>
        </p:txBody>
      </p:sp>
      <p:pic>
        <p:nvPicPr>
          <p:cNvPr id="12" name="Image 11">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4" name="Image 3">
            <a:extLst>
              <a:ext uri="{FF2B5EF4-FFF2-40B4-BE49-F238E27FC236}">
                <a16:creationId xmlns:a16="http://schemas.microsoft.com/office/drawing/2014/main" id="{F496FB5B-1F09-80F6-4A8E-A5BB14ED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59" y="3090114"/>
            <a:ext cx="2107590" cy="1863656"/>
          </a:xfrm>
          <a:prstGeom prst="rect">
            <a:avLst/>
          </a:prstGeom>
        </p:spPr>
      </p:pic>
      <p:sp>
        <p:nvSpPr>
          <p:cNvPr id="3" name="Titre 1">
            <a:extLst>
              <a:ext uri="{FF2B5EF4-FFF2-40B4-BE49-F238E27FC236}">
                <a16:creationId xmlns:a16="http://schemas.microsoft.com/office/drawing/2014/main" id="{1DF2340A-5F26-6B29-6562-08147369E353}"/>
              </a:ext>
            </a:extLst>
          </p:cNvPr>
          <p:cNvSpPr txBox="1">
            <a:spLocks/>
          </p:cNvSpPr>
          <p:nvPr/>
        </p:nvSpPr>
        <p:spPr>
          <a:xfrm>
            <a:off x="1563302" y="338230"/>
            <a:ext cx="876091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725" indent="-720725"/>
            <a:r>
              <a:rPr lang="en-GB" sz="4000" dirty="0">
                <a:effectLst>
                  <a:outerShdw blurRad="38100" dist="38100" dir="2700000" algn="tl">
                    <a:srgbClr val="000000">
                      <a:alpha val="43137"/>
                    </a:srgbClr>
                  </a:outerShdw>
                </a:effectLst>
                <a:latin typeface="Trebuchet MS" panose="020B0603020202020204" pitchFamily="34" charset="0"/>
              </a:rPr>
              <a:t>Specific contributions France:</a:t>
            </a:r>
            <a:endParaRPr lang="en-GB" sz="4000" b="1" dirty="0">
              <a:latin typeface="Trebuchet MS" panose="020B0603020202020204" pitchFamily="34" charset="0"/>
            </a:endParaRPr>
          </a:p>
        </p:txBody>
      </p:sp>
      <p:sp>
        <p:nvSpPr>
          <p:cNvPr id="13" name="Flèche : droite à entaille 12">
            <a:extLst>
              <a:ext uri="{FF2B5EF4-FFF2-40B4-BE49-F238E27FC236}">
                <a16:creationId xmlns:a16="http://schemas.microsoft.com/office/drawing/2014/main" id="{98521858-B0BF-C63D-8514-DC81CF995687}"/>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Espace réservé du contenu 2">
            <a:extLst>
              <a:ext uri="{FF2B5EF4-FFF2-40B4-BE49-F238E27FC236}">
                <a16:creationId xmlns:a16="http://schemas.microsoft.com/office/drawing/2014/main" id="{66977953-93E7-14C8-D612-3FA1FA730C46}"/>
              </a:ext>
            </a:extLst>
          </p:cNvPr>
          <p:cNvSpPr txBox="1">
            <a:spLocks/>
          </p:cNvSpPr>
          <p:nvPr/>
        </p:nvSpPr>
        <p:spPr>
          <a:xfrm>
            <a:off x="1843549" y="3198432"/>
            <a:ext cx="3583858" cy="15156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lgn="just">
              <a:buFont typeface="Wingdings 3" charset="2"/>
              <a:buNone/>
            </a:pPr>
            <a:r>
              <a:rPr lang="en-GB" dirty="0">
                <a:solidFill>
                  <a:srgbClr val="FF6600"/>
                </a:solidFill>
                <a:ea typeface="Times New Roman" panose="02020603050405020304" pitchFamily="18" charset="0"/>
                <a:cs typeface="Arial" panose="020B0604020202020204" pitchFamily="34" charset="0"/>
              </a:rPr>
              <a:t>►</a:t>
            </a:r>
            <a:r>
              <a:rPr lang="en-GB" sz="1700" dirty="0">
                <a:solidFill>
                  <a:schemeClr val="accent2"/>
                </a:solidFill>
                <a:ea typeface="Times New Roman" panose="02020603050405020304" pitchFamily="18" charset="0"/>
                <a:cs typeface="Arial" panose="020B0604020202020204" pitchFamily="34" charset="0"/>
              </a:rPr>
              <a:t> </a:t>
            </a:r>
            <a:r>
              <a:rPr lang="en-GB" sz="19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Ensuring the stability of professional carers through skills and personality that meet their needs </a:t>
            </a:r>
          </a:p>
        </p:txBody>
      </p:sp>
    </p:spTree>
    <p:extLst>
      <p:ext uri="{BB962C8B-B14F-4D97-AF65-F5344CB8AC3E}">
        <p14:creationId xmlns:p14="http://schemas.microsoft.com/office/powerpoint/2010/main" val="2046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down)">
                                      <p:cBhvr>
                                        <p:cTn id="60" dur="580">
                                          <p:stCondLst>
                                            <p:cond delay="0"/>
                                          </p:stCondLst>
                                        </p:cTn>
                                        <p:tgtEl>
                                          <p:spTgt spid="7">
                                            <p:txEl>
                                              <p:pRg st="0" end="0"/>
                                            </p:txEl>
                                          </p:spTgt>
                                        </p:tgtEl>
                                      </p:cBhvr>
                                    </p:animEffect>
                                    <p:anim calcmode="lin" valueType="num">
                                      <p:cBhvr>
                                        <p:cTn id="6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xEl>
                                              <p:pRg st="0" end="0"/>
                                            </p:txEl>
                                          </p:spTgt>
                                        </p:tgtEl>
                                      </p:cBhvr>
                                      <p:to x="100000" y="60000"/>
                                    </p:animScale>
                                    <p:animScale>
                                      <p:cBhvr>
                                        <p:cTn id="67" dur="166" decel="50000">
                                          <p:stCondLst>
                                            <p:cond delay="676"/>
                                          </p:stCondLst>
                                        </p:cTn>
                                        <p:tgtEl>
                                          <p:spTgt spid="7">
                                            <p:txEl>
                                              <p:pRg st="0" end="0"/>
                                            </p:txEl>
                                          </p:spTgt>
                                        </p:tgtEl>
                                      </p:cBhvr>
                                      <p:to x="100000" y="100000"/>
                                    </p:animScale>
                                    <p:animScale>
                                      <p:cBhvr>
                                        <p:cTn id="68" dur="26">
                                          <p:stCondLst>
                                            <p:cond delay="1312"/>
                                          </p:stCondLst>
                                        </p:cTn>
                                        <p:tgtEl>
                                          <p:spTgt spid="7">
                                            <p:txEl>
                                              <p:pRg st="0" end="0"/>
                                            </p:txEl>
                                          </p:spTgt>
                                        </p:tgtEl>
                                      </p:cBhvr>
                                      <p:to x="100000" y="80000"/>
                                    </p:animScale>
                                    <p:animScale>
                                      <p:cBhvr>
                                        <p:cTn id="69" dur="166" decel="50000">
                                          <p:stCondLst>
                                            <p:cond delay="1338"/>
                                          </p:stCondLst>
                                        </p:cTn>
                                        <p:tgtEl>
                                          <p:spTgt spid="7">
                                            <p:txEl>
                                              <p:pRg st="0" end="0"/>
                                            </p:txEl>
                                          </p:spTgt>
                                        </p:tgtEl>
                                      </p:cBhvr>
                                      <p:to x="100000" y="100000"/>
                                    </p:animScale>
                                    <p:animScale>
                                      <p:cBhvr>
                                        <p:cTn id="70" dur="26">
                                          <p:stCondLst>
                                            <p:cond delay="1642"/>
                                          </p:stCondLst>
                                        </p:cTn>
                                        <p:tgtEl>
                                          <p:spTgt spid="7">
                                            <p:txEl>
                                              <p:pRg st="0" end="0"/>
                                            </p:txEl>
                                          </p:spTgt>
                                        </p:tgtEl>
                                      </p:cBhvr>
                                      <p:to x="100000" y="90000"/>
                                    </p:animScale>
                                    <p:animScale>
                                      <p:cBhvr>
                                        <p:cTn id="71" dur="166" decel="50000">
                                          <p:stCondLst>
                                            <p:cond delay="1668"/>
                                          </p:stCondLst>
                                        </p:cTn>
                                        <p:tgtEl>
                                          <p:spTgt spid="7">
                                            <p:txEl>
                                              <p:pRg st="0" end="0"/>
                                            </p:txEl>
                                          </p:spTgt>
                                        </p:tgtEl>
                                      </p:cBhvr>
                                      <p:to x="100000" y="100000"/>
                                    </p:animScale>
                                    <p:animScale>
                                      <p:cBhvr>
                                        <p:cTn id="72" dur="26">
                                          <p:stCondLst>
                                            <p:cond delay="1808"/>
                                          </p:stCondLst>
                                        </p:cTn>
                                        <p:tgtEl>
                                          <p:spTgt spid="7">
                                            <p:txEl>
                                              <p:pRg st="0" end="0"/>
                                            </p:txEl>
                                          </p:spTgt>
                                        </p:tgtEl>
                                      </p:cBhvr>
                                      <p:to x="100000" y="95000"/>
                                    </p:animScale>
                                    <p:animScale>
                                      <p:cBhvr>
                                        <p:cTn id="73" dur="166" decel="50000">
                                          <p:stCondLst>
                                            <p:cond delay="1834"/>
                                          </p:stCondLst>
                                        </p:cTn>
                                        <p:tgtEl>
                                          <p:spTgt spid="7">
                                            <p:txEl>
                                              <p:pRg st="0" end="0"/>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000"/>
                                        <p:tgtEl>
                                          <p:spTgt spid="10"/>
                                        </p:tgtEl>
                                      </p:cBhvr>
                                    </p:animEffect>
                                    <p:anim calcmode="lin" valueType="num">
                                      <p:cBhvr>
                                        <p:cTn id="79" dur="2000" fill="hold"/>
                                        <p:tgtEl>
                                          <p:spTgt spid="10"/>
                                        </p:tgtEl>
                                        <p:attrNameLst>
                                          <p:attrName>ppt_w</p:attrName>
                                        </p:attrNameLst>
                                      </p:cBhvr>
                                      <p:tavLst>
                                        <p:tav tm="0" fmla="#ppt_w*sin(2.5*pi*$)">
                                          <p:val>
                                            <p:fltVal val="0"/>
                                          </p:val>
                                        </p:tav>
                                        <p:tav tm="100000">
                                          <p:val>
                                            <p:fltVal val="1"/>
                                          </p:val>
                                        </p:tav>
                                      </p:tavLst>
                                    </p:anim>
                                    <p:anim calcmode="lin" valueType="num">
                                      <p:cBhvr>
                                        <p:cTn id="8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randombar(horizontal)">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Graphic spid="9" grpId="0">
        <p:bldAsOne/>
      </p:bldGraphic>
      <p:bldP spid="2" grpId="0"/>
      <p:bldP spid="10" grpId="0"/>
      <p:bldP spid="11" grpId="0" animBg="1"/>
      <p:bldP spid="6" grpId="0"/>
      <p:bldP spid="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538492" y="1408901"/>
            <a:ext cx="8662252" cy="555478"/>
          </a:xfrm>
        </p:spPr>
        <p:txBody>
          <a:bodyPr>
            <a:noAutofit/>
          </a:bodyPr>
          <a:lstStyle/>
          <a:p>
            <a:r>
              <a:rPr lang="en-GB" sz="3200" b="1" dirty="0">
                <a:latin typeface="Trebuchet MS" panose="020B0603020202020204" pitchFamily="34" charset="0"/>
                <a:cs typeface="Arial" panose="020B0604020202020204" pitchFamily="34" charset="0"/>
              </a:rPr>
              <a:t>A choice of home services</a:t>
            </a:r>
            <a:endParaRPr lang="en-GB" sz="3200" b="1" dirty="0">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F3EC5428-6C5A-4BD6-8DD7-BAA3342F9C1E}"/>
              </a:ext>
            </a:extLst>
          </p:cNvPr>
          <p:cNvSpPr txBox="1">
            <a:spLocks/>
          </p:cNvSpPr>
          <p:nvPr/>
        </p:nvSpPr>
        <p:spPr>
          <a:xfrm>
            <a:off x="426457" y="3253154"/>
            <a:ext cx="3354234" cy="23983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200" dirty="0">
                <a:solidFill>
                  <a:schemeClr val="tx1">
                    <a:lumMod val="85000"/>
                    <a:lumOff val="15000"/>
                  </a:schemeClr>
                </a:solidFill>
                <a:latin typeface="Trebuchet MS" panose="020B0603020202020204" pitchFamily="34" charset="0"/>
                <a:ea typeface="MS Mincho" panose="02020609040205080304" pitchFamily="49" charset="-128"/>
              </a:rPr>
              <a:t>Home-based trades integrated into the local economic landscape through solidarity-based bridges with partners targeted as key players</a:t>
            </a:r>
          </a:p>
          <a:p>
            <a:pPr marL="360363" indent="-360363">
              <a:buNone/>
            </a:pPr>
            <a:r>
              <a:rPr lang="en-GB" sz="2000" dirty="0">
                <a:solidFill>
                  <a:schemeClr val="accent2"/>
                </a:solidFill>
                <a:ea typeface="MS Mincho" panose="02020609040205080304" pitchFamily="49" charset="-128"/>
              </a:rPr>
              <a:t> </a:t>
            </a:r>
            <a:endParaRPr lang="en-GB" sz="2000" dirty="0">
              <a:solidFill>
                <a:schemeClr val="tx1"/>
              </a:solidFill>
              <a:ea typeface="MS Mincho" panose="02020609040205080304" pitchFamily="49" charset="-128"/>
              <a:cs typeface="Arial" panose="020B0604020202020204" pitchFamily="34" charset="0"/>
            </a:endParaRPr>
          </a:p>
        </p:txBody>
      </p:sp>
      <p:graphicFrame>
        <p:nvGraphicFramePr>
          <p:cNvPr id="9" name="Diagramme 8">
            <a:extLst>
              <a:ext uri="{FF2B5EF4-FFF2-40B4-BE49-F238E27FC236}">
                <a16:creationId xmlns:a16="http://schemas.microsoft.com/office/drawing/2014/main" id="{D592704E-2447-4A0F-A98F-8FF6E926A677}"/>
              </a:ext>
            </a:extLst>
          </p:cNvPr>
          <p:cNvGraphicFramePr/>
          <p:nvPr>
            <p:extLst>
              <p:ext uri="{D42A27DB-BD31-4B8C-83A1-F6EECF244321}">
                <p14:modId xmlns:p14="http://schemas.microsoft.com/office/powerpoint/2010/main" val="3335251558"/>
              </p:ext>
            </p:extLst>
          </p:nvPr>
        </p:nvGraphicFramePr>
        <p:xfrm>
          <a:off x="3749041" y="2392680"/>
          <a:ext cx="8370296" cy="3691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E7C9D822-F731-4805-939B-4E73FBA03FF2}"/>
              </a:ext>
            </a:extLst>
          </p:cNvPr>
          <p:cNvSpPr txBox="1"/>
          <p:nvPr/>
        </p:nvSpPr>
        <p:spPr>
          <a:xfrm>
            <a:off x="6677890" y="5855677"/>
            <a:ext cx="5441447" cy="738664"/>
          </a:xfrm>
          <a:prstGeom prst="rect">
            <a:avLst/>
          </a:prstGeom>
          <a:noFill/>
        </p:spPr>
        <p:txBody>
          <a:bodyPr wrap="square" rtlCol="0">
            <a:spAutoFit/>
          </a:bodyPr>
          <a:lstStyle/>
          <a:p>
            <a:r>
              <a:rPr lang="en-GB" sz="1400" dirty="0">
                <a:solidFill>
                  <a:schemeClr val="tx1">
                    <a:lumMod val="85000"/>
                    <a:lumOff val="15000"/>
                  </a:schemeClr>
                </a:solidFill>
                <a:latin typeface="Trebuchet MS" panose="020B0603020202020204" pitchFamily="34" charset="0"/>
                <a:cs typeface="Times New Roman" panose="02020603050405020304" pitchFamily="18" charset="0"/>
              </a:rPr>
              <a:t>  * To date </a:t>
            </a:r>
            <a:r>
              <a:rPr lang="en-GB"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26 activities </a:t>
            </a:r>
            <a:r>
              <a:rPr lang="en-GB" sz="14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divides into three </a:t>
            </a:r>
            <a:r>
              <a:rPr lang="en-GB"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groups</a:t>
            </a:r>
          </a:p>
          <a:p>
            <a:r>
              <a:rPr lang="en-GB" sz="1400" dirty="0">
                <a:solidFill>
                  <a:schemeClr val="tx1">
                    <a:lumMod val="85000"/>
                    <a:lumOff val="15000"/>
                  </a:schemeClr>
                </a:solidFill>
                <a:latin typeface="Trebuchet MS" panose="020B0603020202020204" pitchFamily="34" charset="0"/>
                <a:cs typeface="Times New Roman" panose="02020603050405020304" pitchFamily="18" charset="0"/>
              </a:rPr>
              <a:t> ** FMJS : Forecasting Management of Jobs and Skills</a:t>
            </a:r>
          </a:p>
          <a:p>
            <a:r>
              <a:rPr lang="en-GB" sz="1400" dirty="0">
                <a:solidFill>
                  <a:schemeClr val="tx1">
                    <a:lumMod val="85000"/>
                    <a:lumOff val="15000"/>
                  </a:schemeClr>
                </a:solidFill>
                <a:latin typeface="Trebuchet MS" panose="020B0603020202020204" pitchFamily="34" charset="0"/>
              </a:rPr>
              <a:t>*** CSR : Corporate Social Responsibility</a:t>
            </a:r>
          </a:p>
        </p:txBody>
      </p:sp>
      <p:sp>
        <p:nvSpPr>
          <p:cNvPr id="12" name="Hexagone 11">
            <a:extLst>
              <a:ext uri="{FF2B5EF4-FFF2-40B4-BE49-F238E27FC236}">
                <a16:creationId xmlns:a16="http://schemas.microsoft.com/office/drawing/2014/main" id="{B1F6D073-4D64-438C-9601-B9AB18D8DBA2}"/>
              </a:ext>
            </a:extLst>
          </p:cNvPr>
          <p:cNvSpPr/>
          <p:nvPr/>
        </p:nvSpPr>
        <p:spPr>
          <a:xfrm flipH="1">
            <a:off x="4020682" y="4812128"/>
            <a:ext cx="488689" cy="3315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3</a:t>
            </a:r>
          </a:p>
        </p:txBody>
      </p:sp>
      <p:sp>
        <p:nvSpPr>
          <p:cNvPr id="16" name="Hexagone 15">
            <a:extLst>
              <a:ext uri="{FF2B5EF4-FFF2-40B4-BE49-F238E27FC236}">
                <a16:creationId xmlns:a16="http://schemas.microsoft.com/office/drawing/2014/main" id="{3C4C8941-F3F4-4D7E-9AF0-E9B570AAE4D7}"/>
              </a:ext>
            </a:extLst>
          </p:cNvPr>
          <p:cNvSpPr/>
          <p:nvPr/>
        </p:nvSpPr>
        <p:spPr>
          <a:xfrm flipH="1">
            <a:off x="3974663" y="3253155"/>
            <a:ext cx="477226" cy="32914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2</a:t>
            </a:r>
          </a:p>
        </p:txBody>
      </p:sp>
      <p:pic>
        <p:nvPicPr>
          <p:cNvPr id="10" name="Image 9">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Titre 1">
            <a:extLst>
              <a:ext uri="{FF2B5EF4-FFF2-40B4-BE49-F238E27FC236}">
                <a16:creationId xmlns:a16="http://schemas.microsoft.com/office/drawing/2014/main" id="{FB515D17-5848-DFDA-684F-B7C0387E1934}"/>
              </a:ext>
            </a:extLst>
          </p:cNvPr>
          <p:cNvSpPr txBox="1">
            <a:spLocks/>
          </p:cNvSpPr>
          <p:nvPr/>
        </p:nvSpPr>
        <p:spPr>
          <a:xfrm>
            <a:off x="1615440" y="368710"/>
            <a:ext cx="818505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effectLst>
                  <a:outerShdw blurRad="38100" dist="38100" dir="2700000" algn="tl">
                    <a:srgbClr val="000000">
                      <a:alpha val="43137"/>
                    </a:srgbClr>
                  </a:outerShdw>
                </a:effectLst>
                <a:latin typeface="Trebuchet MS" panose="020B0603020202020204" pitchFamily="34" charset="0"/>
              </a:rPr>
              <a:t>Specific contributions France:</a:t>
            </a:r>
            <a:endParaRPr lang="en-GB" sz="3600" b="1" dirty="0">
              <a:latin typeface="Trebuchet MS" panose="020B0603020202020204" pitchFamily="34" charset="0"/>
            </a:endParaRPr>
          </a:p>
        </p:txBody>
      </p:sp>
      <p:sp>
        <p:nvSpPr>
          <p:cNvPr id="4" name="Hexagone 3">
            <a:extLst>
              <a:ext uri="{FF2B5EF4-FFF2-40B4-BE49-F238E27FC236}">
                <a16:creationId xmlns:a16="http://schemas.microsoft.com/office/drawing/2014/main" id="{6C893250-59C7-E27B-57DD-4B683946A8CA}"/>
              </a:ext>
            </a:extLst>
          </p:cNvPr>
          <p:cNvSpPr/>
          <p:nvPr/>
        </p:nvSpPr>
        <p:spPr>
          <a:xfrm flipH="1">
            <a:off x="838200" y="1975643"/>
            <a:ext cx="558206" cy="399785"/>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3</a:t>
            </a:r>
          </a:p>
        </p:txBody>
      </p:sp>
      <p:sp>
        <p:nvSpPr>
          <p:cNvPr id="3" name="Titre 1">
            <a:extLst>
              <a:ext uri="{FF2B5EF4-FFF2-40B4-BE49-F238E27FC236}">
                <a16:creationId xmlns:a16="http://schemas.microsoft.com/office/drawing/2014/main" id="{1D5C9FE9-C993-81E1-7FE1-07D1FCF7DBFA}"/>
              </a:ext>
            </a:extLst>
          </p:cNvPr>
          <p:cNvSpPr txBox="1">
            <a:spLocks/>
          </p:cNvSpPr>
          <p:nvPr/>
        </p:nvSpPr>
        <p:spPr>
          <a:xfrm>
            <a:off x="1538492" y="1971350"/>
            <a:ext cx="8814652" cy="485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6838" indent="-96838"/>
            <a:r>
              <a:rPr lang="en-GB" sz="3200" b="1" dirty="0">
                <a:latin typeface="Trebuchet MS" panose="020B0603020202020204" pitchFamily="34" charset="0"/>
                <a:cs typeface="Arial" panose="020B0604020202020204" pitchFamily="34" charset="0"/>
              </a:rPr>
              <a:t>Building renovation services</a:t>
            </a:r>
            <a:endParaRPr lang="en-GB" sz="3200" b="1" dirty="0">
              <a:latin typeface="Trebuchet MS" panose="020B0603020202020204" pitchFamily="34" charset="0"/>
            </a:endParaRPr>
          </a:p>
        </p:txBody>
      </p:sp>
      <p:sp>
        <p:nvSpPr>
          <p:cNvPr id="11" name="Flèche : droite à entaille 10">
            <a:extLst>
              <a:ext uri="{FF2B5EF4-FFF2-40B4-BE49-F238E27FC236}">
                <a16:creationId xmlns:a16="http://schemas.microsoft.com/office/drawing/2014/main" id="{B7411B43-6CEA-954B-7D0B-B333D4C7C7A2}"/>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e 12">
            <a:extLst>
              <a:ext uri="{FF2B5EF4-FFF2-40B4-BE49-F238E27FC236}">
                <a16:creationId xmlns:a16="http://schemas.microsoft.com/office/drawing/2014/main" id="{B922A7BA-3EAC-099A-BCD6-A3E619FECDA7}"/>
              </a:ext>
            </a:extLst>
          </p:cNvPr>
          <p:cNvSpPr/>
          <p:nvPr/>
        </p:nvSpPr>
        <p:spPr>
          <a:xfrm flipH="1">
            <a:off x="822960" y="1424943"/>
            <a:ext cx="542966" cy="39096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2</a:t>
            </a:r>
          </a:p>
        </p:txBody>
      </p:sp>
    </p:spTree>
    <p:extLst>
      <p:ext uri="{BB962C8B-B14F-4D97-AF65-F5344CB8AC3E}">
        <p14:creationId xmlns:p14="http://schemas.microsoft.com/office/powerpoint/2010/main" val="3241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360"/>
                                          </p:val>
                                        </p:tav>
                                        <p:tav tm="100000">
                                          <p:val>
                                            <p:fltVal val="0"/>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style.rotation</p:attrName>
                                        </p:attrNameLst>
                                      </p:cBhvr>
                                      <p:tavLst>
                                        <p:tav tm="0">
                                          <p:val>
                                            <p:fltVal val="360"/>
                                          </p:val>
                                        </p:tav>
                                        <p:tav tm="100000">
                                          <p:val>
                                            <p:fltVal val="0"/>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p:bldAsOne/>
      </p:bldGraphic>
      <p:bldP spid="7" grpId="0"/>
      <p:bldP spid="12" grpId="0" animBg="1"/>
      <p:bldP spid="16" grpId="0" animBg="1"/>
      <p:bldP spid="2" grpId="0"/>
      <p:bldP spid="4" grpId="0" animBg="1"/>
      <p:bldP spid="3"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737360" y="495295"/>
            <a:ext cx="6050280" cy="701639"/>
          </a:xfrm>
        </p:spPr>
        <p:txBody>
          <a:bodyPr vert="horz" lIns="91440" tIns="45720" rIns="91440" bIns="45720" rtlCol="0" anchor="t">
            <a:normAutofit/>
          </a:bodyPr>
          <a:lstStyle/>
          <a:p>
            <a:r>
              <a:rPr lang="en-GB" sz="4000" dirty="0">
                <a:effectLst>
                  <a:outerShdw blurRad="38100" dist="38100" dir="2700000" algn="tl">
                    <a:srgbClr val="000000">
                      <a:alpha val="43137"/>
                    </a:srgbClr>
                  </a:outerShdw>
                </a:effectLst>
                <a:latin typeface="Trebuchet MS" panose="020B0603020202020204" pitchFamily="34" charset="0"/>
              </a:rPr>
              <a:t>Evaluation France</a:t>
            </a:r>
          </a:p>
        </p:txBody>
      </p:sp>
      <p:graphicFrame>
        <p:nvGraphicFramePr>
          <p:cNvPr id="6" name="Diagramme 5"/>
          <p:cNvGraphicFramePr/>
          <p:nvPr>
            <p:extLst>
              <p:ext uri="{D42A27DB-BD31-4B8C-83A1-F6EECF244321}">
                <p14:modId xmlns:p14="http://schemas.microsoft.com/office/powerpoint/2010/main" val="4132200641"/>
              </p:ext>
            </p:extLst>
          </p:nvPr>
        </p:nvGraphicFramePr>
        <p:xfrm>
          <a:off x="628650" y="1415845"/>
          <a:ext cx="10607386" cy="514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Flèche : droite à entaille 1">
            <a:extLst>
              <a:ext uri="{FF2B5EF4-FFF2-40B4-BE49-F238E27FC236}">
                <a16:creationId xmlns:a16="http://schemas.microsoft.com/office/drawing/2014/main" id="{BE71815C-9BF8-71D1-898E-C0237048B264}"/>
              </a:ext>
            </a:extLst>
          </p:cNvPr>
          <p:cNvSpPr/>
          <p:nvPr/>
        </p:nvSpPr>
        <p:spPr>
          <a:xfrm>
            <a:off x="63099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6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512343"/>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What is the goal of this project?</a:t>
            </a: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1" name="Rectangle à coins arrondis 4">
            <a:extLst>
              <a:ext uri="{FF2B5EF4-FFF2-40B4-BE49-F238E27FC236}">
                <a16:creationId xmlns:a16="http://schemas.microsoft.com/office/drawing/2014/main" id="{913A03A5-E370-8FA4-D04F-8DEB4731E6ED}"/>
              </a:ext>
            </a:extLst>
          </p:cNvPr>
          <p:cNvSpPr/>
          <p:nvPr/>
        </p:nvSpPr>
        <p:spPr>
          <a:xfrm>
            <a:off x="429491" y="1648691"/>
            <a:ext cx="11568545" cy="37407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82550"/>
            <a:r>
              <a:rPr lang="en-US"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Combining the deployment of a humanist journey orchestrated without sacrificing generations, with the synergy between mobilized actors</a:t>
            </a:r>
          </a:p>
          <a:p>
            <a:pPr marL="457200" indent="-457200"/>
            <a:r>
              <a:rPr lang="en-US"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on climate issues and environmental </a:t>
            </a:r>
          </a:p>
          <a:p>
            <a:pPr marL="457200" indent="-457200"/>
            <a:r>
              <a:rPr lang="en-US"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for a possible future.</a:t>
            </a:r>
            <a:endParaRPr lang="fr-FR" sz="36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B02AA7D7-D71B-9B80-01B3-8986941E9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951" y="3246930"/>
            <a:ext cx="3446049" cy="3283782"/>
          </a:xfrm>
          <a:prstGeom prst="rect">
            <a:avLst/>
          </a:prstGeom>
        </p:spPr>
      </p:pic>
      <p:pic>
        <p:nvPicPr>
          <p:cNvPr id="3" name="Graphique 2" descr="Flèche : pivoter à gauche avec un remplissage uni">
            <a:extLst>
              <a:ext uri="{FF2B5EF4-FFF2-40B4-BE49-F238E27FC236}">
                <a16:creationId xmlns:a16="http://schemas.microsoft.com/office/drawing/2014/main" id="{EFB61151-7D5B-67B5-624F-3EA4D66909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240006">
            <a:off x="7526317" y="4525976"/>
            <a:ext cx="1366666" cy="1366666"/>
          </a:xfrm>
          <a:prstGeom prst="rect">
            <a:avLst/>
          </a:prstGeom>
        </p:spPr>
      </p:pic>
    </p:spTree>
    <p:extLst>
      <p:ext uri="{BB962C8B-B14F-4D97-AF65-F5344CB8AC3E}">
        <p14:creationId xmlns:p14="http://schemas.microsoft.com/office/powerpoint/2010/main" val="197399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ppt_w</p:attrName>
                                        </p:attrNameLst>
                                      </p:cBhvr>
                                      <p:tavLst>
                                        <p:tav tm="0" fmla="#ppt_w*sin(2.5*pi*$)">
                                          <p:val>
                                            <p:fltVal val="0"/>
                                          </p:val>
                                        </p:tav>
                                        <p:tav tm="100000">
                                          <p:val>
                                            <p:fltVal val="1"/>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852995" y="488802"/>
            <a:ext cx="7421007" cy="943757"/>
          </a:xfrm>
        </p:spPr>
        <p:txBody>
          <a:bodyPr>
            <a:normAutofit/>
          </a:bodyPr>
          <a:lstStyle/>
          <a:p>
            <a:r>
              <a:rPr lang="en-GB" sz="4000" dirty="0">
                <a:effectLst>
                  <a:outerShdw blurRad="38100" dist="38100" dir="2700000" algn="tl">
                    <a:srgbClr val="000000">
                      <a:alpha val="43137"/>
                    </a:srgbClr>
                  </a:outerShdw>
                </a:effectLst>
                <a:latin typeface="Trebuchet MS" panose="020B0603020202020204" pitchFamily="34" charset="0"/>
              </a:rPr>
              <a:t>Expected results France</a:t>
            </a:r>
          </a:p>
        </p:txBody>
      </p:sp>
      <p:graphicFrame>
        <p:nvGraphicFramePr>
          <p:cNvPr id="8" name="Tableau 7">
            <a:extLst>
              <a:ext uri="{FF2B5EF4-FFF2-40B4-BE49-F238E27FC236}">
                <a16:creationId xmlns:a16="http://schemas.microsoft.com/office/drawing/2014/main" id="{15B1E9B7-3EDA-4FC2-8DC8-148D119D211A}"/>
              </a:ext>
            </a:extLst>
          </p:cNvPr>
          <p:cNvGraphicFramePr>
            <a:graphicFrameLocks noGrp="1"/>
          </p:cNvGraphicFramePr>
          <p:nvPr>
            <p:extLst>
              <p:ext uri="{D42A27DB-BD31-4B8C-83A1-F6EECF244321}">
                <p14:modId xmlns:p14="http://schemas.microsoft.com/office/powerpoint/2010/main" val="250900961"/>
              </p:ext>
            </p:extLst>
          </p:nvPr>
        </p:nvGraphicFramePr>
        <p:xfrm>
          <a:off x="949036" y="1900390"/>
          <a:ext cx="10293927" cy="3605060"/>
        </p:xfrm>
        <a:graphic>
          <a:graphicData uri="http://schemas.openxmlformats.org/drawingml/2006/table">
            <a:tbl>
              <a:tblPr>
                <a:tableStyleId>{5C22544A-7EE6-4342-B048-85BDC9FD1C3A}</a:tableStyleId>
              </a:tblPr>
              <a:tblGrid>
                <a:gridCol w="6821442">
                  <a:extLst>
                    <a:ext uri="{9D8B030D-6E8A-4147-A177-3AD203B41FA5}">
                      <a16:colId xmlns:a16="http://schemas.microsoft.com/office/drawing/2014/main" val="2996146475"/>
                    </a:ext>
                  </a:extLst>
                </a:gridCol>
                <a:gridCol w="1060972">
                  <a:extLst>
                    <a:ext uri="{9D8B030D-6E8A-4147-A177-3AD203B41FA5}">
                      <a16:colId xmlns:a16="http://schemas.microsoft.com/office/drawing/2014/main" val="1686940558"/>
                    </a:ext>
                  </a:extLst>
                </a:gridCol>
                <a:gridCol w="1187761">
                  <a:extLst>
                    <a:ext uri="{9D8B030D-6E8A-4147-A177-3AD203B41FA5}">
                      <a16:colId xmlns:a16="http://schemas.microsoft.com/office/drawing/2014/main" val="895191434"/>
                    </a:ext>
                  </a:extLst>
                </a:gridCol>
                <a:gridCol w="1223752">
                  <a:extLst>
                    <a:ext uri="{9D8B030D-6E8A-4147-A177-3AD203B41FA5}">
                      <a16:colId xmlns:a16="http://schemas.microsoft.com/office/drawing/2014/main" val="321937472"/>
                    </a:ext>
                  </a:extLst>
                </a:gridCol>
              </a:tblGrid>
              <a:tr h="1066403">
                <a:tc>
                  <a:txBody>
                    <a:bodyPr/>
                    <a:lstStyle/>
                    <a:p>
                      <a:pPr algn="ctr" fontAlgn="ctr"/>
                      <a:r>
                        <a:rPr lang="fr-FR" sz="2800" b="1" i="0" u="none" strike="noStrike" dirty="0">
                          <a:solidFill>
                            <a:schemeClr val="tx1">
                              <a:lumMod val="85000"/>
                              <a:lumOff val="15000"/>
                            </a:schemeClr>
                          </a:solidFill>
                          <a:effectLst/>
                          <a:latin typeface="Trebuchet MS" panose="020B0603020202020204" pitchFamily="34" charset="0"/>
                        </a:rPr>
                        <a:t>NUMBER OF RESOURCES PAİD </a:t>
                      </a:r>
                    </a:p>
                    <a:p>
                      <a:pPr algn="ctr" fontAlgn="ctr"/>
                      <a:r>
                        <a:rPr lang="fr-FR" sz="2800" b="1" i="0" u="none" strike="noStrike" dirty="0">
                          <a:solidFill>
                            <a:schemeClr val="tx1">
                              <a:lumMod val="85000"/>
                              <a:lumOff val="15000"/>
                            </a:schemeClr>
                          </a:solidFill>
                          <a:effectLst/>
                          <a:latin typeface="Trebuchet MS" panose="020B0603020202020204" pitchFamily="34" charset="0"/>
                        </a:rPr>
                        <a:t>MA</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NTAİNED İN ACT</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V</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TY</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en-GB" sz="2400" b="1" u="none" strike="noStrike" noProof="0"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3</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34676084"/>
                  </a:ext>
                </a:extLst>
              </a:tr>
              <a:tr h="618176">
                <a:tc>
                  <a:txBody>
                    <a:bodyPr/>
                    <a:lstStyle/>
                    <a:p>
                      <a:pPr algn="ctr" fontAlgn="ctr"/>
                      <a:r>
                        <a:rPr lang="fr-FR" sz="2400" u="none" strike="noStrike" dirty="0">
                          <a:solidFill>
                            <a:srgbClr val="FF6600"/>
                          </a:solidFill>
                          <a:effectLst/>
                          <a:latin typeface="Trebuchet MS" panose="020B0603020202020204" pitchFamily="34" charset="0"/>
                        </a:rPr>
                        <a:t>Y</a:t>
                      </a:r>
                      <a:r>
                        <a:rPr lang="fr-FR" sz="2400" u="none" strike="noStrike" dirty="0">
                          <a:solidFill>
                            <a:schemeClr val="bg1"/>
                          </a:solidFill>
                          <a:effectLst/>
                          <a:latin typeface="Trebuchet MS" panose="020B0603020202020204" pitchFamily="34" charset="0"/>
                        </a:rPr>
                        <a:t>es </a:t>
                      </a:r>
                      <a:r>
                        <a:rPr lang="fr-FR" sz="2400" u="none" strike="noStrike" dirty="0">
                          <a:solidFill>
                            <a:srgbClr val="00B485"/>
                          </a:solidFill>
                          <a:effectLst/>
                          <a:latin typeface="Trebuchet MS" panose="020B0603020202020204" pitchFamily="34" charset="0"/>
                        </a:rPr>
                        <a:t>T</a:t>
                      </a:r>
                      <a:r>
                        <a:rPr lang="fr-FR" sz="2400" u="none" strike="noStrike" dirty="0">
                          <a:solidFill>
                            <a:schemeClr val="bg1"/>
                          </a:solidFill>
                          <a:effectLst/>
                          <a:latin typeface="Trebuchet MS" panose="020B0603020202020204" pitchFamily="34" charset="0"/>
                        </a:rPr>
                        <a:t>ogether </a:t>
                      </a:r>
                      <a:r>
                        <a:rPr lang="fr-FR" sz="2400" u="none" strike="noStrike" dirty="0">
                          <a:solidFill>
                            <a:srgbClr val="FF6600"/>
                          </a:solidFill>
                          <a:effectLst/>
                          <a:latin typeface="Trebuchet MS" panose="020B0603020202020204" pitchFamily="34" charset="0"/>
                        </a:rPr>
                        <a:t>S</a:t>
                      </a:r>
                      <a:r>
                        <a:rPr lang="fr-FR" sz="2400" u="none" strike="noStrike" dirty="0">
                          <a:solidFill>
                            <a:schemeClr val="bg1"/>
                          </a:solidFill>
                          <a:effectLst/>
                          <a:latin typeface="Trebuchet MS" panose="020B0603020202020204" pitchFamily="34" charset="0"/>
                        </a:rPr>
                        <a:t>ocial </a:t>
                      </a:r>
                      <a:r>
                        <a:rPr lang="fr-FR" sz="2400" u="none" strike="noStrike" dirty="0">
                          <a:solidFill>
                            <a:srgbClr val="00B485"/>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ntrepreneurs</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284</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635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54383465"/>
                  </a:ext>
                </a:extLst>
              </a:tr>
              <a:tr h="1372137">
                <a:tc>
                  <a:txBody>
                    <a:bodyPr/>
                    <a:lstStyle/>
                    <a:p>
                      <a:pPr algn="ctr" rtl="0" fontAlgn="ctr"/>
                      <a:r>
                        <a:rPr lang="en-GB" sz="2400" u="none" strike="noStrike" noProof="0" dirty="0">
                          <a:solidFill>
                            <a:schemeClr val="bg1"/>
                          </a:solidFill>
                          <a:effectLst/>
                          <a:latin typeface="Trebuchet MS" panose="020B0603020202020204" pitchFamily="34" charset="0"/>
                        </a:rPr>
                        <a:t>Senior workers Over 45</a:t>
                      </a:r>
                    </a:p>
                    <a:p>
                      <a:pPr marL="263525" indent="0" algn="ctr" rtl="0" fontAlgn="ctr"/>
                      <a:endParaRPr lang="en-GB" sz="800" b="0" i="0" u="none" strike="noStrike" noProof="0" dirty="0">
                        <a:solidFill>
                          <a:schemeClr val="bg1"/>
                        </a:solidFill>
                        <a:effectLst/>
                        <a:latin typeface="Trebuchet MS" panose="020B0603020202020204" pitchFamily="34" charset="0"/>
                      </a:endParaRPr>
                    </a:p>
                    <a:p>
                      <a:pPr marL="0" indent="0" algn="ctr" rtl="0" fontAlgn="ctr">
                        <a:tabLst>
                          <a:tab pos="5732463" algn="l"/>
                        </a:tabLst>
                      </a:pPr>
                      <a:r>
                        <a:rPr lang="en-GB" sz="1800" b="0" i="0" u="none" strike="noStrike" noProof="0" dirty="0">
                          <a:solidFill>
                            <a:schemeClr val="bg1"/>
                          </a:solidFill>
                          <a:effectLst/>
                          <a:latin typeface="Trebuchet MS" panose="020B0603020202020204" pitchFamily="34" charset="0"/>
                        </a:rPr>
                        <a:t>*</a:t>
                      </a:r>
                      <a:r>
                        <a:rPr lang="en-GB" sz="1600" b="0" i="1" u="none" strike="noStrike" noProof="0" dirty="0">
                          <a:solidFill>
                            <a:schemeClr val="bg1"/>
                          </a:solidFill>
                          <a:effectLst/>
                          <a:latin typeface="Trebuchet MS" panose="020B0603020202020204" pitchFamily="34" charset="0"/>
                        </a:rPr>
                        <a:t>These figures do not include the younger generation recruited in companies to replace senior workers in private homes</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595*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1375*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2920*</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38931438"/>
                  </a:ext>
                </a:extLst>
              </a:tr>
              <a:tr h="548344">
                <a:tc>
                  <a:txBody>
                    <a:bodyPr/>
                    <a:lstStyle/>
                    <a:p>
                      <a:pPr algn="r" fontAlgn="ctr"/>
                      <a:r>
                        <a:rPr lang="fr-FR" sz="2400" b="1" u="none" strike="noStrike" dirty="0">
                          <a:solidFill>
                            <a:schemeClr val="tx1">
                              <a:lumMod val="85000"/>
                              <a:lumOff val="15000"/>
                            </a:schemeClr>
                          </a:solidFill>
                          <a:effectLst/>
                          <a:latin typeface="Trebuchet MS" panose="020B0603020202020204" pitchFamily="34" charset="0"/>
                        </a:rPr>
                        <a:t>TOTAL</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879</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2010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4255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73656420"/>
                  </a:ext>
                </a:extLst>
              </a:tr>
            </a:tbl>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858" y="-1412"/>
            <a:ext cx="2375142" cy="1667417"/>
          </a:xfrm>
          <a:prstGeom prst="rect">
            <a:avLst/>
          </a:prstGeom>
        </p:spPr>
      </p:pic>
      <p:graphicFrame>
        <p:nvGraphicFramePr>
          <p:cNvPr id="11" name="Tableau 11">
            <a:extLst>
              <a:ext uri="{FF2B5EF4-FFF2-40B4-BE49-F238E27FC236}">
                <a16:creationId xmlns:a16="http://schemas.microsoft.com/office/drawing/2014/main" id="{09E04E16-D78C-4276-8C85-DAAC660E54DB}"/>
              </a:ext>
            </a:extLst>
          </p:cNvPr>
          <p:cNvGraphicFramePr>
            <a:graphicFrameLocks noGrp="1"/>
          </p:cNvGraphicFramePr>
          <p:nvPr>
            <p:extLst>
              <p:ext uri="{D42A27DB-BD31-4B8C-83A1-F6EECF244321}">
                <p14:modId xmlns:p14="http://schemas.microsoft.com/office/powerpoint/2010/main" val="2640858006"/>
              </p:ext>
            </p:extLst>
          </p:nvPr>
        </p:nvGraphicFramePr>
        <p:xfrm>
          <a:off x="914399" y="5581650"/>
          <a:ext cx="10328563" cy="954947"/>
        </p:xfrm>
        <a:graphic>
          <a:graphicData uri="http://schemas.openxmlformats.org/drawingml/2006/table">
            <a:tbl>
              <a:tblPr firstRow="1" bandRow="1">
                <a:tableStyleId>{5C22544A-7EE6-4342-B048-85BDC9FD1C3A}</a:tableStyleId>
              </a:tblPr>
              <a:tblGrid>
                <a:gridCol w="6858167">
                  <a:extLst>
                    <a:ext uri="{9D8B030D-6E8A-4147-A177-3AD203B41FA5}">
                      <a16:colId xmlns:a16="http://schemas.microsoft.com/office/drawing/2014/main" val="2629056740"/>
                    </a:ext>
                  </a:extLst>
                </a:gridCol>
                <a:gridCol w="1046627">
                  <a:extLst>
                    <a:ext uri="{9D8B030D-6E8A-4147-A177-3AD203B41FA5}">
                      <a16:colId xmlns:a16="http://schemas.microsoft.com/office/drawing/2014/main" val="1956106815"/>
                    </a:ext>
                  </a:extLst>
                </a:gridCol>
                <a:gridCol w="1198114">
                  <a:extLst>
                    <a:ext uri="{9D8B030D-6E8A-4147-A177-3AD203B41FA5}">
                      <a16:colId xmlns:a16="http://schemas.microsoft.com/office/drawing/2014/main" val="2864750516"/>
                    </a:ext>
                  </a:extLst>
                </a:gridCol>
                <a:gridCol w="1225655">
                  <a:extLst>
                    <a:ext uri="{9D8B030D-6E8A-4147-A177-3AD203B41FA5}">
                      <a16:colId xmlns:a16="http://schemas.microsoft.com/office/drawing/2014/main" val="204655328"/>
                    </a:ext>
                  </a:extLst>
                </a:gridCol>
              </a:tblGrid>
              <a:tr h="95494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600" b="1" i="0" u="none" strike="noStrike" dirty="0">
                        <a:solidFill>
                          <a:schemeClr val="tx1">
                            <a:lumMod val="85000"/>
                            <a:lumOff val="15000"/>
                          </a:schemeClr>
                        </a:solidFill>
                        <a:effectLst/>
                        <a:latin typeface="Trebuchet MS" panose="020B0603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2600" b="1" i="0" u="none" strike="noStrike" dirty="0">
                          <a:solidFill>
                            <a:schemeClr val="tx1">
                              <a:lumMod val="85000"/>
                              <a:lumOff val="15000"/>
                            </a:schemeClr>
                          </a:solidFill>
                          <a:effectLst/>
                          <a:latin typeface="Trebuchet MS" panose="020B0603020202020204" pitchFamily="34" charset="0"/>
                        </a:rPr>
                        <a:t>NUMBER OF DEPARTEMENTS DEPLOYED</a:t>
                      </a:r>
                      <a:endParaRPr lang="fr-FR" sz="2600" dirty="0">
                        <a:solidFill>
                          <a:schemeClr val="tx1">
                            <a:lumMod val="85000"/>
                            <a:lumOff val="15000"/>
                          </a:schemeClr>
                        </a:solidFill>
                      </a:endParaRPr>
                    </a:p>
                    <a:p>
                      <a:pPr algn="ctr" fontAlgn="ctr"/>
                      <a:endParaRPr lang="fr-FR" sz="900" b="1" i="0" u="none" strike="noStrike" dirty="0">
                        <a:solidFill>
                          <a:schemeClr val="tx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7</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11</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u="none" strike="noStrike" dirty="0">
                          <a:solidFill>
                            <a:schemeClr val="bg1"/>
                          </a:solidFill>
                          <a:effectLst/>
                          <a:latin typeface="Trebuchet MS" panose="020B0603020202020204" pitchFamily="34" charset="0"/>
                        </a:rPr>
                        <a:t>21</a:t>
                      </a:r>
                      <a:endParaRPr lang="fr-FR" sz="2600" b="0" i="0" u="none" strike="noStrike" dirty="0">
                        <a:solidFill>
                          <a:schemeClr val="bg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045622550"/>
                  </a:ext>
                </a:extLst>
              </a:tr>
            </a:tbl>
          </a:graphicData>
        </a:graphic>
      </p:graphicFrame>
      <p:sp>
        <p:nvSpPr>
          <p:cNvPr id="2" name="Flèche : droite à entaille 1">
            <a:extLst>
              <a:ext uri="{FF2B5EF4-FFF2-40B4-BE49-F238E27FC236}">
                <a16:creationId xmlns:a16="http://schemas.microsoft.com/office/drawing/2014/main" id="{F147D78E-540B-6FE8-466E-6E0439E524D2}"/>
              </a:ext>
            </a:extLst>
          </p:cNvPr>
          <p:cNvSpPr/>
          <p:nvPr/>
        </p:nvSpPr>
        <p:spPr>
          <a:xfrm>
            <a:off x="762000" y="591773"/>
            <a:ext cx="923222" cy="741727"/>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1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42659" y="4527319"/>
            <a:ext cx="3282141" cy="1015663"/>
          </a:xfrm>
          <a:prstGeom prst="rect">
            <a:avLst/>
          </a:prstGeom>
          <a:noFill/>
        </p:spPr>
        <p:txBody>
          <a:bodyPr wrap="square" rtlCol="0">
            <a:spAutoFit/>
          </a:bodyPr>
          <a:lstStyle/>
          <a:p>
            <a:r>
              <a:rPr lang="en-GB" sz="6000" b="1" dirty="0">
                <a:latin typeface="Trebuchet MS" panose="020B0603020202020204" pitchFamily="34" charset="0"/>
                <a:cs typeface="Arial" panose="020B0604020202020204" pitchFamily="34" charset="0"/>
              </a:rPr>
              <a:t>Join us!</a:t>
            </a:r>
            <a:endParaRPr lang="en-GB" sz="6000" b="1" dirty="0">
              <a:solidFill>
                <a:srgbClr val="0000FF"/>
              </a:solidFill>
              <a:latin typeface="Trebuchet MS" panose="020B0603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C098341-087E-7454-B448-248227594D64}"/>
              </a:ext>
            </a:extLst>
          </p:cNvPr>
          <p:cNvSpPr txBox="1"/>
          <p:nvPr/>
        </p:nvSpPr>
        <p:spPr>
          <a:xfrm>
            <a:off x="691337" y="1311239"/>
            <a:ext cx="9422481" cy="1118529"/>
          </a:xfrm>
          <a:prstGeom prst="rect">
            <a:avLst/>
          </a:prstGeom>
          <a:noFill/>
        </p:spPr>
        <p:txBody>
          <a:bodyPr wrap="square" rtlCol="0">
            <a:spAutoFit/>
          </a:bodyPr>
          <a:lstStyle/>
          <a:p>
            <a:r>
              <a:rPr lang="en-GB" sz="3200" b="1" dirty="0">
                <a:latin typeface="Trebuchet MS" panose="020B0603020202020204" pitchFamily="34" charset="0"/>
              </a:rPr>
              <a:t>At the local, national et international level</a:t>
            </a:r>
          </a:p>
          <a:p>
            <a:r>
              <a:rPr lang="en-GB" sz="3200" b="1" dirty="0">
                <a:latin typeface="Trebuchet MS" panose="020B0603020202020204" pitchFamily="34" charset="0"/>
              </a:rPr>
              <a:t>In a dual network</a:t>
            </a:r>
            <a:r>
              <a:rPr lang="en-GB" sz="3200" b="1" dirty="0">
                <a:solidFill>
                  <a:srgbClr val="0070C0"/>
                </a:solidFill>
                <a:latin typeface="Trebuchet MS" panose="020B0603020202020204" pitchFamily="34" charset="0"/>
              </a:rPr>
              <a:t> </a:t>
            </a:r>
            <a:r>
              <a:rPr lang="en-GB" sz="3200" b="1" dirty="0">
                <a:solidFill>
                  <a:schemeClr val="tx1">
                    <a:lumMod val="75000"/>
                    <a:lumOff val="25000"/>
                  </a:schemeClr>
                </a:solidFill>
                <a:latin typeface="Trebuchet MS" panose="020B0603020202020204" pitchFamily="34" charset="0"/>
              </a:rPr>
              <a:t>approach:  </a:t>
            </a:r>
            <a:endParaRPr lang="en-GB" sz="3200" b="1" dirty="0">
              <a:solidFill>
                <a:schemeClr val="tx1">
                  <a:lumMod val="75000"/>
                  <a:lumOff val="25000"/>
                </a:schemeClr>
              </a:solidFill>
              <a:latin typeface="Trebuchet MS" panose="020B0603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862FAA6-5568-F0FF-F9D2-732F361A57DB}"/>
              </a:ext>
            </a:extLst>
          </p:cNvPr>
          <p:cNvSpPr txBox="1"/>
          <p:nvPr/>
        </p:nvSpPr>
        <p:spPr>
          <a:xfrm>
            <a:off x="691338" y="2437015"/>
            <a:ext cx="9947563" cy="954107"/>
          </a:xfrm>
          <a:prstGeom prst="rect">
            <a:avLst/>
          </a:prstGeom>
          <a:noFill/>
        </p:spPr>
        <p:txBody>
          <a:bodyPr wrap="square" rtlCol="0">
            <a:spAutoFit/>
          </a:bodyPr>
          <a:lstStyle/>
          <a:p>
            <a:pPr marL="342900" indent="-342900">
              <a:buClr>
                <a:schemeClr val="tx1">
                  <a:lumMod val="75000"/>
                  <a:lumOff val="25000"/>
                </a:schemeClr>
              </a:buClr>
              <a:buSzPct val="100000"/>
              <a:buFont typeface="Wingdings" panose="05000000000000000000" pitchFamily="2" charset="2"/>
              <a:buChar char="Ø"/>
            </a:pPr>
            <a:r>
              <a:rPr lang="en-GB" sz="2800" dirty="0">
                <a:solidFill>
                  <a:srgbClr val="FF6600"/>
                </a:solidFill>
                <a:latin typeface="Trebuchet MS" panose="020B0603020202020204" pitchFamily="34" charset="0"/>
              </a:rPr>
              <a:t>Y</a:t>
            </a:r>
            <a:r>
              <a:rPr lang="en-GB" sz="2800" dirty="0">
                <a:solidFill>
                  <a:schemeClr val="tx1">
                    <a:lumMod val="85000"/>
                    <a:lumOff val="15000"/>
                  </a:schemeClr>
                </a:solidFill>
                <a:latin typeface="Trebuchet MS" panose="020B0603020202020204" pitchFamily="34" charset="0"/>
              </a:rPr>
              <a:t>es </a:t>
            </a:r>
            <a:r>
              <a:rPr lang="en-GB" sz="2800" dirty="0">
                <a:solidFill>
                  <a:srgbClr val="00B485"/>
                </a:solidFill>
                <a:latin typeface="Trebuchet MS" panose="020B0603020202020204" pitchFamily="34" charset="0"/>
              </a:rPr>
              <a:t>T</a:t>
            </a:r>
            <a:r>
              <a:rPr lang="en-GB" sz="2800" dirty="0">
                <a:solidFill>
                  <a:schemeClr val="tx1">
                    <a:lumMod val="85000"/>
                    <a:lumOff val="15000"/>
                  </a:schemeClr>
                </a:solidFill>
                <a:latin typeface="Trebuchet MS" panose="020B0603020202020204" pitchFamily="34" charset="0"/>
              </a:rPr>
              <a:t>ogether is supported directly or indirectly by a variety of individuals and actors</a:t>
            </a:r>
            <a:endParaRPr lang="en-GB" sz="2800" dirty="0">
              <a:solidFill>
                <a:srgbClr val="0070C0"/>
              </a:solidFill>
              <a:latin typeface="Trebuchet MS" panose="020B0603020202020204" pitchFamily="34" charset="0"/>
            </a:endParaRPr>
          </a:p>
        </p:txBody>
      </p:sp>
      <p:sp>
        <p:nvSpPr>
          <p:cNvPr id="8" name="ZoneTexte 7">
            <a:extLst>
              <a:ext uri="{FF2B5EF4-FFF2-40B4-BE49-F238E27FC236}">
                <a16:creationId xmlns:a16="http://schemas.microsoft.com/office/drawing/2014/main" id="{A94E5153-FDFF-4750-BA49-208679245AD9}"/>
              </a:ext>
            </a:extLst>
          </p:cNvPr>
          <p:cNvSpPr txBox="1"/>
          <p:nvPr/>
        </p:nvSpPr>
        <p:spPr>
          <a:xfrm>
            <a:off x="692725" y="3406833"/>
            <a:ext cx="6378635" cy="954107"/>
          </a:xfrm>
          <a:prstGeom prst="rect">
            <a:avLst/>
          </a:prstGeom>
          <a:noFill/>
        </p:spPr>
        <p:txBody>
          <a:bodyPr wrap="square" rtlCol="0">
            <a:spAutoFit/>
          </a:bodyPr>
          <a:lstStyle/>
          <a:p>
            <a:pPr marL="342900" indent="-342900">
              <a:buClr>
                <a:schemeClr val="tx1">
                  <a:lumMod val="75000"/>
                  <a:lumOff val="25000"/>
                </a:schemeClr>
              </a:buClr>
              <a:buSzPct val="100000"/>
              <a:buFont typeface="Wingdings" panose="05000000000000000000" pitchFamily="2" charset="2"/>
              <a:buChar char="Ø"/>
            </a:pPr>
            <a:r>
              <a:rPr lang="en-GB" sz="2800" dirty="0">
                <a:solidFill>
                  <a:srgbClr val="FF6600"/>
                </a:solidFill>
                <a:latin typeface="Trebuchet MS" panose="020B0603020202020204" pitchFamily="34" charset="0"/>
              </a:rPr>
              <a:t>Y</a:t>
            </a:r>
            <a:r>
              <a:rPr lang="en-GB" sz="2800" dirty="0">
                <a:solidFill>
                  <a:schemeClr val="tx1">
                    <a:lumMod val="85000"/>
                    <a:lumOff val="15000"/>
                  </a:schemeClr>
                </a:solidFill>
                <a:latin typeface="Trebuchet MS" panose="020B0603020202020204" pitchFamily="34" charset="0"/>
              </a:rPr>
              <a:t>es </a:t>
            </a:r>
            <a:r>
              <a:rPr lang="en-GB" sz="2800" dirty="0">
                <a:solidFill>
                  <a:srgbClr val="00B485"/>
                </a:solidFill>
                <a:latin typeface="Trebuchet MS" panose="020B0603020202020204" pitchFamily="34" charset="0"/>
              </a:rPr>
              <a:t>T</a:t>
            </a:r>
            <a:r>
              <a:rPr lang="en-GB" sz="2800" dirty="0">
                <a:solidFill>
                  <a:schemeClr val="tx1">
                    <a:lumMod val="85000"/>
                    <a:lumOff val="15000"/>
                  </a:schemeClr>
                </a:solidFill>
                <a:latin typeface="Trebuchet MS" panose="020B0603020202020204" pitchFamily="34" charset="0"/>
              </a:rPr>
              <a:t>ogether is itself an actor that accompanies people and projects</a:t>
            </a:r>
            <a:endParaRPr lang="en-GB" sz="2800" b="1" dirty="0">
              <a:solidFill>
                <a:srgbClr val="0070C0"/>
              </a:solidFill>
              <a:latin typeface="Trebuchet MS" panose="020B0603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7D57E5B-34BE-6C7A-7538-45AB2926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645" y="3239193"/>
            <a:ext cx="3872348" cy="3502946"/>
          </a:xfrm>
          <a:prstGeom prst="rect">
            <a:avLst/>
          </a:prstGeom>
        </p:spPr>
      </p:pic>
      <p:sp>
        <p:nvSpPr>
          <p:cNvPr id="2" name="ZoneTexte 1">
            <a:extLst>
              <a:ext uri="{FF2B5EF4-FFF2-40B4-BE49-F238E27FC236}">
                <a16:creationId xmlns:a16="http://schemas.microsoft.com/office/drawing/2014/main" id="{BB065E4A-BDF4-9E75-5A6C-3027A394B047}"/>
              </a:ext>
            </a:extLst>
          </p:cNvPr>
          <p:cNvSpPr txBox="1"/>
          <p:nvPr/>
        </p:nvSpPr>
        <p:spPr>
          <a:xfrm>
            <a:off x="623455" y="488815"/>
            <a:ext cx="7362305" cy="707886"/>
          </a:xfrm>
          <a:prstGeom prst="rect">
            <a:avLst/>
          </a:prstGeom>
          <a:noFill/>
        </p:spPr>
        <p:txBody>
          <a:bodyPr wrap="square" rtlCol="0">
            <a:spAutoFit/>
          </a:bodyPr>
          <a:lstStyle/>
          <a:p>
            <a:r>
              <a:rPr lang="en-GB" sz="4000" dirty="0">
                <a:effectLst>
                  <a:outerShdw blurRad="38100" dist="38100" dir="2700000" algn="tl">
                    <a:srgbClr val="000000">
                      <a:alpha val="43137"/>
                    </a:srgbClr>
                  </a:outerShdw>
                </a:effectLst>
                <a:latin typeface="Trebuchet MS" panose="020B0603020202020204" pitchFamily="34" charset="0"/>
              </a:rPr>
              <a:t>CONCEPT DEVELOPMENT</a:t>
            </a:r>
            <a:r>
              <a:rPr lang="en-GB" sz="4000" b="1" dirty="0">
                <a:latin typeface="Trebuchet MS" panose="020B0603020202020204" pitchFamily="34" charset="0"/>
              </a:rPr>
              <a:t> </a:t>
            </a:r>
            <a:endParaRPr lang="en-GB" sz="4000" b="1" dirty="0">
              <a:solidFill>
                <a:schemeClr val="tx1">
                  <a:lumMod val="75000"/>
                  <a:lumOff val="25000"/>
                </a:schemeClr>
              </a:solidFill>
              <a:latin typeface="Trebuchet MS" panose="020B0603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E5C12B40-947C-3530-4952-36D7EB84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0" name="ZoneTexte 9">
            <a:extLst>
              <a:ext uri="{FF2B5EF4-FFF2-40B4-BE49-F238E27FC236}">
                <a16:creationId xmlns:a16="http://schemas.microsoft.com/office/drawing/2014/main" id="{D01BF014-E25F-BF8B-13A4-1C45DD2E9FF0}"/>
              </a:ext>
            </a:extLst>
          </p:cNvPr>
          <p:cNvSpPr txBox="1"/>
          <p:nvPr/>
        </p:nvSpPr>
        <p:spPr>
          <a:xfrm>
            <a:off x="1953829" y="5885848"/>
            <a:ext cx="5594107" cy="523220"/>
          </a:xfrm>
          <a:prstGeom prst="rect">
            <a:avLst/>
          </a:prstGeom>
          <a:noFill/>
        </p:spPr>
        <p:txBody>
          <a:bodyPr wrap="square" rtlCol="0">
            <a:spAutoFit/>
          </a:bodyPr>
          <a:lstStyle/>
          <a:p>
            <a:pPr algn="r"/>
            <a:r>
              <a:rPr lang="en-GB" sz="2700" b="1" dirty="0">
                <a:latin typeface="Trebuchet MS" panose="020B0603020202020204" pitchFamily="34" charset="0"/>
              </a:rPr>
              <a:t>Website:</a:t>
            </a:r>
            <a:r>
              <a:rPr lang="en-GB" sz="2700" dirty="0">
                <a:latin typeface="Trebuchet MS" panose="020B0603020202020204" pitchFamily="34" charset="0"/>
              </a:rPr>
              <a:t> </a:t>
            </a:r>
            <a:r>
              <a:rPr lang="en-GB" sz="27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www.oui-ensemble.org</a:t>
            </a:r>
            <a:endParaRPr lang="en-GB" sz="27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30978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3235" y="1634124"/>
            <a:ext cx="10812804" cy="2492990"/>
          </a:xfrm>
          <a:prstGeom prst="rect">
            <a:avLst/>
          </a:prstGeom>
          <a:noFill/>
        </p:spPr>
        <p:txBody>
          <a:bodyPr wrap="square" rtlCol="0">
            <a:spAutoFit/>
          </a:bodyPr>
          <a:lstStyle/>
          <a:p>
            <a:pPr algn="ctr"/>
            <a:r>
              <a:rPr lang="en-GB" sz="4000" dirty="0">
                <a:latin typeface="Trebuchet MS" panose="020B0603020202020204" pitchFamily="34" charset="0"/>
              </a:rPr>
              <a:t>« To be a man is precisely to be responsible… It is to feel, by laying one's stone, that one is contributing to building the world. »</a:t>
            </a:r>
          </a:p>
          <a:p>
            <a:pPr algn="r"/>
            <a:endParaRPr lang="en-GB" sz="800" b="1" dirty="0">
              <a:latin typeface="Trebuchet MS" panose="020B0603020202020204" pitchFamily="34" charset="0"/>
            </a:endParaRPr>
          </a:p>
          <a:p>
            <a:pPr algn="r"/>
            <a:r>
              <a:rPr lang="en-GB" sz="2800" b="1" dirty="0">
                <a:latin typeface="Trebuchet MS" panose="020B0603020202020204" pitchFamily="34" charset="0"/>
              </a:rPr>
              <a:t>Antoine de Saint-Exupery</a:t>
            </a:r>
            <a:endParaRPr lang="en-GB" sz="2800" dirty="0">
              <a:latin typeface="Trebuchet MS" panose="020B0603020202020204" pitchFamily="34" charset="0"/>
            </a:endParaRPr>
          </a:p>
        </p:txBody>
      </p:sp>
      <p:sp>
        <p:nvSpPr>
          <p:cNvPr id="8" name="ZoneTexte 7"/>
          <p:cNvSpPr txBox="1"/>
          <p:nvPr/>
        </p:nvSpPr>
        <p:spPr>
          <a:xfrm>
            <a:off x="707793" y="4270286"/>
            <a:ext cx="3952697" cy="923330"/>
          </a:xfrm>
          <a:prstGeom prst="rect">
            <a:avLst/>
          </a:prstGeom>
          <a:noFill/>
        </p:spPr>
        <p:txBody>
          <a:bodyPr wrap="square" rtlCol="0">
            <a:spAutoFit/>
          </a:bodyPr>
          <a:lstStyle/>
          <a:p>
            <a:pPr algn="ctr"/>
            <a:r>
              <a:rPr lang="en-GB" sz="5400" dirty="0">
                <a:latin typeface="Trebuchet MS" panose="020B0603020202020204" pitchFamily="34" charset="0"/>
              </a:rPr>
              <a:t>Thank you</a:t>
            </a:r>
          </a:p>
        </p:txBody>
      </p:sp>
      <p:pic>
        <p:nvPicPr>
          <p:cNvPr id="2" name="Image 1">
            <a:extLst>
              <a:ext uri="{FF2B5EF4-FFF2-40B4-BE49-F238E27FC236}">
                <a16:creationId xmlns:a16="http://schemas.microsoft.com/office/drawing/2014/main" id="{1CF2DCB7-5A1B-96DB-0D50-1D8E57D5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05511074-973D-1842-6191-6D479CF5AC35}"/>
              </a:ext>
            </a:extLst>
          </p:cNvPr>
          <p:cNvSpPr txBox="1"/>
          <p:nvPr/>
        </p:nvSpPr>
        <p:spPr>
          <a:xfrm>
            <a:off x="4343400" y="5359443"/>
            <a:ext cx="7071361" cy="523220"/>
          </a:xfrm>
          <a:prstGeom prst="rect">
            <a:avLst/>
          </a:prstGeom>
          <a:noFill/>
        </p:spPr>
        <p:txBody>
          <a:bodyPr wrap="square" rtlCol="0">
            <a:spAutoFit/>
          </a:bodyPr>
          <a:lstStyle/>
          <a:p>
            <a:pPr algn="r"/>
            <a:r>
              <a:rPr lang="en-GB" sz="2800" b="1" dirty="0">
                <a:latin typeface="Trebuchet MS" panose="020B0603020202020204" pitchFamily="34" charset="0"/>
              </a:rPr>
              <a:t>Contact:</a:t>
            </a:r>
            <a:r>
              <a:rPr lang="en-GB" sz="2800" dirty="0">
                <a:latin typeface="Trebuchet MS" panose="020B0603020202020204" pitchFamily="34" charset="0"/>
              </a:rPr>
              <a:t> </a:t>
            </a:r>
            <a:r>
              <a:rPr lang="en-GB" sz="2800" dirty="0">
                <a:solidFill>
                  <a:srgbClr val="0070C0"/>
                </a:solidFill>
                <a:latin typeface="Trebuchet MS" panose="020B0603020202020204" pitchFamily="34" charset="0"/>
                <a:hlinkClick r:id="rId4">
                  <a:extLst>
                    <a:ext uri="{A12FA001-AC4F-418D-AE19-62706E023703}">
                      <ahyp:hlinkClr xmlns:ahyp="http://schemas.microsoft.com/office/drawing/2018/hyperlinkcolor" val="tx"/>
                    </a:ext>
                  </a:extLst>
                </a:hlinkClick>
              </a:rPr>
              <a:t>asso.ouiensemble@gmail.com</a:t>
            </a:r>
            <a:endParaRPr lang="en-GB"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16804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Rectangle 12">
            <a:extLst>
              <a:ext uri="{FF2B5EF4-FFF2-40B4-BE49-F238E27FC236}">
                <a16:creationId xmlns:a16="http://schemas.microsoft.com/office/drawing/2014/main" id="{7022C30B-10EC-6F57-343F-DD017FC57D9E}"/>
              </a:ext>
            </a:extLst>
          </p:cNvPr>
          <p:cNvSpPr/>
          <p:nvPr/>
        </p:nvSpPr>
        <p:spPr>
          <a:xfrm>
            <a:off x="492372" y="453858"/>
            <a:ext cx="7127064" cy="857381"/>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48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The idea of the project</a:t>
            </a:r>
            <a:endParaRPr lang="en-GB" sz="4800" dirty="0">
              <a:solidFill>
                <a:schemeClr val="tx1">
                  <a:lumMod val="85000"/>
                  <a:lumOff val="15000"/>
                </a:schemeClr>
              </a:solidFill>
              <a:effectLst>
                <a:outerShdw blurRad="38100" dist="38100" dir="2700000" algn="tl">
                  <a:srgbClr val="000000">
                    <a:alpha val="43137"/>
                  </a:srgbClr>
                </a:outerShdw>
              </a:effectLst>
            </a:endParaRPr>
          </a:p>
        </p:txBody>
      </p:sp>
      <p:sp>
        <p:nvSpPr>
          <p:cNvPr id="11" name="Rectangle à coins arrondis 4">
            <a:extLst>
              <a:ext uri="{FF2B5EF4-FFF2-40B4-BE49-F238E27FC236}">
                <a16:creationId xmlns:a16="http://schemas.microsoft.com/office/drawing/2014/main" id="{680D9173-3F30-84E3-83BB-4C7286D3E32A}"/>
              </a:ext>
            </a:extLst>
          </p:cNvPr>
          <p:cNvSpPr/>
          <p:nvPr/>
        </p:nvSpPr>
        <p:spPr>
          <a:xfrm>
            <a:off x="445478" y="1723291"/>
            <a:ext cx="11301046" cy="311247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altLang="fr-FR" sz="28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The project was born following the testimonies of our elders at the end of life, on the happiness that is found in an alchemy between respect for individuality and that of openness to others</a:t>
            </a:r>
            <a:r>
              <a:rPr lang="en-GB" altLang="fr-FR" sz="1200" dirty="0">
                <a:solidFill>
                  <a:schemeClr val="bg1"/>
                </a:solidFill>
              </a:rPr>
              <a:t> </a:t>
            </a:r>
          </a:p>
          <a:p>
            <a:endParaRPr lang="en-GB" altLang="fr-FR" sz="1200" dirty="0">
              <a:solidFill>
                <a:schemeClr val="bg1"/>
              </a:solidFill>
            </a:endParaRPr>
          </a:p>
          <a:p>
            <a:endParaRPr lang="en-GB" altLang="fr-FR" sz="2800" dirty="0">
              <a:solidFill>
                <a:schemeClr val="bg1"/>
              </a:solidFill>
              <a:latin typeface="Arial" panose="020B0604020202020204" pitchFamily="34"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4" name="Organigramme : Multidocument 13">
            <a:extLst>
              <a:ext uri="{FF2B5EF4-FFF2-40B4-BE49-F238E27FC236}">
                <a16:creationId xmlns:a16="http://schemas.microsoft.com/office/drawing/2014/main" id="{B4FB9F0B-D142-C978-C3D3-A909B5669A15}"/>
              </a:ext>
            </a:extLst>
          </p:cNvPr>
          <p:cNvSpPr/>
          <p:nvPr/>
        </p:nvSpPr>
        <p:spPr>
          <a:xfrm>
            <a:off x="2110145" y="3612545"/>
            <a:ext cx="8968158" cy="2489315"/>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lvl="0" eaLnBrk="0" fontAlgn="base" hangingPunct="0">
              <a:spcBef>
                <a:spcPct val="0"/>
              </a:spcBef>
              <a:spcAft>
                <a:spcPct val="0"/>
              </a:spcAft>
            </a:pPr>
            <a:r>
              <a:rPr lang="en-GB" altLang="fr-FR" sz="2400" dirty="0">
                <a:solidFill>
                  <a:schemeClr val="bg1"/>
                </a:solidFill>
                <a:latin typeface="Trebuchet MS" panose="020B0603020202020204" pitchFamily="34" charset="0"/>
                <a:ea typeface="Times New Roman" panose="02020603050405020304" pitchFamily="18" charset="0"/>
                <a:cs typeface="Courier New" panose="02070309020205020404" pitchFamily="49" charset="0"/>
              </a:rPr>
              <a:t>The proposal for action is the result of a succession of human and professional experiences lived in different life contexts, accumulated in developed and developing countries</a:t>
            </a:r>
            <a:r>
              <a:rPr lang="en-GB" altLang="fr-FR" sz="2400" dirty="0">
                <a:solidFill>
                  <a:schemeClr val="bg1"/>
                </a:solidFill>
                <a:latin typeface="Trebuchet MS" panose="020B0603020202020204" pitchFamily="34" charset="0"/>
              </a:rPr>
              <a:t> </a:t>
            </a:r>
          </a:p>
        </p:txBody>
      </p:sp>
      <p:pic>
        <p:nvPicPr>
          <p:cNvPr id="16" name="Graphique 15" descr="Ampoule et crayon">
            <a:extLst>
              <a:ext uri="{FF2B5EF4-FFF2-40B4-BE49-F238E27FC236}">
                <a16:creationId xmlns:a16="http://schemas.microsoft.com/office/drawing/2014/main" id="{C4725BD3-EE49-0DD7-D3F2-BD0915E2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041" y="3940622"/>
            <a:ext cx="1261480" cy="1261480"/>
          </a:xfrm>
          <a:prstGeom prst="rect">
            <a:avLst/>
          </a:prstGeom>
        </p:spPr>
      </p:pic>
    </p:spTree>
    <p:extLst>
      <p:ext uri="{BB962C8B-B14F-4D97-AF65-F5344CB8AC3E}">
        <p14:creationId xmlns:p14="http://schemas.microsoft.com/office/powerpoint/2010/main" val="2622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581888" y="502720"/>
            <a:ext cx="2180362" cy="734295"/>
          </a:xfrm>
        </p:spPr>
        <p:txBody>
          <a:bodyPr vert="horz" lIns="91440" tIns="45720" rIns="91440" bIns="45720" rtlCol="0" anchor="ctr">
            <a:noAutofit/>
          </a:bodyPr>
          <a:lstStyle/>
          <a:p>
            <a:r>
              <a:rPr lang="fr-FR" sz="5400" b="1" dirty="0">
                <a:latin typeface="Trebuchet MS" panose="020B0603020202020204" pitchFamily="34" charset="0"/>
              </a:rPr>
              <a:t>But…</a:t>
            </a:r>
          </a:p>
        </p:txBody>
      </p:sp>
      <p:pic>
        <p:nvPicPr>
          <p:cNvPr id="5" name="Image 4">
            <a:extLst>
              <a:ext uri="{FF2B5EF4-FFF2-40B4-BE49-F238E27FC236}">
                <a16:creationId xmlns:a16="http://schemas.microsoft.com/office/drawing/2014/main" id="{DA1CFB6D-E2B6-1B4A-1C44-3DB6159B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005" y="274320"/>
            <a:ext cx="4727581" cy="3696109"/>
          </a:xfrm>
          <a:prstGeom prst="rect">
            <a:avLst/>
          </a:prstGeom>
        </p:spPr>
      </p:pic>
      <p:pic>
        <p:nvPicPr>
          <p:cNvPr id="19" name="Graphique 18" descr="Point d’interrogation (droite à gauche)">
            <a:extLst>
              <a:ext uri="{FF2B5EF4-FFF2-40B4-BE49-F238E27FC236}">
                <a16:creationId xmlns:a16="http://schemas.microsoft.com/office/drawing/2014/main" id="{B7E4F347-B642-90D9-9C09-76E9A2534F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3648">
            <a:off x="2092323" y="285221"/>
            <a:ext cx="914400" cy="914400"/>
          </a:xfrm>
          <a:prstGeom prst="rect">
            <a:avLst/>
          </a:prstGeom>
        </p:spPr>
      </p:pic>
      <p:pic>
        <p:nvPicPr>
          <p:cNvPr id="11" name="Image 10">
            <a:extLst>
              <a:ext uri="{FF2B5EF4-FFF2-40B4-BE49-F238E27FC236}">
                <a16:creationId xmlns:a16="http://schemas.microsoft.com/office/drawing/2014/main" id="{8E462EE6-A257-9DCB-D753-9D5172793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ZoneTexte 12">
            <a:extLst>
              <a:ext uri="{FF2B5EF4-FFF2-40B4-BE49-F238E27FC236}">
                <a16:creationId xmlns:a16="http://schemas.microsoft.com/office/drawing/2014/main" id="{8C66FAB6-B6E5-3FEC-38EF-F856F6C97CEA}"/>
              </a:ext>
            </a:extLst>
          </p:cNvPr>
          <p:cNvSpPr txBox="1"/>
          <p:nvPr/>
        </p:nvSpPr>
        <p:spPr>
          <a:xfrm>
            <a:off x="396240" y="1858383"/>
            <a:ext cx="3401287"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is the aim of this project?</a:t>
            </a:r>
          </a:p>
        </p:txBody>
      </p:sp>
      <p:sp>
        <p:nvSpPr>
          <p:cNvPr id="14" name="ZoneTexte 13">
            <a:extLst>
              <a:ext uri="{FF2B5EF4-FFF2-40B4-BE49-F238E27FC236}">
                <a16:creationId xmlns:a16="http://schemas.microsoft.com/office/drawing/2014/main" id="{99BD5215-0133-989E-ED52-EAAAA0160A2C}"/>
              </a:ext>
            </a:extLst>
          </p:cNvPr>
          <p:cNvSpPr txBox="1"/>
          <p:nvPr/>
        </p:nvSpPr>
        <p:spPr>
          <a:xfrm>
            <a:off x="1447800" y="2769982"/>
            <a:ext cx="2580277"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Who are you</a:t>
            </a:r>
            <a:r>
              <a:rPr lang="fr-FR" sz="2400" i="1" dirty="0">
                <a:solidFill>
                  <a:schemeClr val="tx1">
                    <a:lumMod val="85000"/>
                    <a:lumOff val="15000"/>
                  </a:schemeClr>
                </a:solidFill>
                <a:latin typeface="Trebuchet MS" panose="020B0603020202020204" pitchFamily="34" charset="0"/>
              </a:rPr>
              <a:t>?</a:t>
            </a:r>
          </a:p>
        </p:txBody>
      </p:sp>
      <p:sp>
        <p:nvSpPr>
          <p:cNvPr id="16" name="ZoneTexte 15">
            <a:extLst>
              <a:ext uri="{FF2B5EF4-FFF2-40B4-BE49-F238E27FC236}">
                <a16:creationId xmlns:a16="http://schemas.microsoft.com/office/drawing/2014/main" id="{FC86E40F-E6B4-2E12-40BF-2F461599A320}"/>
              </a:ext>
            </a:extLst>
          </p:cNvPr>
          <p:cNvSpPr txBox="1"/>
          <p:nvPr/>
        </p:nvSpPr>
        <p:spPr>
          <a:xfrm>
            <a:off x="180096" y="3385422"/>
            <a:ext cx="3809893"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 </a:t>
            </a:r>
            <a:r>
              <a:rPr lang="en-GB" sz="2400" i="1" dirty="0">
                <a:solidFill>
                  <a:schemeClr val="tx1">
                    <a:lumMod val="85000"/>
                    <a:lumOff val="15000"/>
                  </a:schemeClr>
                </a:solidFill>
                <a:latin typeface="Trebuchet MS" panose="020B0603020202020204" pitchFamily="34" charset="0"/>
              </a:rPr>
              <a:t>What issues do you raise</a:t>
            </a:r>
            <a:r>
              <a:rPr lang="fr-FR" sz="2400" i="1" dirty="0">
                <a:solidFill>
                  <a:schemeClr val="tx1">
                    <a:lumMod val="85000"/>
                    <a:lumOff val="15000"/>
                  </a:schemeClr>
                </a:solidFill>
                <a:latin typeface="Trebuchet MS" panose="020B0603020202020204" pitchFamily="34" charset="0"/>
              </a:rPr>
              <a:t>?</a:t>
            </a:r>
          </a:p>
        </p:txBody>
      </p:sp>
      <p:sp>
        <p:nvSpPr>
          <p:cNvPr id="18" name="ZoneTexte 17">
            <a:extLst>
              <a:ext uri="{FF2B5EF4-FFF2-40B4-BE49-F238E27FC236}">
                <a16:creationId xmlns:a16="http://schemas.microsoft.com/office/drawing/2014/main" id="{E0E7CDDC-08B7-09B7-0ECB-51DB1B5D5F71}"/>
              </a:ext>
            </a:extLst>
          </p:cNvPr>
          <p:cNvSpPr txBox="1"/>
          <p:nvPr/>
        </p:nvSpPr>
        <p:spPr>
          <a:xfrm>
            <a:off x="1646166" y="3946608"/>
            <a:ext cx="4173794"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How do you approach a complex societal system</a:t>
            </a:r>
            <a:r>
              <a:rPr lang="fr-FR" sz="2400" i="1" dirty="0">
                <a:solidFill>
                  <a:schemeClr val="tx1">
                    <a:lumMod val="85000"/>
                    <a:lumOff val="15000"/>
                  </a:schemeClr>
                </a:solidFill>
                <a:latin typeface="Trebuchet MS" panose="020B0603020202020204" pitchFamily="34" charset="0"/>
              </a:rPr>
              <a:t>?      </a:t>
            </a:r>
          </a:p>
        </p:txBody>
      </p:sp>
      <p:sp>
        <p:nvSpPr>
          <p:cNvPr id="21" name="ZoneTexte 20">
            <a:extLst>
              <a:ext uri="{FF2B5EF4-FFF2-40B4-BE49-F238E27FC236}">
                <a16:creationId xmlns:a16="http://schemas.microsoft.com/office/drawing/2014/main" id="{B9BD184B-B270-2939-B7E9-41F06666C405}"/>
              </a:ext>
            </a:extLst>
          </p:cNvPr>
          <p:cNvSpPr txBox="1"/>
          <p:nvPr/>
        </p:nvSpPr>
        <p:spPr>
          <a:xfrm>
            <a:off x="637902" y="4848636"/>
            <a:ext cx="3497218"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do we want to federate? </a:t>
            </a:r>
          </a:p>
        </p:txBody>
      </p:sp>
      <p:sp>
        <p:nvSpPr>
          <p:cNvPr id="24" name="ZoneTexte 23">
            <a:extLst>
              <a:ext uri="{FF2B5EF4-FFF2-40B4-BE49-F238E27FC236}">
                <a16:creationId xmlns:a16="http://schemas.microsoft.com/office/drawing/2014/main" id="{D90CE4FA-AB37-1F91-4385-E6BA5CB2B61D}"/>
              </a:ext>
            </a:extLst>
          </p:cNvPr>
          <p:cNvSpPr txBox="1"/>
          <p:nvPr/>
        </p:nvSpPr>
        <p:spPr>
          <a:xfrm>
            <a:off x="8757920" y="1676400"/>
            <a:ext cx="3098800"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Where is it located?</a:t>
            </a:r>
          </a:p>
        </p:txBody>
      </p:sp>
      <p:sp>
        <p:nvSpPr>
          <p:cNvPr id="25" name="ZoneTexte 24">
            <a:extLst>
              <a:ext uri="{FF2B5EF4-FFF2-40B4-BE49-F238E27FC236}">
                <a16:creationId xmlns:a16="http://schemas.microsoft.com/office/drawing/2014/main" id="{3AED121D-8BC5-AC89-8306-C829BC23B094}"/>
              </a:ext>
            </a:extLst>
          </p:cNvPr>
          <p:cNvSpPr txBox="1"/>
          <p:nvPr/>
        </p:nvSpPr>
        <p:spPr>
          <a:xfrm>
            <a:off x="8503920" y="2346960"/>
            <a:ext cx="3505200"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societal issue are you working on?</a:t>
            </a:r>
          </a:p>
        </p:txBody>
      </p:sp>
      <p:sp>
        <p:nvSpPr>
          <p:cNvPr id="26" name="ZoneTexte 25">
            <a:extLst>
              <a:ext uri="{FF2B5EF4-FFF2-40B4-BE49-F238E27FC236}">
                <a16:creationId xmlns:a16="http://schemas.microsoft.com/office/drawing/2014/main" id="{58972E76-961F-DF9E-75CC-3317DCAF0E59}"/>
              </a:ext>
            </a:extLst>
          </p:cNvPr>
          <p:cNvSpPr txBox="1"/>
          <p:nvPr/>
        </p:nvSpPr>
        <p:spPr>
          <a:xfrm>
            <a:off x="8503920" y="3341132"/>
            <a:ext cx="3215641"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Who is your project aimed at?</a:t>
            </a:r>
          </a:p>
        </p:txBody>
      </p:sp>
      <p:sp>
        <p:nvSpPr>
          <p:cNvPr id="29" name="ZoneTexte 28">
            <a:extLst>
              <a:ext uri="{FF2B5EF4-FFF2-40B4-BE49-F238E27FC236}">
                <a16:creationId xmlns:a16="http://schemas.microsoft.com/office/drawing/2014/main" id="{4741C6CA-BE99-7C1D-D537-D074BF55B54A}"/>
              </a:ext>
            </a:extLst>
          </p:cNvPr>
          <p:cNvSpPr txBox="1"/>
          <p:nvPr/>
        </p:nvSpPr>
        <p:spPr>
          <a:xfrm>
            <a:off x="7235594" y="4301490"/>
            <a:ext cx="4173794"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is your recipe for achieving your project goal?</a:t>
            </a:r>
          </a:p>
        </p:txBody>
      </p:sp>
      <p:sp>
        <p:nvSpPr>
          <p:cNvPr id="30" name="ZoneTexte 29">
            <a:extLst>
              <a:ext uri="{FF2B5EF4-FFF2-40B4-BE49-F238E27FC236}">
                <a16:creationId xmlns:a16="http://schemas.microsoft.com/office/drawing/2014/main" id="{A6C05B77-9C2D-280E-1B9E-2DCFD57E0D54}"/>
              </a:ext>
            </a:extLst>
          </p:cNvPr>
          <p:cNvSpPr txBox="1"/>
          <p:nvPr/>
        </p:nvSpPr>
        <p:spPr>
          <a:xfrm>
            <a:off x="4630531" y="5234400"/>
            <a:ext cx="5684519"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How can you keep the commitments of your public interest project?</a:t>
            </a:r>
          </a:p>
        </p:txBody>
      </p:sp>
    </p:spTree>
    <p:extLst>
      <p:ext uri="{BB962C8B-B14F-4D97-AF65-F5344CB8AC3E}">
        <p14:creationId xmlns:p14="http://schemas.microsoft.com/office/powerpoint/2010/main" val="12359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1" grpId="0"/>
      <p:bldP spid="24" grpId="0"/>
      <p:bldP spid="25" grpId="0"/>
      <p:bldP spid="26"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936082-6C4D-4A3C-A90A-D8EA08AD26A6}"/>
              </a:ext>
            </a:extLst>
          </p:cNvPr>
          <p:cNvSpPr>
            <a:spLocks noGrp="1"/>
          </p:cNvSpPr>
          <p:nvPr>
            <p:ph type="title"/>
          </p:nvPr>
        </p:nvSpPr>
        <p:spPr>
          <a:xfrm>
            <a:off x="558339" y="551711"/>
            <a:ext cx="8506692" cy="734290"/>
          </a:xfrm>
        </p:spPr>
        <p:txBody>
          <a:bodyPr vert="horz" lIns="91440" tIns="45720" rIns="91440" bIns="45720" rtlCol="0" anchor="ct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is the aim of this project?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Rectangle à coins arrondis 4">
            <a:extLst>
              <a:ext uri="{FF2B5EF4-FFF2-40B4-BE49-F238E27FC236}">
                <a16:creationId xmlns:a16="http://schemas.microsoft.com/office/drawing/2014/main" id="{03B4710F-B73C-5251-5BD8-219B658CD471}"/>
              </a:ext>
            </a:extLst>
          </p:cNvPr>
          <p:cNvSpPr/>
          <p:nvPr/>
        </p:nvSpPr>
        <p:spPr>
          <a:xfrm>
            <a:off x="545690" y="1460091"/>
            <a:ext cx="9984658" cy="154237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endParaRPr lang="en-GB" sz="3600" dirty="0">
              <a:solidFill>
                <a:schemeClr val="bg1"/>
              </a:solidFill>
              <a:latin typeface="Trebuchet MS" panose="020B0603020202020204" pitchFamily="34" charset="0"/>
              <a:cs typeface="Arial" panose="020B0604020202020204" pitchFamily="34" charset="0"/>
            </a:endParaRPr>
          </a:p>
          <a:p>
            <a:pPr marL="179388"/>
            <a:r>
              <a:rPr lang="fr-FR" sz="3200" dirty="0">
                <a:solidFill>
                  <a:schemeClr val="bg1"/>
                </a:solidFill>
                <a:latin typeface="Trebuchet MS" panose="020B0603020202020204" pitchFamily="34" charset="0"/>
                <a:cs typeface="Arial" panose="020B0604020202020204" pitchFamily="34" charset="0"/>
              </a:rPr>
              <a:t>► </a:t>
            </a:r>
            <a:r>
              <a:rPr lang="en-GB" sz="3200" dirty="0">
                <a:solidFill>
                  <a:schemeClr val="bg1"/>
                </a:solidFill>
                <a:latin typeface="Trebuchet MS" panose="020B0603020202020204" pitchFamily="34" charset="0"/>
                <a:cs typeface="Arial" panose="020B0604020202020204" pitchFamily="34" charset="0"/>
              </a:rPr>
              <a:t>The health crisis revealed the systemic flaws in our models of society which have become complex </a:t>
            </a:r>
            <a:r>
              <a:rPr lang="en-GB" sz="32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179388"/>
            <a:r>
              <a:rPr lang="en-GB" sz="3600" dirty="0">
                <a:solidFill>
                  <a:schemeClr val="bg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 </a:t>
            </a:r>
            <a:r>
              <a:rPr lang="en-GB" sz="36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en-GB"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811B91AE-F431-057B-8066-77F130BDA691}"/>
              </a:ext>
            </a:extLst>
          </p:cNvPr>
          <p:cNvSpPr/>
          <p:nvPr/>
        </p:nvSpPr>
        <p:spPr>
          <a:xfrm>
            <a:off x="3593433" y="3176338"/>
            <a:ext cx="7779460" cy="299931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baseline="0" dirty="0">
              <a:solidFill>
                <a:schemeClr val="tx1"/>
              </a:solidFill>
              <a:latin typeface="Trebuchet MS" panose="020B0603020202020204" pitchFamily="34" charset="0"/>
            </a:endParaRPr>
          </a:p>
          <a:p>
            <a:pPr marL="1700213"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00213" algn="ctr">
              <a:buClr>
                <a:schemeClr val="bg1"/>
              </a:buClr>
            </a:pPr>
            <a:r>
              <a:rPr lang="en-GB" sz="3200" dirty="0">
                <a:solidFill>
                  <a:schemeClr val="bg1"/>
                </a:solidFill>
                <a:latin typeface="Trebuchet MS" panose="020B0603020202020204" pitchFamily="34" charset="0"/>
                <a:cs typeface="Arial" panose="020B0604020202020204" pitchFamily="34" charset="0"/>
              </a:rPr>
              <a:t>Metamorphosis of our now fractured societies, which requires</a:t>
            </a:r>
            <a:r>
              <a:rPr lang="en-GB" sz="3200" dirty="0">
                <a:solidFill>
                  <a:schemeClr val="bg1"/>
                </a:solidFill>
                <a:latin typeface="Trebuchet MS" panose="020B0603020202020204" pitchFamily="34" charset="0"/>
                <a:ea typeface="Calibri" panose="020F0502020204030204" pitchFamily="34" charset="0"/>
              </a:rPr>
              <a:t> rethinking them by "repairing" them</a:t>
            </a:r>
            <a:endParaRPr lang="en-GB" sz="3200" dirty="0">
              <a:solidFill>
                <a:schemeClr val="bg1"/>
              </a:solidFill>
              <a:latin typeface="Trebuchet MS" panose="020B0603020202020204" pitchFamily="34" charset="0"/>
            </a:endParaRPr>
          </a:p>
          <a:p>
            <a:pPr algn="ctr"/>
            <a:endParaRPr lang="en-GB" sz="1200" b="1" dirty="0">
              <a:solidFill>
                <a:schemeClr val="tx1"/>
              </a:solidFill>
              <a:cs typeface="Times New Roman" panose="02020603050405020304" pitchFamily="18" charset="0"/>
            </a:endParaRPr>
          </a:p>
        </p:txBody>
      </p:sp>
      <p:sp>
        <p:nvSpPr>
          <p:cNvPr id="13" name="Rectangle 12">
            <a:extLst>
              <a:ext uri="{FF2B5EF4-FFF2-40B4-BE49-F238E27FC236}">
                <a16:creationId xmlns:a16="http://schemas.microsoft.com/office/drawing/2014/main" id="{7022C30B-10EC-6F57-343F-DD017FC57D9E}"/>
              </a:ext>
            </a:extLst>
          </p:cNvPr>
          <p:cNvSpPr/>
          <p:nvPr/>
        </p:nvSpPr>
        <p:spPr>
          <a:xfrm>
            <a:off x="5264955" y="2739847"/>
            <a:ext cx="6368705" cy="917753"/>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One obvious consequence:</a:t>
            </a:r>
            <a:endParaRPr lang="en-GB"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15" name="Graphique 14" descr="Flèche : pivoter à gauche avec un remplissage uni">
            <a:extLst>
              <a:ext uri="{FF2B5EF4-FFF2-40B4-BE49-F238E27FC236}">
                <a16:creationId xmlns:a16="http://schemas.microsoft.com/office/drawing/2014/main" id="{45CBAA34-1F75-0748-1852-68CD99281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98591">
            <a:off x="4689267" y="3253904"/>
            <a:ext cx="1151376" cy="1151376"/>
          </a:xfrm>
          <a:prstGeom prst="rect">
            <a:avLst/>
          </a:prstGeom>
        </p:spPr>
      </p:pic>
      <p:pic>
        <p:nvPicPr>
          <p:cNvPr id="3" name="Image 2">
            <a:extLst>
              <a:ext uri="{FF2B5EF4-FFF2-40B4-BE49-F238E27FC236}">
                <a16:creationId xmlns:a16="http://schemas.microsoft.com/office/drawing/2014/main" id="{1CA5512A-0A37-FAEE-A4EE-CA06F2C4E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042" y="3028603"/>
            <a:ext cx="4206196" cy="3580743"/>
          </a:xfrm>
          <a:prstGeom prst="rect">
            <a:avLst/>
          </a:prstGeom>
        </p:spPr>
      </p:pic>
    </p:spTree>
    <p:extLst>
      <p:ext uri="{BB962C8B-B14F-4D97-AF65-F5344CB8AC3E}">
        <p14:creationId xmlns:p14="http://schemas.microsoft.com/office/powerpoint/2010/main" val="23975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540327" y="512618"/>
            <a:ext cx="8700655" cy="798621"/>
          </a:xfrm>
        </p:spPr>
        <p:txBody>
          <a:bodyPr vert="horz" lIns="91440" tIns="45720" rIns="91440" bIns="45720" rtlCol="0" anchor="ct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Who are we?</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6" name="Rectangle : coins arrondis 5">
            <a:extLst>
              <a:ext uri="{FF2B5EF4-FFF2-40B4-BE49-F238E27FC236}">
                <a16:creationId xmlns:a16="http://schemas.microsoft.com/office/drawing/2014/main" id="{73F4357E-3B32-4A13-A9BC-8127F5ED4330}"/>
              </a:ext>
            </a:extLst>
          </p:cNvPr>
          <p:cNvSpPr/>
          <p:nvPr/>
        </p:nvSpPr>
        <p:spPr>
          <a:xfrm>
            <a:off x="381001" y="2000250"/>
            <a:ext cx="4961792" cy="408189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baseline="0" dirty="0">
              <a:solidFill>
                <a:schemeClr val="tx1"/>
              </a:solidFill>
              <a:latin typeface="Trebuchet MS" panose="020B0603020202020204" pitchFamily="34" charset="0"/>
            </a:endParaRPr>
          </a:p>
          <a:p>
            <a:pPr algn="ctr"/>
            <a:r>
              <a:rPr lang="en-GB" sz="2800" b="1" dirty="0">
                <a:solidFill>
                  <a:schemeClr val="bg1"/>
                </a:solidFill>
                <a:latin typeface="Trebuchet MS" panose="020B0603020202020204" pitchFamily="34" charset="0"/>
              </a:rPr>
              <a:t>M</a:t>
            </a:r>
            <a:r>
              <a:rPr lang="en-GB" sz="2800" b="1" baseline="0" dirty="0">
                <a:solidFill>
                  <a:schemeClr val="bg1"/>
                </a:solidFill>
                <a:latin typeface="Trebuchet MS" panose="020B0603020202020204" pitchFamily="34" charset="0"/>
              </a:rPr>
              <a:t>ultiple</a:t>
            </a:r>
            <a:r>
              <a:rPr lang="en-GB" sz="2800" b="1" dirty="0">
                <a:solidFill>
                  <a:schemeClr val="bg1"/>
                </a:solidFill>
                <a:latin typeface="Trebuchet MS" panose="020B0603020202020204" pitchFamily="34" charset="0"/>
              </a:rPr>
              <a:t> entrepreneurial resources that are</a:t>
            </a:r>
            <a:endParaRPr lang="en-GB" sz="2800" b="1" baseline="0" dirty="0">
              <a:solidFill>
                <a:schemeClr val="bg1"/>
              </a:solidFill>
              <a:latin typeface="Trebuchet MS" panose="020B0603020202020204" pitchFamily="34" charset="0"/>
            </a:endParaRPr>
          </a:p>
          <a:p>
            <a:pPr algn="ctr"/>
            <a:r>
              <a:rPr lang="en-GB" sz="28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intergenerational, multicultural, multisectoral:</a:t>
            </a:r>
          </a:p>
          <a:p>
            <a:pPr algn="ctr"/>
            <a:r>
              <a:rPr lang="en-GB" sz="2800" b="1" dirty="0">
                <a:solidFill>
                  <a:schemeClr val="bg1"/>
                </a:solidFill>
                <a:latin typeface="Trebuchet MS" panose="020B0603020202020204" pitchFamily="34" charset="0"/>
                <a:cs typeface="Times New Roman" panose="02020603050405020304" pitchFamily="18" charset="0"/>
              </a:rPr>
              <a:t>public and private actors</a:t>
            </a:r>
          </a:p>
          <a:p>
            <a:pPr algn="ctr"/>
            <a:r>
              <a:rPr lang="en-GB" sz="2800" b="1" dirty="0">
                <a:solidFill>
                  <a:schemeClr val="bg1"/>
                </a:solidFill>
                <a:latin typeface="Trebuchet MS" panose="020B0603020202020204" pitchFamily="34" charset="0"/>
                <a:cs typeface="Times New Roman" panose="02020603050405020304" pitchFamily="18" charset="0"/>
              </a:rPr>
              <a:t>paid and voluntary </a:t>
            </a:r>
          </a:p>
          <a:p>
            <a:pPr algn="ctr"/>
            <a:endParaRPr lang="en-GB" sz="1200" b="1" dirty="0">
              <a:solidFill>
                <a:schemeClr val="tx1"/>
              </a:solidFill>
              <a:cs typeface="Times New Roman" panose="02020603050405020304" pitchFamily="18" charset="0"/>
            </a:endParaRPr>
          </a:p>
        </p:txBody>
      </p:sp>
      <p:sp>
        <p:nvSpPr>
          <p:cNvPr id="7" name="Rectangle : coins arrondis 6">
            <a:extLst>
              <a:ext uri="{FF2B5EF4-FFF2-40B4-BE49-F238E27FC236}">
                <a16:creationId xmlns:a16="http://schemas.microsoft.com/office/drawing/2014/main" id="{771D103B-E5A7-4444-A083-403B2B1DFE27}"/>
              </a:ext>
            </a:extLst>
          </p:cNvPr>
          <p:cNvSpPr/>
          <p:nvPr/>
        </p:nvSpPr>
        <p:spPr>
          <a:xfrm>
            <a:off x="5899638" y="1620253"/>
            <a:ext cx="5854212" cy="47251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lnSpc>
                <a:spcPct val="80000"/>
              </a:lnSpc>
            </a:pPr>
            <a:endParaRPr lang="en-GB" sz="2500" baseline="0" dirty="0">
              <a:solidFill>
                <a:schemeClr val="tx1"/>
              </a:solidFill>
            </a:endParaRPr>
          </a:p>
          <a:p>
            <a:pPr marL="263525" indent="-263525" defTabSz="179388">
              <a:buFontTx/>
              <a:buChar char="-"/>
            </a:pPr>
            <a:r>
              <a:rPr lang="en-GB" sz="2500" dirty="0">
                <a:solidFill>
                  <a:schemeClr val="bg1"/>
                </a:solidFill>
                <a:latin typeface="Trebuchet MS" panose="020B0603020202020204" pitchFamily="34" charset="0"/>
              </a:rPr>
              <a:t>Often share the following findings </a:t>
            </a:r>
            <a:endParaRPr lang="en-GB" sz="2500" baseline="0" dirty="0">
              <a:solidFill>
                <a:schemeClr val="bg1"/>
              </a:solidFill>
              <a:latin typeface="Trebuchet MS" panose="020B0603020202020204" pitchFamily="34" charset="0"/>
            </a:endParaRPr>
          </a:p>
          <a:p>
            <a:pPr defTabSz="179388"/>
            <a:endParaRPr lang="en-GB" sz="1200" baseline="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In</a:t>
            </a:r>
            <a:r>
              <a:rPr lang="en-GB" sz="2500" baseline="0" dirty="0">
                <a:solidFill>
                  <a:schemeClr val="bg1"/>
                </a:solidFill>
                <a:latin typeface="Trebuchet MS" panose="020B0603020202020204" pitchFamily="34" charset="0"/>
              </a:rPr>
              <a:t> parallel, they</a:t>
            </a:r>
            <a:r>
              <a:rPr lang="en-GB" sz="2500" dirty="0">
                <a:solidFill>
                  <a:schemeClr val="bg1"/>
                </a:solidFill>
                <a:latin typeface="Trebuchet MS" panose="020B0603020202020204" pitchFamily="34" charset="0"/>
              </a:rPr>
              <a:t> suffer from the same</a:t>
            </a:r>
            <a:r>
              <a:rPr lang="en-GB" sz="2500" baseline="0" dirty="0">
                <a:solidFill>
                  <a:schemeClr val="bg1"/>
                </a:solidFill>
                <a:latin typeface="Trebuchet MS" panose="020B0603020202020204" pitchFamily="34" charset="0"/>
              </a:rPr>
              <a:t> difficulties</a:t>
            </a:r>
          </a:p>
          <a:p>
            <a:pPr defTabSz="179388"/>
            <a:endParaRPr lang="en-GB" sz="12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Are poorly connected</a:t>
            </a:r>
            <a:endParaRPr lang="en-GB" sz="2500" baseline="0" dirty="0">
              <a:solidFill>
                <a:schemeClr val="bg1"/>
              </a:solidFill>
              <a:latin typeface="Trebuchet MS" panose="020B0603020202020204" pitchFamily="34" charset="0"/>
            </a:endParaRPr>
          </a:p>
          <a:p>
            <a:pPr defTabSz="179388"/>
            <a:endParaRPr lang="en-GB" sz="12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Fulfil their responsibilities</a:t>
            </a:r>
            <a:endParaRPr lang="en-GB" sz="2500" baseline="0" dirty="0">
              <a:solidFill>
                <a:schemeClr val="bg1"/>
              </a:solidFill>
              <a:latin typeface="Trebuchet MS" panose="020B0603020202020204" pitchFamily="34" charset="0"/>
            </a:endParaRPr>
          </a:p>
          <a:p>
            <a:pPr defTabSz="179388"/>
            <a:endParaRPr lang="en-GB" sz="1200" baseline="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Carry </a:t>
            </a:r>
            <a:r>
              <a:rPr lang="en-GB" sz="2500" baseline="0" dirty="0">
                <a:solidFill>
                  <a:schemeClr val="bg1"/>
                </a:solidFill>
                <a:latin typeface="Trebuchet MS" panose="020B0603020202020204" pitchFamily="34" charset="0"/>
              </a:rPr>
              <a:t>altruistic and ethical</a:t>
            </a:r>
            <a:r>
              <a:rPr lang="en-GB" sz="2500" dirty="0">
                <a:solidFill>
                  <a:schemeClr val="bg1"/>
                </a:solidFill>
                <a:latin typeface="Trebuchet MS" panose="020B0603020202020204" pitchFamily="34" charset="0"/>
              </a:rPr>
              <a:t> values</a:t>
            </a:r>
            <a:endParaRPr lang="en-GB" sz="2500" baseline="0" dirty="0">
              <a:solidFill>
                <a:schemeClr val="bg1"/>
              </a:solidFill>
              <a:latin typeface="Trebuchet MS" panose="020B0603020202020204" pitchFamily="34" charset="0"/>
            </a:endParaRPr>
          </a:p>
          <a:p>
            <a:pPr defTabSz="179388"/>
            <a:endParaRPr lang="en-GB" sz="14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Motivate "win-win" relationships</a:t>
            </a:r>
            <a:endParaRPr lang="en-GB" sz="2500" baseline="0" dirty="0">
              <a:solidFill>
                <a:schemeClr val="bg1"/>
              </a:solidFill>
              <a:latin typeface="Trebuchet MS" panose="020B0603020202020204" pitchFamily="34" charset="0"/>
            </a:endParaRPr>
          </a:p>
          <a:p>
            <a:pPr marL="263525" indent="-263525" defTabSz="179388">
              <a:lnSpc>
                <a:spcPct val="80000"/>
              </a:lnSpc>
              <a:buFontTx/>
              <a:buChar char="-"/>
            </a:pPr>
            <a:endParaRPr lang="en-GB" sz="2500" baseline="0" dirty="0">
              <a:solidFill>
                <a:schemeClr val="tx1"/>
              </a:solidFill>
            </a:endParaRPr>
          </a:p>
        </p:txBody>
      </p:sp>
      <p:sp>
        <p:nvSpPr>
          <p:cNvPr id="11" name="Flèche : droite 10">
            <a:extLst>
              <a:ext uri="{FF2B5EF4-FFF2-40B4-BE49-F238E27FC236}">
                <a16:creationId xmlns:a16="http://schemas.microsoft.com/office/drawing/2014/main" id="{1A32D0D3-5F67-4F8F-A85C-B548183E3BC3}"/>
              </a:ext>
            </a:extLst>
          </p:cNvPr>
          <p:cNvSpPr/>
          <p:nvPr/>
        </p:nvSpPr>
        <p:spPr>
          <a:xfrm>
            <a:off x="4876801" y="3638550"/>
            <a:ext cx="1194288" cy="1021771"/>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8110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5C315A-20C4-4F52-9B12-5063354D1AD2}"/>
              </a:ext>
            </a:extLst>
          </p:cNvPr>
          <p:cNvSpPr txBox="1"/>
          <p:nvPr/>
        </p:nvSpPr>
        <p:spPr>
          <a:xfrm>
            <a:off x="5638809" y="5646226"/>
            <a:ext cx="4836685"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Climate change</a:t>
            </a:r>
          </a:p>
        </p:txBody>
      </p:sp>
      <p:sp>
        <p:nvSpPr>
          <p:cNvPr id="8" name="ZoneTexte 7">
            <a:extLst>
              <a:ext uri="{FF2B5EF4-FFF2-40B4-BE49-F238E27FC236}">
                <a16:creationId xmlns:a16="http://schemas.microsoft.com/office/drawing/2014/main" id="{ADA91970-5653-4958-B437-49DDE3F87D3D}"/>
              </a:ext>
            </a:extLst>
          </p:cNvPr>
          <p:cNvSpPr txBox="1"/>
          <p:nvPr/>
        </p:nvSpPr>
        <p:spPr>
          <a:xfrm>
            <a:off x="8658107" y="3976262"/>
            <a:ext cx="2815053"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Aging</a:t>
            </a:r>
          </a:p>
        </p:txBody>
      </p:sp>
      <p:sp>
        <p:nvSpPr>
          <p:cNvPr id="9" name="ZoneTexte 8">
            <a:extLst>
              <a:ext uri="{FF2B5EF4-FFF2-40B4-BE49-F238E27FC236}">
                <a16:creationId xmlns:a16="http://schemas.microsoft.com/office/drawing/2014/main" id="{421F2592-3BA4-44DA-B78C-F258683E924C}"/>
              </a:ext>
            </a:extLst>
          </p:cNvPr>
          <p:cNvSpPr txBox="1"/>
          <p:nvPr/>
        </p:nvSpPr>
        <p:spPr>
          <a:xfrm>
            <a:off x="486877" y="2764056"/>
            <a:ext cx="3064043"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Precariousness</a:t>
            </a:r>
          </a:p>
        </p:txBody>
      </p:sp>
      <p:sp>
        <p:nvSpPr>
          <p:cNvPr id="10" name="ZoneTexte 9">
            <a:extLst>
              <a:ext uri="{FF2B5EF4-FFF2-40B4-BE49-F238E27FC236}">
                <a16:creationId xmlns:a16="http://schemas.microsoft.com/office/drawing/2014/main" id="{8EDF96CF-2CCB-4FA6-9DEA-C2974B792662}"/>
              </a:ext>
            </a:extLst>
          </p:cNvPr>
          <p:cNvSpPr txBox="1"/>
          <p:nvPr/>
        </p:nvSpPr>
        <p:spPr>
          <a:xfrm>
            <a:off x="356136" y="4226293"/>
            <a:ext cx="2921850"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break </a:t>
            </a:r>
          </a:p>
          <a:p>
            <a:pPr algn="ctr"/>
            <a:r>
              <a:rPr lang="en-GB" sz="2000" dirty="0">
                <a:solidFill>
                  <a:schemeClr val="tx1">
                    <a:lumMod val="85000"/>
                    <a:lumOff val="15000"/>
                  </a:schemeClr>
                </a:solidFill>
                <a:latin typeface="Trebuchet MS" panose="020B0603020202020204" pitchFamily="34" charset="0"/>
              </a:rPr>
              <a:t>Intergenerational gap</a:t>
            </a:r>
          </a:p>
        </p:txBody>
      </p:sp>
      <p:sp>
        <p:nvSpPr>
          <p:cNvPr id="11" name="ZoneTexte 10">
            <a:extLst>
              <a:ext uri="{FF2B5EF4-FFF2-40B4-BE49-F238E27FC236}">
                <a16:creationId xmlns:a16="http://schemas.microsoft.com/office/drawing/2014/main" id="{CFCC3DD4-3CC3-4E54-88E5-6E0D25129F3E}"/>
              </a:ext>
            </a:extLst>
          </p:cNvPr>
          <p:cNvSpPr txBox="1"/>
          <p:nvPr/>
        </p:nvSpPr>
        <p:spPr>
          <a:xfrm>
            <a:off x="8326139" y="4763728"/>
            <a:ext cx="2597017"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unemployment of seniors </a:t>
            </a:r>
          </a:p>
        </p:txBody>
      </p:sp>
      <p:sp>
        <p:nvSpPr>
          <p:cNvPr id="14" name="ZoneTexte 13">
            <a:extLst>
              <a:ext uri="{FF2B5EF4-FFF2-40B4-BE49-F238E27FC236}">
                <a16:creationId xmlns:a16="http://schemas.microsoft.com/office/drawing/2014/main" id="{C3D6E301-E3FC-4BDF-997E-3EBE27BA63EE}"/>
              </a:ext>
            </a:extLst>
          </p:cNvPr>
          <p:cNvSpPr txBox="1"/>
          <p:nvPr/>
        </p:nvSpPr>
        <p:spPr>
          <a:xfrm>
            <a:off x="8377574" y="2865120"/>
            <a:ext cx="2697089" cy="400110"/>
          </a:xfrm>
          <a:prstGeom prst="rect">
            <a:avLst/>
          </a:prstGeom>
          <a:noFill/>
        </p:spPr>
        <p:txBody>
          <a:bodyPr wrap="square" rtlCol="0">
            <a:spAutoFit/>
          </a:bodyPr>
          <a:lstStyle/>
          <a:p>
            <a:r>
              <a:rPr lang="en-GB" sz="2000" dirty="0">
                <a:solidFill>
                  <a:schemeClr val="tx1">
                    <a:lumMod val="85000"/>
                    <a:lumOff val="15000"/>
                  </a:schemeClr>
                </a:solidFill>
                <a:latin typeface="Trebuchet MS" panose="020B0603020202020204" pitchFamily="34" charset="0"/>
              </a:rPr>
              <a:t>abuse</a:t>
            </a:r>
          </a:p>
        </p:txBody>
      </p:sp>
      <p:sp>
        <p:nvSpPr>
          <p:cNvPr id="15" name="ZoneTexte 14">
            <a:extLst>
              <a:ext uri="{FF2B5EF4-FFF2-40B4-BE49-F238E27FC236}">
                <a16:creationId xmlns:a16="http://schemas.microsoft.com/office/drawing/2014/main" id="{8DCD3BAE-2A16-43E6-88AB-C86982D1E7CE}"/>
              </a:ext>
            </a:extLst>
          </p:cNvPr>
          <p:cNvSpPr txBox="1"/>
          <p:nvPr/>
        </p:nvSpPr>
        <p:spPr>
          <a:xfrm>
            <a:off x="9192126" y="3408223"/>
            <a:ext cx="2489835" cy="400110"/>
          </a:xfrm>
          <a:prstGeom prst="rect">
            <a:avLst/>
          </a:prstGeom>
          <a:noFill/>
        </p:spPr>
        <p:txBody>
          <a:bodyPr wrap="square" rtlCol="0">
            <a:spAutoFit/>
          </a:bodyPr>
          <a:lstStyle/>
          <a:p>
            <a:r>
              <a:rPr lang="en-GB" sz="2000" dirty="0">
                <a:solidFill>
                  <a:schemeClr val="tx1">
                    <a:lumMod val="85000"/>
                    <a:lumOff val="15000"/>
                  </a:schemeClr>
                </a:solidFill>
                <a:latin typeface="Trebuchet MS" panose="020B0603020202020204" pitchFamily="34" charset="0"/>
              </a:rPr>
              <a:t>home maintenance</a:t>
            </a:r>
          </a:p>
        </p:txBody>
      </p:sp>
      <p:sp>
        <p:nvSpPr>
          <p:cNvPr id="16" name="ZoneTexte 15">
            <a:extLst>
              <a:ext uri="{FF2B5EF4-FFF2-40B4-BE49-F238E27FC236}">
                <a16:creationId xmlns:a16="http://schemas.microsoft.com/office/drawing/2014/main" id="{C7A820EB-FFBB-4F34-B073-FC498468D3FC}"/>
              </a:ext>
            </a:extLst>
          </p:cNvPr>
          <p:cNvSpPr txBox="1"/>
          <p:nvPr/>
        </p:nvSpPr>
        <p:spPr>
          <a:xfrm>
            <a:off x="670560" y="1600200"/>
            <a:ext cx="3291840"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unemployment  of the younger generation</a:t>
            </a:r>
          </a:p>
        </p:txBody>
      </p:sp>
      <p:sp>
        <p:nvSpPr>
          <p:cNvPr id="17" name="ZoneTexte 16">
            <a:extLst>
              <a:ext uri="{FF2B5EF4-FFF2-40B4-BE49-F238E27FC236}">
                <a16:creationId xmlns:a16="http://schemas.microsoft.com/office/drawing/2014/main" id="{997EADD6-D425-4992-8679-2CBE5E6AAB02}"/>
              </a:ext>
            </a:extLst>
          </p:cNvPr>
          <p:cNvSpPr txBox="1"/>
          <p:nvPr/>
        </p:nvSpPr>
        <p:spPr>
          <a:xfrm>
            <a:off x="1593738" y="5264736"/>
            <a:ext cx="1950439" cy="400110"/>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isolation</a:t>
            </a:r>
          </a:p>
        </p:txBody>
      </p:sp>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476250" y="285750"/>
            <a:ext cx="7585709" cy="1032009"/>
          </a:xfrm>
        </p:spPr>
        <p:txBody>
          <a:bodyPr vert="horz" lIns="91440" tIns="45720" rIns="91440" bIns="45720" rtlCol="0" anchor="ctr">
            <a:noAutofit/>
          </a:bodyPr>
          <a:lstStyle/>
          <a:p>
            <a:br>
              <a:rPr lang="en-GB" sz="4000"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What issues do we raise?</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3" name="Image 2">
            <a:extLst>
              <a:ext uri="{FF2B5EF4-FFF2-40B4-BE49-F238E27FC236}">
                <a16:creationId xmlns:a16="http://schemas.microsoft.com/office/drawing/2014/main" id="{48F94C04-C8AF-8DF8-82B7-2ACE7F2D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50" y="1934753"/>
            <a:ext cx="4962772" cy="3730093"/>
          </a:xfrm>
          <a:prstGeom prst="rect">
            <a:avLst/>
          </a:prstGeom>
        </p:spPr>
      </p:pic>
      <p:sp>
        <p:nvSpPr>
          <p:cNvPr id="5" name="ZoneTexte 4">
            <a:extLst>
              <a:ext uri="{FF2B5EF4-FFF2-40B4-BE49-F238E27FC236}">
                <a16:creationId xmlns:a16="http://schemas.microsoft.com/office/drawing/2014/main" id="{4ABA3760-F2F4-89E7-BFD5-74A3F97ECAF5}"/>
              </a:ext>
            </a:extLst>
          </p:cNvPr>
          <p:cNvSpPr txBox="1"/>
          <p:nvPr/>
        </p:nvSpPr>
        <p:spPr>
          <a:xfrm>
            <a:off x="1931319" y="3661761"/>
            <a:ext cx="1584723" cy="400110"/>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burn out</a:t>
            </a:r>
          </a:p>
        </p:txBody>
      </p:sp>
      <p:pic>
        <p:nvPicPr>
          <p:cNvPr id="4" name="Image 3">
            <a:extLst>
              <a:ext uri="{FF2B5EF4-FFF2-40B4-BE49-F238E27FC236}">
                <a16:creationId xmlns:a16="http://schemas.microsoft.com/office/drawing/2014/main" id="{A91D83FE-4F7C-C455-E417-16EEC84D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9498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36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4" grpId="0"/>
      <p:bldP spid="15" grpId="0"/>
      <p:bldP spid="17" grpId="0"/>
      <p:bldP spid="5"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4285</TotalTime>
  <Words>3040</Words>
  <Application>Microsoft Office PowerPoint</Application>
  <PresentationFormat>Grand écran</PresentationFormat>
  <Paragraphs>478</Paragraphs>
  <Slides>42</Slides>
  <Notes>39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42</vt:i4>
      </vt:variant>
    </vt:vector>
  </HeadingPairs>
  <TitlesOfParts>
    <vt:vector size="53" baseType="lpstr">
      <vt:lpstr>MS Mincho</vt:lpstr>
      <vt:lpstr>Arial</vt:lpstr>
      <vt:lpstr>Calibri</vt:lpstr>
      <vt:lpstr>Calibri Light</vt:lpstr>
      <vt:lpstr>Courier New</vt:lpstr>
      <vt:lpstr>inherit</vt:lpstr>
      <vt:lpstr>Times New Roman</vt:lpstr>
      <vt:lpstr>Trebuchet MS</vt:lpstr>
      <vt:lpstr>Wingdings</vt:lpstr>
      <vt:lpstr>Wingdings 3</vt:lpstr>
      <vt:lpstr>Thème Office</vt:lpstr>
      <vt:lpstr>Présentation PowerPoint</vt:lpstr>
      <vt:lpstr>What is this project? </vt:lpstr>
      <vt:lpstr>The reason for this project</vt:lpstr>
      <vt:lpstr>What is the goal of this project?</vt:lpstr>
      <vt:lpstr>Présentation PowerPoint</vt:lpstr>
      <vt:lpstr>But…</vt:lpstr>
      <vt:lpstr> What is the aim of this project? </vt:lpstr>
      <vt:lpstr> Who are we? </vt:lpstr>
      <vt:lpstr> What issues do we raise? </vt:lpstr>
      <vt:lpstr> How do we approach a complex societal system? </vt:lpstr>
      <vt:lpstr> What do we want to federate? </vt:lpstr>
      <vt:lpstr> Where is the project experimentation located? </vt:lpstr>
      <vt:lpstr> What societal issue are you working on? </vt:lpstr>
      <vt:lpstr> Who is our project aimed at? </vt:lpstr>
      <vt:lpstr>To service recipients</vt:lpstr>
      <vt:lpstr> What is our recipe for achieving the project goal? </vt:lpstr>
      <vt:lpstr>Présentation PowerPoint</vt:lpstr>
      <vt:lpstr>Management with a human philosophy  </vt:lpstr>
      <vt:lpstr>Management with a method</vt:lpstr>
      <vt:lpstr>Actions structured within 7 interactive activity clusters</vt:lpstr>
      <vt:lpstr>Présentation PowerPoint</vt:lpstr>
      <vt:lpstr>A concept of business continuity other than that of Uberization </vt:lpstr>
      <vt:lpstr>Human Resources kept active to mobilise around the common cause of Ageing Well Together</vt:lpstr>
      <vt:lpstr>Présentation PowerPoint</vt:lpstr>
      <vt:lpstr>Présentation PowerPoint</vt:lpstr>
      <vt:lpstr>Présentation PowerPoint</vt:lpstr>
      <vt:lpstr>Présentation PowerPoint</vt:lpstr>
      <vt:lpstr>How can you keep the commitments of your public interest project ? </vt:lpstr>
      <vt:lpstr>Our obligations</vt:lpstr>
      <vt:lpstr>An HR computer system to link networked actions in Human Resources</vt:lpstr>
      <vt:lpstr>Summary of our key differentiators</vt:lpstr>
      <vt:lpstr>Our financial needs</vt:lpstr>
      <vt:lpstr> Association Yes Together France Guardian of the concept and project </vt:lpstr>
      <vt:lpstr> PROJECT PROGRESS REPORT </vt:lpstr>
      <vt:lpstr>DESİGN OF THE LAOS COMPONENT İN 2023</vt:lpstr>
      <vt:lpstr>DESİGN OF THE FRANCE COMPONENT FİNALİZED FOR EXPERİMENTATION </vt:lpstr>
      <vt:lpstr>Maintaining independence at home</vt:lpstr>
      <vt:lpstr>A choice of home services</vt:lpstr>
      <vt:lpstr>Evaluation France</vt:lpstr>
      <vt:lpstr>Expected results France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CHANSY UPRAVAN</dc:creator>
  <cp:lastModifiedBy>CHANSY UPRAVAN</cp:lastModifiedBy>
  <cp:revision>314</cp:revision>
  <dcterms:created xsi:type="dcterms:W3CDTF">2023-03-22T16:18:49Z</dcterms:created>
  <dcterms:modified xsi:type="dcterms:W3CDTF">2024-09-22T14:16:58Z</dcterms:modified>
</cp:coreProperties>
</file>