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47" r:id="rId2"/>
    <p:sldId id="540" r:id="rId3"/>
    <p:sldId id="552" r:id="rId4"/>
    <p:sldId id="553" r:id="rId5"/>
    <p:sldId id="550" r:id="rId6"/>
    <p:sldId id="549" r:id="rId7"/>
    <p:sldId id="539" r:id="rId8"/>
    <p:sldId id="401" r:id="rId9"/>
    <p:sldId id="438" r:id="rId10"/>
    <p:sldId id="494" r:id="rId11"/>
    <p:sldId id="482" r:id="rId12"/>
    <p:sldId id="532" r:id="rId13"/>
    <p:sldId id="506" r:id="rId14"/>
    <p:sldId id="464" r:id="rId15"/>
    <p:sldId id="465" r:id="rId16"/>
    <p:sldId id="498" r:id="rId17"/>
    <p:sldId id="453" r:id="rId18"/>
    <p:sldId id="505" r:id="rId19"/>
    <p:sldId id="495" r:id="rId20"/>
    <p:sldId id="551" r:id="rId21"/>
    <p:sldId id="530" r:id="rId22"/>
    <p:sldId id="511" r:id="rId23"/>
    <p:sldId id="503" r:id="rId24"/>
    <p:sldId id="485" r:id="rId25"/>
    <p:sldId id="434" r:id="rId26"/>
    <p:sldId id="439" r:id="rId27"/>
    <p:sldId id="412" r:id="rId28"/>
    <p:sldId id="468" r:id="rId29"/>
    <p:sldId id="428" r:id="rId30"/>
    <p:sldId id="357" r:id="rId31"/>
    <p:sldId id="416" r:id="rId32"/>
    <p:sldId id="364" r:id="rId33"/>
    <p:sldId id="391" r:id="rId34"/>
    <p:sldId id="541" r:id="rId35"/>
    <p:sldId id="536" r:id="rId36"/>
    <p:sldId id="497" r:id="rId37"/>
    <p:sldId id="470" r:id="rId38"/>
    <p:sldId id="362" r:id="rId39"/>
    <p:sldId id="359" r:id="rId40"/>
    <p:sldId id="371" r:id="rId41"/>
    <p:sldId id="469" r:id="rId42"/>
    <p:sldId id="543"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B485"/>
    <a:srgbClr val="339933"/>
    <a:srgbClr val="FF0066"/>
    <a:srgbClr val="54823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93" autoAdjust="0"/>
    <p:restoredTop sz="86397" autoAdjust="0"/>
  </p:normalViewPr>
  <p:slideViewPr>
    <p:cSldViewPr snapToGrid="0">
      <p:cViewPr varScale="1">
        <p:scale>
          <a:sx n="69" d="100"/>
          <a:sy n="69" d="100"/>
        </p:scale>
        <p:origin x="552" y="66"/>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diagrams/_rels/data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dgm:spPr>
      <dgm:t>
        <a:bodyPr/>
        <a:lstStyle/>
        <a:p>
          <a:endParaRPr lang="fr-F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24177" custScaleY="74653" custLinFactNeighborX="-2307" custLinFactNeighborY="-2690"/>
      <dgm:spPr/>
    </dgm:pt>
    <dgm:pt modelId="{05883907-5479-4741-8565-D59F7935957F}" type="pres">
      <dgm:prSet presAssocID="{094DE48A-0BB3-4DC0-AB73-3DA8CEAEC289}" presName="text_1" presStyleLbl="node1" presStyleIdx="0" presStyleCnt="0">
        <dgm:presLayoutVars>
          <dgm:bulletEnabled val="1"/>
        </dgm:presLayoutVars>
      </dgm:prSet>
      <dgm:spPr/>
    </dgm:pt>
    <dgm:pt modelId="{AAF536F5-11D0-4571-96FC-CB243E108B81}"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7693951C-DD3F-41B5-BFE7-EE6A970FEEB6}" type="pres">
      <dgm:prSet presAssocID="{6AADD258-FF51-4B5E-AD5F-AE2F2EF27AD2}" presName="line_2" presStyleLbl="parChTrans1D1" presStyleIdx="0" presStyleCnt="4"/>
      <dgm:spPr/>
    </dgm:pt>
    <dgm:pt modelId="{7ADE2D4E-B6AC-4100-9B68-B4418F058C7A}" type="pres">
      <dgm:prSet presAssocID="{6AADD258-FF51-4B5E-AD5F-AE2F2EF27AD2}" presName="textparent_2" presStyleLbl="node1" presStyleIdx="0" presStyleCnt="0"/>
      <dgm:spPr/>
    </dgm:pt>
    <dgm:pt modelId="{9752352A-C9F8-4A78-9356-F7D2AB376397}" type="pres">
      <dgm:prSet presAssocID="{6AADD258-FF51-4B5E-AD5F-AE2F2EF27AD2}" presName="text_2" presStyleLbl="revTx" presStyleIdx="0" presStyleCnt="4">
        <dgm:presLayoutVars>
          <dgm:bulletEnabled val="1"/>
        </dgm:presLayoutVars>
      </dgm:prSet>
      <dgm:spPr/>
    </dgm:pt>
    <dgm:pt modelId="{2D3C71A1-8F13-4B50-A910-0AF2D8CB6680}"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9105904A-DDC2-41F6-8DAA-66EBD436162F}" type="pres">
      <dgm:prSet presAssocID="{D9376E60-9DC0-420A-917D-55A352B82BDB}" presName="line_3" presStyleLbl="parChTrans1D1" presStyleIdx="1" presStyleCnt="4"/>
      <dgm:spPr/>
    </dgm:pt>
    <dgm:pt modelId="{456E2D4D-F59C-4CBE-AC88-52342249B498}" type="pres">
      <dgm:prSet presAssocID="{D9376E60-9DC0-420A-917D-55A352B82BDB}" presName="textparent_3" presStyleLbl="node1" presStyleIdx="0" presStyleCnt="0"/>
      <dgm:spPr/>
    </dgm:pt>
    <dgm:pt modelId="{60522A34-284C-4E50-B1F7-2609969D078F}" type="pres">
      <dgm:prSet presAssocID="{D9376E60-9DC0-420A-917D-55A352B82BDB}" presName="text_3" presStyleLbl="revTx" presStyleIdx="1" presStyleCnt="4">
        <dgm:presLayoutVars>
          <dgm:bulletEnabled val="1"/>
        </dgm:presLayoutVars>
      </dgm:prSet>
      <dgm:spPr/>
    </dgm:pt>
    <dgm:pt modelId="{695E5FE4-E7F5-4C16-84D0-9C6B3CFC463A}"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B33DFFE4-42CA-480B-A7A9-03CB7DF7B889}" type="pres">
      <dgm:prSet presAssocID="{5B927925-4EBF-4564-99BD-1E7CC8E2BDAB}" presName="line_4" presStyleLbl="parChTrans1D1" presStyleIdx="2" presStyleCnt="4"/>
      <dgm:spPr/>
    </dgm:pt>
    <dgm:pt modelId="{D6F834A5-2D58-4E61-AB41-ED2A3D2BADA2}" type="pres">
      <dgm:prSet presAssocID="{5B927925-4EBF-4564-99BD-1E7CC8E2BDAB}" presName="textparent_4" presStyleLbl="node1" presStyleIdx="0" presStyleCnt="0"/>
      <dgm:spPr/>
    </dgm:pt>
    <dgm:pt modelId="{62008C0C-A170-412E-84C2-CDAE22C90303}" type="pres">
      <dgm:prSet presAssocID="{5B927925-4EBF-4564-99BD-1E7CC8E2BDAB}" presName="text_4" presStyleLbl="revTx" presStyleIdx="2" presStyleCnt="4">
        <dgm:presLayoutVars>
          <dgm:bulletEnabled val="1"/>
        </dgm:presLayoutVars>
      </dgm:prSet>
      <dgm:spPr/>
    </dgm:pt>
    <dgm:pt modelId="{E1D02034-E2BD-474C-A877-BA6408C14FC3}"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73472" custScaleY="80848" custLinFactNeighborX="-13356"/>
      <dgm:spPr/>
    </dgm:pt>
    <dgm:pt modelId="{17A51B4E-5D60-46D2-8CBA-C2AF3882F3B0}" type="pres">
      <dgm:prSet presAssocID="{9057B853-8A0A-403B-884A-17668D2B0385}" presName="line_5" presStyleLbl="parChTrans1D1" presStyleIdx="3" presStyleCnt="4"/>
      <dgm:spPr/>
    </dgm:pt>
    <dgm:pt modelId="{42B3302D-A3BE-489F-93EF-FC68A722ADB1}" type="pres">
      <dgm:prSet presAssocID="{9057B853-8A0A-403B-884A-17668D2B0385}" presName="textparent_5" presStyleLbl="node1" presStyleIdx="0" presStyleCnt="0"/>
      <dgm:spPr/>
    </dgm:pt>
    <dgm:pt modelId="{215B2528-9B09-48C6-889B-72A445D113EB}" type="pres">
      <dgm:prSet presAssocID="{9057B853-8A0A-403B-884A-17668D2B0385}" presName="text_5" presStyleLbl="revTx" presStyleIdx="3" presStyleCnt="4">
        <dgm:presLayoutVars>
          <dgm:bulletEnabled val="1"/>
        </dgm:presLayoutVars>
      </dgm:prSet>
      <dgm:spPr/>
    </dgm:pt>
  </dgm:ptLst>
  <dgm:cxnLst>
    <dgm:cxn modelId="{D87FD207-EB11-40D1-90A9-DA0259CC6ABF}" type="presOf" srcId="{1BBF204C-9674-4436-9498-0317B2F22233}" destId="{60679D4E-F497-4881-8AD4-E7D4B213FF47}" srcOrd="0" destOrd="0" presId="urn:microsoft.com/office/officeart/2008/layout/CircularPictureCallout"/>
    <dgm:cxn modelId="{0C8C1D15-FFF4-46AF-88CE-047D46E0F331}" srcId="{C27F9370-9DF1-41C5-81BA-8EF5760F4DCC}" destId="{6AADD258-FF51-4B5E-AD5F-AE2F2EF27AD2}" srcOrd="1" destOrd="0" parTransId="{FE76BA3B-E62C-475A-BBDC-E04974252A2E}" sibTransId="{80DD9D6A-C909-4336-910D-5170D1F9926D}"/>
    <dgm:cxn modelId="{A8DE232A-D804-47F4-9586-222B0F2C0C35}" type="presOf" srcId="{5B927925-4EBF-4564-99BD-1E7CC8E2BDAB}" destId="{62008C0C-A170-412E-84C2-CDAE22C90303}" srcOrd="0" destOrd="0" presId="urn:microsoft.com/office/officeart/2008/layout/CircularPictureCallout"/>
    <dgm:cxn modelId="{66E0182E-1B96-435C-B5E7-2DD9E4681000}" type="presOf" srcId="{80DD9D6A-C909-4336-910D-5170D1F9926D}" destId="{0C15BBF8-DE30-4228-B5DE-DCB533A48087}"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35BC4142-7CC6-49A8-9AC1-A00E6169AD4D}" type="presOf" srcId="{D4450E35-84C4-47DD-AB9D-6B1D1CF5AD69}" destId="{A4C0753E-BC47-409D-A979-BA08F4213D63}"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D41B914B-0654-4595-A913-494222F12B4D}" type="presOf" srcId="{D9376E60-9DC0-420A-917D-55A352B82BDB}" destId="{60522A34-284C-4E50-B1F7-2609969D078F}" srcOrd="0" destOrd="0" presId="urn:microsoft.com/office/officeart/2008/layout/CircularPictureCallout"/>
    <dgm:cxn modelId="{61ADBC74-A98E-4807-92E0-6ECF0C63AEC5}" type="presOf" srcId="{094DE48A-0BB3-4DC0-AB73-3DA8CEAEC289}" destId="{05883907-5479-4741-8565-D59F7935957F}" srcOrd="0" destOrd="0" presId="urn:microsoft.com/office/officeart/2008/layout/CircularPictureCallout"/>
    <dgm:cxn modelId="{49B60582-6CA2-4696-AF69-7C0569682F20}" type="presOf" srcId="{6D17746B-45C3-4589-B167-7E25E4A43A63}" destId="{75774941-16CA-4178-BFA0-BE9C7BED6C35}" srcOrd="0" destOrd="0" presId="urn:microsoft.com/office/officeart/2008/layout/CircularPictureCallout"/>
    <dgm:cxn modelId="{0237A191-6FBD-4166-A04A-65F3B53BA30D}" type="presOf" srcId="{9057B853-8A0A-403B-884A-17668D2B0385}" destId="{215B2528-9B09-48C6-889B-72A445D113EB}"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40BD1CE3-495C-4F28-A5C9-09B5C5C34B76}" type="presOf" srcId="{6AADD258-FF51-4B5E-AD5F-AE2F2EF27AD2}" destId="{9752352A-C9F8-4A78-9356-F7D2AB376397}"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68F9E5C-F068-4984-B64C-F0CCB344C965}" type="presParOf" srcId="{E3D4D045-8364-43A7-951C-9A5BEEED5202}" destId="{AAF536F5-11D0-4571-96FC-CB243E108B81}" srcOrd="2" destOrd="0" presId="urn:microsoft.com/office/officeart/2008/layout/CircularPictureCallout"/>
    <dgm:cxn modelId="{B437B378-455C-4258-89FA-125D0B78C7A9}" type="presParOf" srcId="{AAF536F5-11D0-4571-96FC-CB243E108B81}" destId="{0C15BBF8-DE30-4228-B5DE-DCB533A48087}" srcOrd="0" destOrd="0" presId="urn:microsoft.com/office/officeart/2008/layout/CircularPictureCallout"/>
    <dgm:cxn modelId="{EA6F4A44-FCFC-43F5-81A9-CD08541B1A0E}" type="presParOf" srcId="{E3D4D045-8364-43A7-951C-9A5BEEED5202}" destId="{7693951C-DD3F-41B5-BFE7-EE6A970FEEB6}" srcOrd="3" destOrd="0" presId="urn:microsoft.com/office/officeart/2008/layout/CircularPictureCallout"/>
    <dgm:cxn modelId="{AB9F9EA9-E197-4977-911A-5E8396D02F8B}" type="presParOf" srcId="{E3D4D045-8364-43A7-951C-9A5BEEED5202}" destId="{7ADE2D4E-B6AC-4100-9B68-B4418F058C7A}" srcOrd="4" destOrd="0" presId="urn:microsoft.com/office/officeart/2008/layout/CircularPictureCallout"/>
    <dgm:cxn modelId="{7CB0F72D-0EFE-45DC-AD34-15EFBD36058E}" type="presParOf" srcId="{7ADE2D4E-B6AC-4100-9B68-B4418F058C7A}" destId="{9752352A-C9F8-4A78-9356-F7D2AB376397}" srcOrd="0" destOrd="0" presId="urn:microsoft.com/office/officeart/2008/layout/CircularPictureCallout"/>
    <dgm:cxn modelId="{2EF390FA-2EEE-423F-8A32-3DCA75F00EA5}" type="presParOf" srcId="{E3D4D045-8364-43A7-951C-9A5BEEED5202}" destId="{2D3C71A1-8F13-4B50-A910-0AF2D8CB6680}" srcOrd="5" destOrd="0" presId="urn:microsoft.com/office/officeart/2008/layout/CircularPictureCallout"/>
    <dgm:cxn modelId="{D167B299-880C-44A3-86B2-9F2D187A7370}" type="presParOf" srcId="{2D3C71A1-8F13-4B50-A910-0AF2D8CB6680}" destId="{A4C0753E-BC47-409D-A979-BA08F4213D63}" srcOrd="0" destOrd="0" presId="urn:microsoft.com/office/officeart/2008/layout/CircularPictureCallout"/>
    <dgm:cxn modelId="{C2681C7C-F5C3-427A-AFA7-535DBF326490}" type="presParOf" srcId="{E3D4D045-8364-43A7-951C-9A5BEEED5202}" destId="{9105904A-DDC2-41F6-8DAA-66EBD436162F}" srcOrd="6" destOrd="0" presId="urn:microsoft.com/office/officeart/2008/layout/CircularPictureCallout"/>
    <dgm:cxn modelId="{D297A290-A5BC-498B-B230-F927BDAA4A18}" type="presParOf" srcId="{E3D4D045-8364-43A7-951C-9A5BEEED5202}" destId="{456E2D4D-F59C-4CBE-AC88-52342249B498}" srcOrd="7" destOrd="0" presId="urn:microsoft.com/office/officeart/2008/layout/CircularPictureCallout"/>
    <dgm:cxn modelId="{EA925BC2-F754-4A57-9EBB-844AF69D3A56}" type="presParOf" srcId="{456E2D4D-F59C-4CBE-AC88-52342249B498}" destId="{60522A34-284C-4E50-B1F7-2609969D078F}" srcOrd="0" destOrd="0" presId="urn:microsoft.com/office/officeart/2008/layout/CircularPictureCallout"/>
    <dgm:cxn modelId="{86603C4B-FCFF-4013-B178-F60801FD5771}" type="presParOf" srcId="{E3D4D045-8364-43A7-951C-9A5BEEED5202}" destId="{695E5FE4-E7F5-4C16-84D0-9C6B3CFC463A}" srcOrd="8" destOrd="0" presId="urn:microsoft.com/office/officeart/2008/layout/CircularPictureCallout"/>
    <dgm:cxn modelId="{89E47079-F1F3-4435-9FD4-82E5DC50470B}" type="presParOf" srcId="{695E5FE4-E7F5-4C16-84D0-9C6B3CFC463A}" destId="{60679D4E-F497-4881-8AD4-E7D4B213FF47}" srcOrd="0" destOrd="0" presId="urn:microsoft.com/office/officeart/2008/layout/CircularPictureCallout"/>
    <dgm:cxn modelId="{B5F66872-6764-4437-8BF7-E9F2AABE4C0E}" type="presParOf" srcId="{E3D4D045-8364-43A7-951C-9A5BEEED5202}" destId="{B33DFFE4-42CA-480B-A7A9-03CB7DF7B889}" srcOrd="9" destOrd="0" presId="urn:microsoft.com/office/officeart/2008/layout/CircularPictureCallout"/>
    <dgm:cxn modelId="{48E46F83-289A-4FF8-855F-06D87B3CF60F}" type="presParOf" srcId="{E3D4D045-8364-43A7-951C-9A5BEEED5202}" destId="{D6F834A5-2D58-4E61-AB41-ED2A3D2BADA2}" srcOrd="10" destOrd="0" presId="urn:microsoft.com/office/officeart/2008/layout/CircularPictureCallout"/>
    <dgm:cxn modelId="{C3D0BF0B-D626-4224-8FF8-045242375A73}" type="presParOf" srcId="{D6F834A5-2D58-4E61-AB41-ED2A3D2BADA2}" destId="{62008C0C-A170-412E-84C2-CDAE22C90303}" srcOrd="0" destOrd="0" presId="urn:microsoft.com/office/officeart/2008/layout/CircularPictureCallout"/>
    <dgm:cxn modelId="{2633A71A-5748-4420-8BF7-E8673A5EC6B3}" type="presParOf" srcId="{E3D4D045-8364-43A7-951C-9A5BEEED5202}" destId="{E1D02034-E2BD-474C-A877-BA6408C14FC3}" srcOrd="11" destOrd="0" presId="urn:microsoft.com/office/officeart/2008/layout/CircularPictureCallout"/>
    <dgm:cxn modelId="{646C3CA3-FE25-4A78-B85D-8ACF4EA31A25}" type="presParOf" srcId="{E1D02034-E2BD-474C-A877-BA6408C14FC3}" destId="{75774941-16CA-4178-BFA0-BE9C7BED6C35}" srcOrd="0" destOrd="0" presId="urn:microsoft.com/office/officeart/2008/layout/CircularPictureCallout"/>
    <dgm:cxn modelId="{805F8D94-3E4E-4E9F-B6F7-160A3DADE651}" type="presParOf" srcId="{E3D4D045-8364-43A7-951C-9A5BEEED5202}" destId="{17A51B4E-5D60-46D2-8CBA-C2AF3882F3B0}" srcOrd="12" destOrd="0" presId="urn:microsoft.com/office/officeart/2008/layout/CircularPictureCallout"/>
    <dgm:cxn modelId="{EB356130-A7C8-442F-A103-F44FC4083D77}" type="presParOf" srcId="{E3D4D045-8364-43A7-951C-9A5BEEED5202}" destId="{42B3302D-A3BE-489F-93EF-FC68A722ADB1}" srcOrd="13" destOrd="0" presId="urn:microsoft.com/office/officeart/2008/layout/CircularPictureCallout"/>
    <dgm:cxn modelId="{7430C0FD-CB98-4B0B-80D2-D86535B0371A}" type="presParOf" srcId="{42B3302D-A3BE-489F-93EF-FC68A722ADB1}" destId="{215B2528-9B09-48C6-889B-72A445D113E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dirty="0">
              <a:solidFill>
                <a:schemeClr val="bg1"/>
              </a:solidFill>
              <a:latin typeface="Trebuchet MS" panose="020B0603020202020204" pitchFamily="34" charset="0"/>
              <a:ea typeface="Times New Roman" panose="02020603050405020304" pitchFamily="18" charset="0"/>
            </a:rPr>
            <a:t> mis sur les discriminations</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fr-FR" sz="1800" dirty="0">
            <a:solidFill>
              <a:schemeClr val="tx1"/>
            </a:solidFill>
            <a:effectLst/>
            <a:ea typeface="Times New Roman" panose="02020603050405020304" pitchFamily="18" charset="0"/>
            <a:cs typeface="Arial" panose="020B0604020202020204" pitchFamily="34" charset="0"/>
          </a:endParaRPr>
        </a:p>
        <a:p>
          <a:pPr marL="95250" indent="-7938" algn="l"/>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dirty="0">
            <a:solidFill>
              <a:schemeClr val="bg1"/>
            </a:solidFill>
            <a:latin typeface="Trebuchet MS" panose="020B0603020202020204" pitchFamily="34" charset="0"/>
            <a:ea typeface="Times New Roman" panose="02020603050405020304" pitchFamily="18" charset="0"/>
          </a:endParaRPr>
        </a:p>
        <a:p>
          <a:pPr marL="0" algn="l"/>
          <a:r>
            <a:rPr lang="fr-FR" sz="1600" dirty="0">
              <a:solidFill>
                <a:schemeClr val="tx1"/>
              </a:solidFill>
              <a:effectLst/>
              <a:latin typeface="+mn-lt"/>
              <a:ea typeface="Times New Roman" panose="02020603050405020304" pitchFamily="18" charset="0"/>
            </a:rPr>
            <a:t>                                 </a:t>
          </a:r>
          <a:endParaRPr lang="fr-FR" sz="1600" i="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972" custScaleY="110915">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fr-FR"/>
        </a:p>
      </dgm:t>
    </dgm:pt>
    <dgm:pt modelId="{788481A4-A3DD-447F-96F1-E632FE92586E}" type="sibTrans" cxnId="{2F0C30D2-14D7-42B8-8748-5A113A1F87B3}">
      <dgm:prSet/>
      <dgm:spPr/>
      <dgm:t>
        <a:bodyPr/>
        <a:lstStyle/>
        <a:p>
          <a:endParaRPr lang="fr-FR"/>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fr-FR" sz="2000" dirty="0">
              <a:solidFill>
                <a:schemeClr val="tx1"/>
              </a:solidFill>
              <a:latin typeface="+mn-lt"/>
              <a:ea typeface="Times New Roman" panose="02020603050405020304" pitchFamily="18" charset="0"/>
              <a:cs typeface="Arial" panose="020B0604020202020204" pitchFamily="34" charset="0"/>
            </a:rPr>
            <a:t> </a:t>
          </a:r>
          <a:r>
            <a:rPr lang="fr-FR" sz="20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indent="-361950" algn="l">
            <a:buFont typeface="Wingdings" panose="05000000000000000000" pitchFamily="2" charset="2"/>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indent="-176213" algn="l">
            <a:buFont typeface="Wingdings" panose="05000000000000000000" pitchFamily="2" charset="2"/>
            <a:buNone/>
          </a:pP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gm:t>
    </dgm:pt>
    <dgm:pt modelId="{064273DB-67DF-4672-B9FE-B65CCB9C3357}" type="parTrans" cxnId="{E0CD95FB-24F7-4155-9003-44CCF6183535}">
      <dgm:prSet/>
      <dgm:spPr/>
      <dgm:t>
        <a:bodyPr/>
        <a:lstStyle/>
        <a:p>
          <a:endParaRPr lang="fr-FR"/>
        </a:p>
      </dgm:t>
    </dgm:pt>
    <dgm:pt modelId="{39BD8DD2-F993-43BC-A2BB-D104A78EED7C}" type="sib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fr-FR" sz="2000" u="none" dirty="0">
              <a:effectLst/>
            </a:rPr>
            <a:t> </a:t>
          </a:r>
          <a:r>
            <a:rPr lang="fr-FR" sz="2000" u="sng" dirty="0">
              <a:effectLst>
                <a:outerShdw blurRad="38100" dist="38100" dir="2700000" algn="tl">
                  <a:srgbClr val="000000">
                    <a:alpha val="43137"/>
                  </a:srgbClr>
                </a:outerShdw>
              </a:effectLst>
              <a:latin typeface="Trebuchet MS" panose="020B0603020202020204" pitchFamily="34" charset="0"/>
            </a:rPr>
            <a:t>Au niveau RH</a:t>
          </a:r>
          <a:r>
            <a:rPr lang="fr-FR" sz="2000" u="none"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managérial</a:t>
          </a:r>
          <a:r>
            <a:rPr lang="fr-FR" sz="2000" u="none"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humain</a:t>
          </a:r>
          <a:r>
            <a:rPr lang="fr-FR" sz="2000" u="none"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fr-FR"/>
        </a:p>
      </dgm:t>
    </dgm:pt>
    <dgm:pt modelId="{44967074-D7BE-4A12-A8C7-516B171C9072}" type="sibTrans" cxnId="{8F390577-A6CA-47C3-B45A-263279AD7856}">
      <dgm:prSet/>
      <dgm:spPr/>
      <dgm:t>
        <a:bodyPr/>
        <a:lstStyle/>
        <a:p>
          <a:endParaRPr lang="fr-FR"/>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économique</a:t>
          </a:r>
          <a:r>
            <a:rPr lang="fr-FR" sz="2000" u="none"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fr-FR"/>
        </a:p>
      </dgm:t>
    </dgm:pt>
    <dgm:pt modelId="{67F42D3F-A77E-4639-8EE0-3DF377D5B333}" type="sibTrans" cxnId="{4DAC75DB-B8A9-4ABA-94FC-5E6641CA77C4}">
      <dgm:prSet/>
      <dgm:spPr/>
      <dgm:t>
        <a:bodyPr/>
        <a:lstStyle/>
        <a:p>
          <a:endParaRPr lang="fr-FR"/>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fr-FR"/>
        </a:p>
      </dgm:t>
    </dgm:pt>
    <dgm:pt modelId="{EF6664A2-E273-4725-AA8C-558C43299736}" type="parTrans" cxnId="{AD793523-3F0A-41B2-8836-546353F31D50}">
      <dgm:prSet/>
      <dgm:spPr/>
      <dgm:t>
        <a:bodyPr/>
        <a:lstStyle/>
        <a:p>
          <a:endParaRPr lang="fr-FR"/>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51B4E-5D60-46D2-8CBA-C2AF3882F3B0}">
      <dsp:nvSpPr>
        <dsp:cNvPr id="0" name=""/>
        <dsp:cNvSpPr/>
      </dsp:nvSpPr>
      <dsp:spPr>
        <a:xfrm>
          <a:off x="3063310" y="3620984"/>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DFFE4-42CA-480B-A7A9-03CB7DF7B889}">
      <dsp:nvSpPr>
        <dsp:cNvPr id="0" name=""/>
        <dsp:cNvSpPr/>
      </dsp:nvSpPr>
      <dsp:spPr>
        <a:xfrm>
          <a:off x="3063310" y="2632333"/>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5904A-DDC2-41F6-8DAA-66EBD436162F}">
      <dsp:nvSpPr>
        <dsp:cNvPr id="0" name=""/>
        <dsp:cNvSpPr/>
      </dsp:nvSpPr>
      <dsp:spPr>
        <a:xfrm>
          <a:off x="3063310" y="1436188"/>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3951C-DD3F-41B5-BFE7-EE6A970FEEB6}">
      <dsp:nvSpPr>
        <dsp:cNvPr id="0" name=""/>
        <dsp:cNvSpPr/>
      </dsp:nvSpPr>
      <dsp:spPr>
        <a:xfrm>
          <a:off x="3063310" y="447537"/>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443365" y="406180"/>
          <a:ext cx="5052168" cy="303727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1761383" y="2160385"/>
          <a:ext cx="2603854" cy="13426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1761383" y="2160385"/>
        <a:ext cx="2603854" cy="1342612"/>
      </dsp:txXfrm>
    </dsp:sp>
    <dsp:sp modelId="{0C15BBF8-DE30-4228-B5DE-DCB533A48087}">
      <dsp:nvSpPr>
        <dsp:cNvPr id="0" name=""/>
        <dsp:cNvSpPr/>
      </dsp:nvSpPr>
      <dsp:spPr>
        <a:xfrm>
          <a:off x="6674939" y="21056"/>
          <a:ext cx="791729" cy="85296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2352A-C9F8-4A78-9356-F7D2AB376397}">
      <dsp:nvSpPr>
        <dsp:cNvPr id="0" name=""/>
        <dsp:cNvSpPr/>
      </dsp:nvSpPr>
      <dsp:spPr>
        <a:xfrm>
          <a:off x="7518342" y="0"/>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7518342" y="0"/>
        <a:ext cx="174030" cy="895074"/>
      </dsp:txXfrm>
    </dsp:sp>
    <dsp:sp modelId="{A4C0753E-BC47-409D-A979-BA08F4213D63}">
      <dsp:nvSpPr>
        <dsp:cNvPr id="0" name=""/>
        <dsp:cNvSpPr/>
      </dsp:nvSpPr>
      <dsp:spPr>
        <a:xfrm>
          <a:off x="5998903" y="1040180"/>
          <a:ext cx="801190" cy="79201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22A34-284C-4E50-B1F7-2609969D078F}">
      <dsp:nvSpPr>
        <dsp:cNvPr id="0" name=""/>
        <dsp:cNvSpPr/>
      </dsp:nvSpPr>
      <dsp:spPr>
        <a:xfrm>
          <a:off x="6847035" y="988650"/>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6847035" y="988650"/>
        <a:ext cx="241161" cy="895074"/>
      </dsp:txXfrm>
    </dsp:sp>
    <dsp:sp modelId="{60679D4E-F497-4881-8AD4-E7D4B213FF47}">
      <dsp:nvSpPr>
        <dsp:cNvPr id="0" name=""/>
        <dsp:cNvSpPr/>
      </dsp:nvSpPr>
      <dsp:spPr>
        <a:xfrm>
          <a:off x="5998903" y="2244287"/>
          <a:ext cx="801190" cy="77609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08C0C-A170-412E-84C2-CDAE22C90303}">
      <dsp:nvSpPr>
        <dsp:cNvPr id="0" name=""/>
        <dsp:cNvSpPr/>
      </dsp:nvSpPr>
      <dsp:spPr>
        <a:xfrm>
          <a:off x="6847035" y="2184796"/>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47035" y="2184796"/>
        <a:ext cx="241161" cy="895074"/>
      </dsp:txXfrm>
    </dsp:sp>
    <dsp:sp modelId="{75774941-16CA-4178-BFA0-BE9C7BED6C35}">
      <dsp:nvSpPr>
        <dsp:cNvPr id="0" name=""/>
        <dsp:cNvSpPr/>
      </dsp:nvSpPr>
      <dsp:spPr>
        <a:xfrm>
          <a:off x="6622443" y="3259159"/>
          <a:ext cx="657629" cy="723650"/>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5B2528-9B09-48C6-889B-72A445D113EB}">
      <dsp:nvSpPr>
        <dsp:cNvPr id="0" name=""/>
        <dsp:cNvSpPr/>
      </dsp:nvSpPr>
      <dsp:spPr>
        <a:xfrm>
          <a:off x="7518342" y="3173447"/>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18342" y="3173447"/>
        <a:ext cx="174030" cy="895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7527"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6877"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kern="1200" dirty="0">
              <a:solidFill>
                <a:schemeClr val="bg1"/>
              </a:solidFill>
              <a:latin typeface="Trebuchet MS" panose="020B0603020202020204" pitchFamily="34" charset="0"/>
              <a:ea typeface="Times New Roman" panose="02020603050405020304" pitchFamily="18" charset="0"/>
            </a:rPr>
            <a:t> mis sur les discriminations</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kern="1200" dirty="0">
            <a:solidFill>
              <a:schemeClr val="bg1"/>
            </a:solidFill>
            <a:latin typeface="Trebuchet MS" panose="020B0603020202020204" pitchFamily="34" charset="0"/>
          </a:endParaRPr>
        </a:p>
      </dsp:txBody>
      <dsp:txXfrm>
        <a:off x="776877" y="318117"/>
        <a:ext cx="5902752" cy="1135390"/>
      </dsp:txXfrm>
    </dsp:sp>
    <dsp:sp modelId="{1DFE14A2-016E-4966-84AA-1B911E47FC19}">
      <dsp:nvSpPr>
        <dsp:cNvPr id="0" name=""/>
        <dsp:cNvSpPr/>
      </dsp:nvSpPr>
      <dsp:spPr>
        <a:xfrm>
          <a:off x="227535"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75263" y="1723470"/>
          <a:ext cx="5905980" cy="982429"/>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fr-FR" sz="1800" kern="120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kern="120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fr-FR" sz="1600" kern="1200" dirty="0">
              <a:solidFill>
                <a:schemeClr val="tx1"/>
              </a:solidFill>
              <a:effectLst/>
              <a:latin typeface="+mn-lt"/>
              <a:ea typeface="Times New Roman" panose="02020603050405020304" pitchFamily="18" charset="0"/>
            </a:rPr>
            <a:t>                                 </a:t>
          </a:r>
          <a:endParaRPr lang="fr-FR" sz="1600" i="0" kern="1200" dirty="0">
            <a:solidFill>
              <a:schemeClr val="tx1"/>
            </a:solidFill>
            <a:latin typeface="+mn-lt"/>
          </a:endParaRPr>
        </a:p>
      </dsp:txBody>
      <dsp:txXfrm>
        <a:off x="775263" y="1723470"/>
        <a:ext cx="5905980" cy="982429"/>
      </dsp:txXfrm>
    </dsp:sp>
    <dsp:sp modelId="{59BFA326-69F1-4BF9-B1A5-EB5A12F16804}">
      <dsp:nvSpPr>
        <dsp:cNvPr id="0" name=""/>
        <dsp:cNvSpPr/>
      </dsp:nvSpPr>
      <dsp:spPr>
        <a:xfrm>
          <a:off x="51293"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26443" y="-584212"/>
          <a:ext cx="4993444" cy="4875749"/>
        </a:xfrm>
        <a:prstGeom prst="blockArc">
          <a:avLst>
            <a:gd name="adj1" fmla="val 18900000"/>
            <a:gd name="adj2" fmla="val 2700000"/>
            <a:gd name="adj3" fmla="val 433"/>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91045" y="493401"/>
          <a:ext cx="8087214" cy="1131562"/>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kern="1200" dirty="0">
            <a:solidFill>
              <a:schemeClr val="bg1"/>
            </a:solidFill>
            <a:latin typeface="Trebuchet MS" panose="020B0603020202020204" pitchFamily="34" charset="0"/>
          </a:endParaRPr>
        </a:p>
      </dsp:txBody>
      <dsp:txXfrm>
        <a:off x="291045" y="493401"/>
        <a:ext cx="8087214" cy="1131562"/>
      </dsp:txXfrm>
    </dsp:sp>
    <dsp:sp modelId="{1DFE14A2-016E-4966-84AA-1B911E47FC19}">
      <dsp:nvSpPr>
        <dsp:cNvPr id="0" name=""/>
        <dsp:cNvSpPr/>
      </dsp:nvSpPr>
      <dsp:spPr>
        <a:xfrm>
          <a:off x="6182" y="608234"/>
          <a:ext cx="910131" cy="91773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7223" y="1914079"/>
          <a:ext cx="8180164" cy="1468125"/>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fr-FR" sz="2000" kern="1200" dirty="0">
              <a:solidFill>
                <a:schemeClr val="tx1"/>
              </a:solidFill>
              <a:latin typeface="+mn-lt"/>
              <a:ea typeface="Times New Roman" panose="02020603050405020304" pitchFamily="18" charset="0"/>
              <a:cs typeface="Arial" panose="020B0604020202020204" pitchFamily="34" charset="0"/>
            </a:rPr>
            <a:t> </a:t>
          </a:r>
          <a:r>
            <a:rPr lang="fr-FR" sz="2000" kern="12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lvl="0" indent="-361950" algn="l" defTabSz="889000">
            <a:lnSpc>
              <a:spcPct val="90000"/>
            </a:lnSpc>
            <a:spcBef>
              <a:spcPct val="0"/>
            </a:spcBef>
            <a:spcAft>
              <a:spcPct val="35000"/>
            </a:spcAft>
            <a:buFont typeface="Wingdings" panose="05000000000000000000" pitchFamily="2" charset="2"/>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lvl="0" indent="-176213" algn="l" defTabSz="889000">
            <a:lnSpc>
              <a:spcPct val="90000"/>
            </a:lnSpc>
            <a:spcBef>
              <a:spcPct val="0"/>
            </a:spcBef>
            <a:spcAft>
              <a:spcPct val="35000"/>
            </a:spcAft>
            <a:buFont typeface="Wingdings" panose="05000000000000000000" pitchFamily="2" charset="2"/>
            <a:buNone/>
          </a:pP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sp:txBody>
      <dsp:txXfrm>
        <a:off x="207223" y="1914079"/>
        <a:ext cx="8180164" cy="1468125"/>
      </dsp:txXfrm>
    </dsp:sp>
    <dsp:sp modelId="{59BFA326-69F1-4BF9-B1A5-EB5A12F16804}">
      <dsp:nvSpPr>
        <dsp:cNvPr id="0" name=""/>
        <dsp:cNvSpPr/>
      </dsp:nvSpPr>
      <dsp:spPr>
        <a:xfrm>
          <a:off x="52756" y="2213020"/>
          <a:ext cx="926203" cy="870243"/>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kern="120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55852" y="0"/>
        <a:ext cx="8294383" cy="1458057"/>
      </dsp:txXfrm>
    </dsp:sp>
    <dsp:sp modelId="{5B687B2F-9429-45F6-9323-AD5330AA3443}">
      <dsp:nvSpPr>
        <dsp:cNvPr id="0" name=""/>
        <dsp:cNvSpPr/>
      </dsp:nvSpPr>
      <dsp:spPr>
        <a:xfrm>
          <a:off x="145805" y="145805"/>
          <a:ext cx="2110047" cy="1166446"/>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603863"/>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fr-FR" sz="2000" u="none" kern="1200" dirty="0">
              <a:effectLst/>
            </a:rPr>
            <a:t> </a:t>
          </a:r>
          <a:r>
            <a:rPr lang="fr-FR" sz="2000" u="sng" kern="1200" dirty="0">
              <a:effectLst>
                <a:outerShdw blurRad="38100" dist="38100" dir="2700000" algn="tl">
                  <a:srgbClr val="000000">
                    <a:alpha val="43137"/>
                  </a:srgbClr>
                </a:outerShdw>
              </a:effectLst>
              <a:latin typeface="Trebuchet MS" panose="020B0603020202020204" pitchFamily="34" charset="0"/>
            </a:rPr>
            <a:t>Au niveau RH</a:t>
          </a:r>
          <a:r>
            <a:rPr lang="fr-FR" sz="2000" u="none" kern="1200"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managérial</a:t>
          </a:r>
          <a:r>
            <a:rPr lang="fr-FR" sz="2000" u="none" kern="1200"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humain</a:t>
          </a:r>
          <a:r>
            <a:rPr lang="fr-FR" sz="2000" u="none" kern="1200"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kern="1200" dirty="0">
            <a:effectLst>
              <a:outerShdw blurRad="38100" dist="38100" dir="2700000" algn="tl">
                <a:srgbClr val="000000">
                  <a:alpha val="43137"/>
                </a:srgbClr>
              </a:outerShdw>
            </a:effectLst>
            <a:latin typeface="Trebuchet MS" panose="020B0603020202020204" pitchFamily="34" charset="0"/>
          </a:endParaRPr>
        </a:p>
      </dsp:txBody>
      <dsp:txXfrm>
        <a:off x="2255852" y="1603863"/>
        <a:ext cx="8294383" cy="1458057"/>
      </dsp:txXfrm>
    </dsp:sp>
    <dsp:sp modelId="{D4521CA2-5DF3-4C36-9DED-7C8EE6D17EF8}">
      <dsp:nvSpPr>
        <dsp:cNvPr id="0" name=""/>
        <dsp:cNvSpPr/>
      </dsp:nvSpPr>
      <dsp:spPr>
        <a:xfrm>
          <a:off x="145805" y="1749669"/>
          <a:ext cx="2110047" cy="1166446"/>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207726"/>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économique</a:t>
          </a:r>
          <a:r>
            <a:rPr lang="fr-FR" sz="2000" u="none" kern="1200"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kern="1200" dirty="0">
            <a:solidFill>
              <a:srgbClr val="0000FF"/>
            </a:solidFill>
            <a:latin typeface="Trebuchet MS" panose="020B0603020202020204" pitchFamily="34" charset="0"/>
          </a:endParaRPr>
        </a:p>
      </dsp:txBody>
      <dsp:txXfrm>
        <a:off x="2255852" y="3207726"/>
        <a:ext cx="8294383" cy="1458057"/>
      </dsp:txXfrm>
    </dsp:sp>
    <dsp:sp modelId="{2F8E9618-50BF-46E7-84F9-29407FAF5C1C}">
      <dsp:nvSpPr>
        <dsp:cNvPr id="0" name=""/>
        <dsp:cNvSpPr/>
      </dsp:nvSpPr>
      <dsp:spPr>
        <a:xfrm>
          <a:off x="145805" y="3353532"/>
          <a:ext cx="2110047" cy="1166446"/>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23/09/2024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10</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13</a:t>
            </a:fld>
            <a:endParaRPr lang="fr-FR"/>
          </a:p>
        </p:txBody>
      </p:sp>
    </p:spTree>
    <p:extLst>
      <p:ext uri="{BB962C8B-B14F-4D97-AF65-F5344CB8AC3E}">
        <p14:creationId xmlns:p14="http://schemas.microsoft.com/office/powerpoint/2010/main" val="327865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18</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21</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26</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29</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50100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41</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42</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2963294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5</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6</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7</a:t>
            </a:fld>
            <a:endParaRPr lang="fr-FR"/>
          </a:p>
        </p:txBody>
      </p:sp>
    </p:spTree>
    <p:extLst>
      <p:ext uri="{BB962C8B-B14F-4D97-AF65-F5344CB8AC3E}">
        <p14:creationId xmlns:p14="http://schemas.microsoft.com/office/powerpoint/2010/main" val="335724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8</a:t>
            </a:fld>
            <a:endParaRPr lang="fr-FR"/>
          </a:p>
        </p:txBody>
      </p:sp>
    </p:spTree>
    <p:extLst>
      <p:ext uri="{BB962C8B-B14F-4D97-AF65-F5344CB8AC3E}">
        <p14:creationId xmlns:p14="http://schemas.microsoft.com/office/powerpoint/2010/main" val="250444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9</a:t>
            </a:fld>
            <a:endParaRPr lang="fr-FR"/>
          </a:p>
        </p:txBody>
      </p:sp>
    </p:spTree>
    <p:extLst>
      <p:ext uri="{BB962C8B-B14F-4D97-AF65-F5344CB8AC3E}">
        <p14:creationId xmlns:p14="http://schemas.microsoft.com/office/powerpoint/2010/main" val="26950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23/09/2024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kisskissbankbank.com/fr/projects/help-our-school-in-laos/tabs/news" TargetMode="External"/><Relationship Id="rId5" Type="http://schemas.openxmlformats.org/officeDocument/2006/relationships/hyperlink" Target="https://www.facebook.com/GreenVientianenetwork/" TargetMode="Externa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4398921" y="1150460"/>
            <a:ext cx="7242094" cy="1015663"/>
          </a:xfrm>
          <a:prstGeom prst="rect">
            <a:avLst/>
          </a:prstGeom>
          <a:noFill/>
        </p:spPr>
        <p:txBody>
          <a:bodyPr wrap="square" rtlCol="0">
            <a:spAutoFit/>
          </a:bodyPr>
          <a:lstStyle/>
          <a:p>
            <a:pPr algn="ctr"/>
            <a:r>
              <a:rPr lang="fr-FR" sz="6000"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UN FUTUR MEİLLEUR </a:t>
            </a:r>
          </a:p>
        </p:txBody>
      </p:sp>
      <p:pic>
        <p:nvPicPr>
          <p:cNvPr id="2" name="Image 1">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49" y="3042914"/>
            <a:ext cx="3767708" cy="2599208"/>
          </a:xfrm>
          <a:prstGeom prst="rect">
            <a:avLst/>
          </a:prstGeom>
        </p:spPr>
      </p:pic>
      <p:pic>
        <p:nvPicPr>
          <p:cNvPr id="3" name="Image 2">
            <a:extLst>
              <a:ext uri="{FF2B5EF4-FFF2-40B4-BE49-F238E27FC236}">
                <a16:creationId xmlns:a16="http://schemas.microsoft.com/office/drawing/2014/main" id="{5C8A24CC-11D8-5CA4-ECD4-8581B8EE0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7" y="13856"/>
            <a:ext cx="4057823" cy="2848708"/>
          </a:xfrm>
          <a:prstGeom prst="rect">
            <a:avLst/>
          </a:prstGeom>
        </p:spPr>
      </p:pic>
      <p:sp>
        <p:nvSpPr>
          <p:cNvPr id="4" name="ZoneTexte 3">
            <a:extLst>
              <a:ext uri="{FF2B5EF4-FFF2-40B4-BE49-F238E27FC236}">
                <a16:creationId xmlns:a16="http://schemas.microsoft.com/office/drawing/2014/main" id="{E1A50359-B2CF-B2B9-0A53-D7F746D189F7}"/>
              </a:ext>
            </a:extLst>
          </p:cNvPr>
          <p:cNvSpPr txBox="1"/>
          <p:nvPr/>
        </p:nvSpPr>
        <p:spPr>
          <a:xfrm>
            <a:off x="212277" y="3799368"/>
            <a:ext cx="8238995" cy="1754326"/>
          </a:xfrm>
          <a:prstGeom prst="rect">
            <a:avLst/>
          </a:prstGeom>
          <a:noFill/>
        </p:spPr>
        <p:txBody>
          <a:bodyPr wrap="square" rtlCol="0">
            <a:spAutoFit/>
          </a:bodyPr>
          <a:lstStyle/>
          <a:p>
            <a:pPr algn="ctr"/>
            <a:r>
              <a:rPr lang="fr-FR" sz="5400" b="1" dirty="0">
                <a:solidFill>
                  <a:srgbClr val="FF6600"/>
                </a:solidFill>
                <a:latin typeface="Trebuchet MS" panose="020B0603020202020204" pitchFamily="34" charset="0"/>
              </a:rPr>
              <a:t>B</a:t>
            </a:r>
            <a:r>
              <a:rPr lang="fr-FR" sz="5400" b="1" dirty="0">
                <a:solidFill>
                  <a:schemeClr val="tx1">
                    <a:lumMod val="95000"/>
                  </a:schemeClr>
                </a:solidFill>
                <a:latin typeface="Trebuchet MS" panose="020B0603020202020204" pitchFamily="34" charset="0"/>
              </a:rPr>
              <a:t>ien </a:t>
            </a:r>
            <a:r>
              <a:rPr lang="fr-FR" sz="5400" b="1" dirty="0">
                <a:solidFill>
                  <a:srgbClr val="00B485"/>
                </a:solidFill>
                <a:latin typeface="Trebuchet MS" panose="020B0603020202020204" pitchFamily="34" charset="0"/>
              </a:rPr>
              <a:t>V</a:t>
            </a:r>
            <a:r>
              <a:rPr lang="fr-FR" sz="5400" b="1" dirty="0">
                <a:solidFill>
                  <a:schemeClr val="tx1">
                    <a:lumMod val="95000"/>
                  </a:schemeClr>
                </a:solidFill>
                <a:latin typeface="Trebuchet MS" panose="020B0603020202020204" pitchFamily="34" charset="0"/>
              </a:rPr>
              <a:t>ieillir </a:t>
            </a:r>
            <a:r>
              <a:rPr lang="fr-FR" sz="5400" b="1" dirty="0">
                <a:solidFill>
                  <a:srgbClr val="FF6600"/>
                </a:solidFill>
                <a:latin typeface="Trebuchet MS" panose="020B0603020202020204" pitchFamily="34" charset="0"/>
              </a:rPr>
              <a:t>L</a:t>
            </a:r>
            <a:r>
              <a:rPr lang="fr-FR" sz="5400" b="1" dirty="0">
                <a:solidFill>
                  <a:schemeClr val="tx1">
                    <a:lumMod val="95000"/>
                  </a:schemeClr>
                </a:solidFill>
                <a:latin typeface="Trebuchet MS" panose="020B0603020202020204" pitchFamily="34" charset="0"/>
              </a:rPr>
              <a:t>ongtemps </a:t>
            </a:r>
            <a:r>
              <a:rPr lang="fr-FR" sz="5400" b="1" dirty="0">
                <a:solidFill>
                  <a:srgbClr val="00B485"/>
                </a:solidFill>
                <a:latin typeface="Trebuchet MS" panose="020B0603020202020204" pitchFamily="34" charset="0"/>
              </a:rPr>
              <a:t>E</a:t>
            </a:r>
            <a:r>
              <a:rPr lang="fr-FR" sz="5400" b="1" dirty="0">
                <a:solidFill>
                  <a:schemeClr val="tx1">
                    <a:lumMod val="95000"/>
                  </a:schemeClr>
                </a:solidFill>
                <a:latin typeface="Trebuchet MS" panose="020B0603020202020204" pitchFamily="34" charset="0"/>
              </a:rPr>
              <a:t>nsemble</a:t>
            </a:r>
            <a:r>
              <a:rPr lang="fr-FR" sz="5400" b="1"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 </a:t>
            </a:r>
          </a:p>
        </p:txBody>
      </p:sp>
    </p:spTree>
    <p:extLst>
      <p:ext uri="{BB962C8B-B14F-4D97-AF65-F5344CB8AC3E}">
        <p14:creationId xmlns:p14="http://schemas.microsoft.com/office/powerpoint/2010/main" val="480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85340"/>
            <a:ext cx="7919914" cy="1136072"/>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Comment abordons-nous un système sociétal complexe ?</a:t>
            </a: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600" y="1823988"/>
            <a:ext cx="10510157"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fr-FR" sz="3200" b="1" dirty="0">
                <a:solidFill>
                  <a:schemeClr val="bg1"/>
                </a:solidFill>
                <a:latin typeface="Trebuchet MS" panose="020B0603020202020204" pitchFamily="34" charset="0"/>
                <a:cs typeface="Arial" panose="020B0604020202020204" pitchFamily="34" charset="0"/>
              </a:rPr>
              <a:t>► </a:t>
            </a:r>
            <a:r>
              <a:rPr lang="fr-FR" sz="3200" b="1" dirty="0">
                <a:latin typeface="Trebuchet MS" panose="020B0603020202020204" pitchFamily="34" charset="0"/>
              </a:rPr>
              <a:t>Devant le volume de problèmes à résoudre :</a:t>
            </a:r>
          </a:p>
          <a:p>
            <a:pPr marL="990600" defTabSz="811213">
              <a:buClr>
                <a:schemeClr val="bg1"/>
              </a:buClr>
            </a:pPr>
            <a:r>
              <a:rPr lang="fr-FR" sz="2800" dirty="0">
                <a:latin typeface="Trebuchet MS" panose="020B0603020202020204" pitchFamily="34" charset="0"/>
              </a:rPr>
              <a:t>décision de fonctionner </a:t>
            </a:r>
            <a:r>
              <a:rPr lang="fr-FR" sz="2800" dirty="0">
                <a:solidFill>
                  <a:schemeClr val="bg1"/>
                </a:solidFill>
                <a:latin typeface="Trebuchet MS" panose="020B0603020202020204" pitchFamily="34" charset="0"/>
              </a:rPr>
              <a:t>dans la </a:t>
            </a:r>
            <a:r>
              <a:rPr lang="fr-FR" sz="2800" dirty="0">
                <a:latin typeface="Trebuchet MS" panose="020B0603020202020204" pitchFamily="34" charset="0"/>
              </a:rPr>
              <a:t>démarche préventive,        ce qui nous impose d’utiliser le procédé </a:t>
            </a:r>
            <a:r>
              <a:rPr lang="fr-FR" sz="2800" dirty="0">
                <a:solidFill>
                  <a:schemeClr val="bg1"/>
                </a:solidFill>
                <a:latin typeface="Trebuchet MS" panose="020B0603020202020204" pitchFamily="34" charset="0"/>
              </a:rPr>
              <a:t>holistique de conception projet, c’est-à-dire global et transversal</a:t>
            </a:r>
            <a:endParaRPr lang="fr-FR" sz="2800" dirty="0">
              <a:latin typeface="Trebuchet MS" panose="020B0603020202020204" pitchFamily="34" charset="0"/>
            </a:endParaRP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8" y="4282440"/>
            <a:ext cx="7074567" cy="195793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buClr>
                <a:schemeClr val="bg1"/>
              </a:buClr>
            </a:pPr>
            <a:r>
              <a:rPr lang="fr-FR" sz="3200" dirty="0">
                <a:solidFill>
                  <a:schemeClr val="bg1"/>
                </a:solidFill>
                <a:latin typeface="Trebuchet MS" panose="020B0603020202020204" pitchFamily="34" charset="0"/>
                <a:cs typeface="Arial" panose="020B0604020202020204" pitchFamily="34" charset="0"/>
              </a:rPr>
              <a:t>    En mettant </a:t>
            </a:r>
            <a:r>
              <a:rPr lang="fr-FR" sz="3200" dirty="0">
                <a:solidFill>
                  <a:schemeClr val="bg1"/>
                </a:solidFill>
                <a:latin typeface="Trebuchet MS" panose="020B0603020202020204" pitchFamily="34" charset="0"/>
              </a:rPr>
              <a:t>« l’Humain » au centre de nos préoccupations </a:t>
            </a:r>
            <a:r>
              <a:rPr lang="fr-FR" sz="3200" dirty="0">
                <a:latin typeface="Trebuchet MS" panose="020B0603020202020204" pitchFamily="34" charset="0"/>
              </a:rPr>
              <a:t>pour                     </a:t>
            </a:r>
            <a:r>
              <a:rPr lang="fr-FR" sz="3200" dirty="0">
                <a:solidFill>
                  <a:srgbClr val="FF6600"/>
                </a:solidFill>
                <a:latin typeface="Trebuchet MS" panose="020B0603020202020204" pitchFamily="34" charset="0"/>
              </a:rPr>
              <a:t>B</a:t>
            </a:r>
            <a:r>
              <a:rPr lang="fr-FR" sz="3200" dirty="0">
                <a:latin typeface="Trebuchet MS" panose="020B0603020202020204" pitchFamily="34" charset="0"/>
              </a:rPr>
              <a:t>ien </a:t>
            </a:r>
            <a:r>
              <a:rPr lang="fr-FR" sz="3200" dirty="0">
                <a:solidFill>
                  <a:srgbClr val="00B082"/>
                </a:solidFill>
                <a:latin typeface="Trebuchet MS" panose="020B0603020202020204" pitchFamily="34" charset="0"/>
              </a:rPr>
              <a:t>V</a:t>
            </a:r>
            <a:r>
              <a:rPr lang="fr-FR" sz="3200" dirty="0">
                <a:latin typeface="Trebuchet MS" panose="020B0603020202020204" pitchFamily="34" charset="0"/>
              </a:rPr>
              <a:t>ieillir </a:t>
            </a:r>
            <a:r>
              <a:rPr lang="fr-FR" sz="3200" dirty="0">
                <a:solidFill>
                  <a:srgbClr val="FF6600"/>
                </a:solidFill>
                <a:latin typeface="Trebuchet MS" panose="020B0603020202020204" pitchFamily="34" charset="0"/>
              </a:rPr>
              <a:t>L</a:t>
            </a:r>
            <a:r>
              <a:rPr lang="fr-FR" sz="3200" dirty="0">
                <a:latin typeface="Trebuchet MS" panose="020B0603020202020204" pitchFamily="34" charset="0"/>
              </a:rPr>
              <a:t>ongtemps </a:t>
            </a:r>
            <a:r>
              <a:rPr lang="fr-FR" sz="3200" dirty="0">
                <a:solidFill>
                  <a:srgbClr val="00B082"/>
                </a:solidFill>
                <a:latin typeface="Trebuchet MS" panose="020B0603020202020204" pitchFamily="34" charset="0"/>
              </a:rPr>
              <a:t>E</a:t>
            </a:r>
            <a:r>
              <a:rPr lang="fr-FR" sz="3200" dirty="0">
                <a:latin typeface="Trebuchet MS" panose="020B0603020202020204" pitchFamily="34" charset="0"/>
              </a:rPr>
              <a:t>nsemble</a:t>
            </a:r>
            <a:endParaRPr lang="fr-FR" sz="3200" dirty="0">
              <a:solidFill>
                <a:schemeClr val="bg1"/>
              </a:solidFill>
              <a:latin typeface="Trebuchet MS" panose="020B0603020202020204" pitchFamily="34" charset="0"/>
            </a:endParaRP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947" y="4027731"/>
            <a:ext cx="3398719" cy="2815834"/>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42003" y="3659167"/>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701040" y="541097"/>
            <a:ext cx="9041476" cy="637926"/>
          </a:xfrm>
        </p:spPr>
        <p:txBody>
          <a:bodyPr>
            <a:noAutofit/>
          </a:bodyPr>
          <a:lstStyle/>
          <a:p>
            <a:r>
              <a:rPr lang="fr-FR" sz="4200" b="1" dirty="0">
                <a:solidFill>
                  <a:srgbClr val="FF6600"/>
                </a:solidFill>
                <a:latin typeface="Trebuchet MS" panose="020B0603020202020204" pitchFamily="34" charset="0"/>
              </a:rPr>
              <a:t>Que voulons-nous fédérer ?</a:t>
            </a:r>
            <a:endParaRPr lang="fr-FR"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3200" dirty="0">
                <a:solidFill>
                  <a:schemeClr val="bg1"/>
                </a:solidFill>
                <a:latin typeface="Trebuchet MS" panose="020B0603020202020204" pitchFamily="34" charset="0"/>
                <a:cs typeface="Arial" panose="020B0604020202020204" pitchFamily="34" charset="0"/>
              </a:rPr>
              <a:t>► </a:t>
            </a:r>
            <a:r>
              <a:rPr lang="fr-FR" sz="3200" dirty="0">
                <a:solidFill>
                  <a:schemeClr val="bg1"/>
                </a:solidFill>
                <a:latin typeface="Trebuchet MS" panose="020B0603020202020204" pitchFamily="34" charset="0"/>
              </a:rPr>
              <a:t>U</a:t>
            </a:r>
            <a:r>
              <a:rPr lang="fr-FR" sz="3200" dirty="0">
                <a:solidFill>
                  <a:schemeClr val="bg1"/>
                </a:solidFill>
                <a:latin typeface="Trebuchet MS" panose="020B0603020202020204" pitchFamily="34" charset="0"/>
                <a:ea typeface="Times New Roman" panose="02020603050405020304" pitchFamily="18" charset="0"/>
              </a:rPr>
              <a:t>n concept de vie ouvert sur le monde </a:t>
            </a:r>
            <a:r>
              <a:rPr lang="fr-FR" sz="3200" dirty="0">
                <a:solidFill>
                  <a:schemeClr val="bg1"/>
                </a:solidFill>
                <a:latin typeface="Trebuchet MS" panose="020B0603020202020204" pitchFamily="34" charset="0"/>
                <a:cs typeface="Arial" panose="020B0604020202020204" pitchFamily="34" charset="0"/>
              </a:rPr>
              <a:t>en arpentant le chemin au long cours du :</a:t>
            </a:r>
            <a:endParaRPr lang="fr-FR" sz="3200" dirty="0">
              <a:solidFill>
                <a:schemeClr val="bg1"/>
              </a:solidFill>
              <a:latin typeface="Trebuchet MS" panose="020B0603020202020204" pitchFamily="34" charset="0"/>
            </a:endParaRPr>
          </a:p>
          <a:p>
            <a:endParaRPr lang="fr-FR" sz="3200" kern="1200" dirty="0">
              <a:solidFill>
                <a:schemeClr val="bg1"/>
              </a:solidFill>
              <a:latin typeface="Trebuchet MS" panose="020B0603020202020204" pitchFamily="34" charset="0"/>
            </a:endParaRPr>
          </a:p>
          <a:p>
            <a:pPr algn="ctr"/>
            <a:endParaRPr lang="fr-FR"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r>
              <a:rPr lang="fr-FR" sz="2800" dirty="0">
                <a:solidFill>
                  <a:schemeClr val="bg1"/>
                </a:solidFill>
                <a:latin typeface="Trebuchet MS" panose="020B0603020202020204" pitchFamily="34" charset="0"/>
                <a:ea typeface="Times New Roman" panose="02020603050405020304" pitchFamily="18" charset="0"/>
              </a:rPr>
              <a:t>Pour retarder le glissement vers la dépendance (</a:t>
            </a:r>
            <a:r>
              <a:rPr lang="fr-FR" sz="2800" i="1" dirty="0">
                <a:solidFill>
                  <a:schemeClr val="bg1"/>
                </a:solidFill>
                <a:latin typeface="Trebuchet MS" panose="020B0603020202020204" pitchFamily="34" charset="0"/>
                <a:ea typeface="Times New Roman" panose="02020603050405020304" pitchFamily="18" charset="0"/>
              </a:rPr>
              <a:t>prise au sens large du terme, c’est-à-dire financière, physique, affective et psychologique)</a:t>
            </a:r>
            <a:endParaRPr lang="fr-FR" sz="2800" i="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2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Maintien en activité dans un autre regard »</a:t>
            </a:r>
            <a:endParaRPr lang="fr-FR" sz="32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3179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4"/>
            <a:ext cx="7795085" cy="1126671"/>
          </a:xfrm>
        </p:spPr>
        <p:txBody>
          <a:bodyPr>
            <a:noAutofit/>
          </a:bodyPr>
          <a:lstStyle/>
          <a:p>
            <a:r>
              <a:rPr lang="fr-FR" sz="4200" b="1" dirty="0">
                <a:solidFill>
                  <a:srgbClr val="FF6600"/>
                </a:solidFill>
                <a:latin typeface="Trebuchet MS" panose="020B0603020202020204" pitchFamily="34" charset="0"/>
              </a:rPr>
              <a:t>Où se situe l’expérimentation du projet ?</a:t>
            </a:r>
            <a:endParaRPr lang="fr-FR" sz="4200"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4" y="1737134"/>
            <a:ext cx="10335987"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r>
              <a:rPr lang="fr-FR" sz="3200" dirty="0">
                <a:solidFill>
                  <a:schemeClr val="bg1"/>
                </a:solidFill>
                <a:latin typeface="Trebuchet MS" panose="020B0603020202020204" pitchFamily="34" charset="0"/>
                <a:cs typeface="Arial" panose="020B0604020202020204" pitchFamily="34" charset="0"/>
              </a:rPr>
              <a:t>► En</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pays développé, et au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Laos</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pays en voie de développement, </a:t>
            </a:r>
            <a:r>
              <a:rPr lang="fr-FR" sz="3200" dirty="0">
                <a:solidFill>
                  <a:schemeClr val="bg1"/>
                </a:solidFill>
                <a:latin typeface="Trebuchet MS" panose="020B0603020202020204" pitchFamily="34" charset="0"/>
                <a:cs typeface="Arial" panose="020B0604020202020204" pitchFamily="34" charset="0"/>
              </a:rPr>
              <a:t>à l’unisson </a:t>
            </a:r>
            <a:r>
              <a:rPr lang="fr-FR" sz="3200" dirty="0">
                <a:solidFill>
                  <a:schemeClr val="bg1"/>
                </a:solidFill>
                <a:latin typeface="Trebuchet MS" panose="020B0603020202020204" pitchFamily="34" charset="0"/>
                <a:cs typeface="Times New Roman" panose="02020603050405020304" pitchFamily="18" charset="0"/>
              </a:rPr>
              <a:t>:</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32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2"/>
            <a:ext cx="10559135" cy="1419932"/>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les interactions, entre « l’Humain » et l’écosystème avec leurs multiples effets sur les êtres vivants,                                     vont au-delà des frontières</a:t>
            </a: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48192B7-3EFE-07CA-C35A-B0432767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326" y="3834565"/>
            <a:ext cx="3533902" cy="2775860"/>
          </a:xfrm>
          <a:prstGeom prst="rect">
            <a:avLst/>
          </a:prstGeom>
        </p:spPr>
      </p:pic>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35032" y="3431069"/>
            <a:ext cx="601400" cy="601400"/>
          </a:xfrm>
          <a:prstGeom prst="rect">
            <a:avLst/>
          </a:prstGeom>
        </p:spPr>
      </p:pic>
      <p:sp>
        <p:nvSpPr>
          <p:cNvPr id="6" name="Rectangle : avec coins rognés en diagonale 5">
            <a:extLst>
              <a:ext uri="{FF2B5EF4-FFF2-40B4-BE49-F238E27FC236}">
                <a16:creationId xmlns:a16="http://schemas.microsoft.com/office/drawing/2014/main" id="{FF915D7F-6852-0B08-EBC6-06E184EE74D7}"/>
              </a:ext>
            </a:extLst>
          </p:cNvPr>
          <p:cNvSpPr/>
          <p:nvPr/>
        </p:nvSpPr>
        <p:spPr>
          <a:xfrm>
            <a:off x="816433" y="4686293"/>
            <a:ext cx="8138287" cy="1730830"/>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face à la précarité et au vieillissement des populations les problèmes sont comparables, hormis une différenciation dans les us et coutumes de vie liés au climat </a:t>
            </a:r>
          </a:p>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8" name="Graphique 7" descr="Actualiser (droite à gauche)">
            <a:extLst>
              <a:ext uri="{FF2B5EF4-FFF2-40B4-BE49-F238E27FC236}">
                <a16:creationId xmlns:a16="http://schemas.microsoft.com/office/drawing/2014/main" id="{72859485-0EF3-43ED-6254-4B7477C5A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664656"/>
            <a:ext cx="5505391" cy="1342499"/>
          </a:xfrm>
        </p:spPr>
        <p:txBody>
          <a:bodyPr>
            <a:noAutofit/>
          </a:bodyPr>
          <a:lstStyle/>
          <a:p>
            <a:r>
              <a:rPr lang="fr-FR" sz="4200" b="1" dirty="0">
                <a:solidFill>
                  <a:srgbClr val="FF6600"/>
                </a:solidFill>
                <a:latin typeface="Arial" panose="020B0604020202020204" pitchFamily="34" charset="0"/>
                <a:cs typeface="Arial" panose="020B0604020202020204" pitchFamily="34" charset="0"/>
              </a:rPr>
              <a:t>Sur quelle question sociétale œuvrons- nous ? </a:t>
            </a:r>
            <a:endParaRPr lang="fr-FR"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2300" b="1" dirty="0">
                <a:effectLst/>
                <a:latin typeface="Trebuchet MS" panose="020B0603020202020204" pitchFamily="34" charset="0"/>
                <a:ea typeface="Calibri" panose="020F0502020204030204" pitchFamily="34" charset="0"/>
                <a:cs typeface="Times New Roman" panose="02020603050405020304" pitchFamily="18" charset="0"/>
              </a:rPr>
              <a:t>Imaginé de </a:t>
            </a:r>
            <a:r>
              <a:rPr lang="fr-FR" sz="2300" b="1" dirty="0">
                <a:latin typeface="Trebuchet MS" panose="020B0603020202020204" pitchFamily="34" charset="0"/>
                <a:ea typeface="Calibri" panose="020F0502020204030204" pitchFamily="34" charset="0"/>
                <a:cs typeface="Times New Roman" panose="02020603050405020304" pitchFamily="18" charset="0"/>
              </a:rPr>
              <a:t>façon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à innover socialement et à libérer les opportunités </a:t>
            </a:r>
            <a:r>
              <a:rPr lang="fr-FR" sz="2300" b="1" dirty="0">
                <a:latin typeface="Trebuchet MS" panose="020B0603020202020204" pitchFamily="34" charset="0"/>
                <a:ea typeface="Calibri" panose="020F0502020204030204" pitchFamily="34" charset="0"/>
                <a:cs typeface="Times New Roman" panose="02020603050405020304" pitchFamily="18" charset="0"/>
              </a:rPr>
              <a:t>des pe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rsonnes et           des organisations au bénéfice de la compétitivité des industries, notre concept de vie </a:t>
            </a:r>
            <a:r>
              <a:rPr lang="fr-FR"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O</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ui </a:t>
            </a:r>
            <a:r>
              <a:rPr lang="fr-FR" sz="2300" b="1" dirty="0">
                <a:solidFill>
                  <a:srgbClr val="00B082"/>
                </a:solidFill>
                <a:effectLst/>
                <a:latin typeface="Trebuchet MS" panose="020B0603020202020204" pitchFamily="34" charset="0"/>
                <a:ea typeface="Calibri" panose="020F0502020204030204" pitchFamily="34" charset="0"/>
                <a:cs typeface="Times New Roman" panose="02020603050405020304" pitchFamily="18" charset="0"/>
              </a:rPr>
              <a:t>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nsemble s’appuie </a:t>
            </a:r>
            <a:r>
              <a:rPr lang="fr-FR" sz="2300" b="1" dirty="0">
                <a:latin typeface="Trebuchet MS" panose="020B0603020202020204" pitchFamily="34" charset="0"/>
                <a:ea typeface="Calibri" panose="020F0502020204030204" pitchFamily="34" charset="0"/>
                <a:cs typeface="Times New Roman" panose="02020603050405020304" pitchFamily="18" charset="0"/>
              </a:rPr>
              <a:t>sur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une question :</a:t>
            </a:r>
            <a:endParaRPr lang="fr-FR"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5"/>
            <a:ext cx="6035040" cy="1974653"/>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Comment articuler sur l’ensemble du cycle    de la vie les temps de travail, de formation, d’activité non rémunérée ou de retraite,       et les revenus correspondants</a:t>
            </a:r>
            <a:r>
              <a:rPr lang="fr-FR"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6528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5" y="5295704"/>
            <a:ext cx="6035041" cy="1253686"/>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fr-FR" sz="2200" i="1" dirty="0">
                <a:solidFill>
                  <a:srgbClr val="FF6600"/>
                </a:solidFill>
                <a:latin typeface="Trebuchet MS" panose="020B0603020202020204" pitchFamily="34" charset="0"/>
                <a:cs typeface="Arial" panose="020B0604020202020204" pitchFamily="34" charset="0"/>
              </a:rPr>
              <a:t>► </a:t>
            </a:r>
            <a:r>
              <a:rPr lang="fr-FR" sz="2200" i="1" dirty="0">
                <a:solidFill>
                  <a:schemeClr val="tx1">
                    <a:lumMod val="85000"/>
                    <a:lumOff val="15000"/>
                  </a:schemeClr>
                </a:solidFill>
                <a:latin typeface="Trebuchet MS" panose="020B0603020202020204" pitchFamily="34"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 mettant une pierre à l’édifice des         projets qui alimentent "l’Avenir Vert" pour  «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B</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ien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V</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ieillir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ongtemps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nsemble » ?</a:t>
            </a:r>
            <a:endPar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3677" y="4997351"/>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r>
              <a:rPr lang="fr-FR" sz="4200" b="1" dirty="0">
                <a:solidFill>
                  <a:srgbClr val="FF6600"/>
                </a:solidFill>
                <a:latin typeface="Trebuchet MS" panose="020B0603020202020204" pitchFamily="34" charset="0"/>
              </a:rPr>
              <a:t>À qui s’adresse notre projet ?</a:t>
            </a:r>
          </a:p>
        </p:txBody>
      </p:sp>
      <p:sp>
        <p:nvSpPr>
          <p:cNvPr id="4" name="Rectangle 3">
            <a:extLst>
              <a:ext uri="{FF2B5EF4-FFF2-40B4-BE49-F238E27FC236}">
                <a16:creationId xmlns:a16="http://schemas.microsoft.com/office/drawing/2014/main" id="{FC255006-C45B-4F51-A349-4F72A66968A7}"/>
              </a:ext>
            </a:extLst>
          </p:cNvPr>
          <p:cNvSpPr/>
          <p:nvPr/>
        </p:nvSpPr>
        <p:spPr>
          <a:xfrm>
            <a:off x="609600" y="3581177"/>
            <a:ext cx="5379720" cy="165817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Avoir un travail et des activités reconnues et rémunérées à leur juste valeur en évitant les circuits illégaux qui nuisent à l’image professionnelle</a:t>
            </a:r>
          </a:p>
        </p:txBody>
      </p:sp>
      <p:sp>
        <p:nvSpPr>
          <p:cNvPr id="5" name="Rectangle 4">
            <a:extLst>
              <a:ext uri="{FF2B5EF4-FFF2-40B4-BE49-F238E27FC236}">
                <a16:creationId xmlns:a16="http://schemas.microsoft.com/office/drawing/2014/main" id="{C50585C3-1CBC-457A-9B18-4B7477D308BD}"/>
              </a:ext>
            </a:extLst>
          </p:cNvPr>
          <p:cNvSpPr/>
          <p:nvPr/>
        </p:nvSpPr>
        <p:spPr>
          <a:xfrm>
            <a:off x="6096000" y="3576368"/>
            <a:ext cx="5455920" cy="166297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Constituer des revenus décents en réalisant des missions aux services des êtres vivants, à proximité de son domicile pour limiter les frais et les temps de déplacement</a:t>
            </a:r>
          </a:p>
        </p:txBody>
      </p:sp>
      <p:sp>
        <p:nvSpPr>
          <p:cNvPr id="9" name="Rectangle 8">
            <a:extLst>
              <a:ext uri="{FF2B5EF4-FFF2-40B4-BE49-F238E27FC236}">
                <a16:creationId xmlns:a16="http://schemas.microsoft.com/office/drawing/2014/main" id="{80059F9B-8276-44C2-ACC9-8304D0FE9C9C}"/>
              </a:ext>
            </a:extLst>
          </p:cNvPr>
          <p:cNvSpPr/>
          <p:nvPr/>
        </p:nvSpPr>
        <p:spPr>
          <a:xfrm>
            <a:off x="609600" y="5317373"/>
            <a:ext cx="6165273" cy="116655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Recevoir des formations qui améliorent la qualité de l’emploi et le maintien en activité                   à chaque étape de la vie</a:t>
            </a:r>
          </a:p>
        </p:txBody>
      </p:sp>
      <p:sp>
        <p:nvSpPr>
          <p:cNvPr id="10" name="Rectangle 9">
            <a:extLst>
              <a:ext uri="{FF2B5EF4-FFF2-40B4-BE49-F238E27FC236}">
                <a16:creationId xmlns:a16="http://schemas.microsoft.com/office/drawing/2014/main" id="{14874EDC-1CA4-4690-A9F4-6AA882493FAC}"/>
              </a:ext>
            </a:extLst>
          </p:cNvPr>
          <p:cNvSpPr/>
          <p:nvPr/>
        </p:nvSpPr>
        <p:spPr>
          <a:xfrm>
            <a:off x="6871855" y="5317371"/>
            <a:ext cx="4680065" cy="1166555"/>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Évoluer de façon autonome sans s’isoler et se retrouver en marge du monde professionnel</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609600" y="2310866"/>
            <a:ext cx="10942320" cy="119426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solidFill>
                <a:schemeClr val="bg1"/>
              </a:solidFill>
              <a:latin typeface="Trebuchet MS" panose="020B0603020202020204" pitchFamily="34" charset="0"/>
              <a:ea typeface="Times New Roman" panose="02020603050405020304" pitchFamily="18" charset="0"/>
            </a:endParaRPr>
          </a:p>
          <a:p>
            <a:pPr algn="ctr"/>
            <a:r>
              <a:rPr lang="fr-FR" sz="2400" b="1" dirty="0">
                <a:solidFill>
                  <a:schemeClr val="bg1"/>
                </a:solidFill>
                <a:latin typeface="Trebuchet MS" panose="020B0603020202020204" pitchFamily="34" charset="0"/>
                <a:ea typeface="Times New Roman" panose="02020603050405020304" pitchFamily="18" charset="0"/>
              </a:rPr>
              <a:t>Rester auteur de sa vie au sein d’un collectif </a:t>
            </a:r>
          </a:p>
          <a:p>
            <a:pPr algn="ctr"/>
            <a:r>
              <a:rPr lang="fr-FR" sz="2200" b="1" dirty="0">
                <a:solidFill>
                  <a:schemeClr val="bg1"/>
                </a:solidFill>
                <a:latin typeface="Trebuchet MS" panose="020B0603020202020204" pitchFamily="34" charset="0"/>
                <a:ea typeface="Times New Roman" panose="02020603050405020304" pitchFamily="18" charset="0"/>
              </a:rPr>
              <a:t>de manière à retarder le glissement vers la dépendance </a:t>
            </a:r>
          </a:p>
          <a:p>
            <a:pPr algn="ctr"/>
            <a:r>
              <a:rPr lang="fr-FR" sz="2200" b="1" dirty="0">
                <a:solidFill>
                  <a:schemeClr val="bg1"/>
                </a:solidFill>
                <a:latin typeface="Trebuchet MS" panose="020B0603020202020204" pitchFamily="34" charset="0"/>
                <a:ea typeface="Times New Roman" panose="02020603050405020304" pitchFamily="18" charset="0"/>
              </a:rPr>
              <a:t>(prise au sens large du terme : financière, physique, affective et psychologique)</a:t>
            </a: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fr-FR"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57426"/>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Ressources Humaines maintenues en activité</a:t>
            </a:r>
          </a:p>
        </p:txBody>
      </p:sp>
      <p:sp>
        <p:nvSpPr>
          <p:cNvPr id="6" name="Flèche : angle droit 5">
            <a:extLst>
              <a:ext uri="{FF2B5EF4-FFF2-40B4-BE49-F238E27FC236}">
                <a16:creationId xmlns:a16="http://schemas.microsoft.com/office/drawing/2014/main" id="{432542A8-66CD-C2F8-BE26-1ABBFD34A9A9}"/>
              </a:ext>
            </a:extLst>
          </p:cNvPr>
          <p:cNvSpPr/>
          <p:nvPr/>
        </p:nvSpPr>
        <p:spPr>
          <a:xfrm>
            <a:off x="624176" y="1264271"/>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902354"/>
            <a:ext cx="8735368" cy="725754"/>
          </a:xfrm>
        </p:spPr>
        <p:txBody>
          <a:bodyPr>
            <a:noAutofit/>
          </a:body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 </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bénéficiaires de services</a:t>
            </a:r>
          </a:p>
        </p:txBody>
      </p:sp>
      <p:sp>
        <p:nvSpPr>
          <p:cNvPr id="4" name="Rectangle 3">
            <a:extLst>
              <a:ext uri="{FF2B5EF4-FFF2-40B4-BE49-F238E27FC236}">
                <a16:creationId xmlns:a16="http://schemas.microsoft.com/office/drawing/2014/main" id="{FC255006-C45B-4F51-A349-4F72A66968A7}"/>
              </a:ext>
            </a:extLst>
          </p:cNvPr>
          <p:cNvSpPr/>
          <p:nvPr/>
        </p:nvSpPr>
        <p:spPr>
          <a:xfrm>
            <a:off x="791308" y="1832941"/>
            <a:ext cx="4376437" cy="266637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algn="ctr"/>
            <a:r>
              <a:rPr lang="fr-FR" sz="2200" b="1" dirty="0">
                <a:latin typeface="Trebuchet MS" panose="020B0603020202020204" pitchFamily="34" charset="0"/>
              </a:rPr>
              <a:t>Bénéficier de services qualitatifs et éthiques au travers des qualités humaines et des compétences techniques       des intervenants</a:t>
            </a:r>
          </a:p>
          <a:p>
            <a:pPr lvl="0" algn="ctr"/>
            <a:endParaRPr lang="fr-FR"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5237018" y="2746432"/>
            <a:ext cx="5718197" cy="173902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Avoir une gestion simple de prestations de services multiples, en alliant organisation et prise en compte des attentes personnalisées</a:t>
            </a:r>
          </a:p>
          <a:p>
            <a:pPr algn="ctr"/>
            <a:r>
              <a:rPr lang="fr-FR" sz="2200" b="1" dirty="0">
                <a:latin typeface="Trebuchet MS" panose="020B0603020202020204" pitchFamily="34" charset="0"/>
              </a:rPr>
              <a:t>sans impacter la qualité</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540880"/>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r>
              <a:rPr lang="fr-FR" sz="2200" b="1" dirty="0">
                <a:latin typeface="Trebuchet MS" panose="020B0603020202020204" pitchFamily="34" charset="0"/>
              </a:rPr>
              <a:t>Pouvoir financer les services d’accompagnement à la personne</a:t>
            </a:r>
          </a:p>
          <a:p>
            <a:pPr algn="ctr"/>
            <a:endParaRPr lang="fr-FR"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527025"/>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Établir une relation de complicité et de confiance entre aidants et personnes accompagnées face à leur intimité sous l’influence de déficiences et de souffrances physiques et psychiques</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5237016" y="1834234"/>
            <a:ext cx="5718197" cy="878361"/>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bg1"/>
              </a:solidFill>
              <a:latin typeface="Trebuchet MS" panose="020B0603020202020204" pitchFamily="34" charset="0"/>
            </a:endParaRPr>
          </a:p>
          <a:p>
            <a:pPr algn="ctr"/>
            <a:r>
              <a:rPr lang="fr-FR" sz="2400" b="1" dirty="0">
                <a:solidFill>
                  <a:schemeClr val="bg1"/>
                </a:solidFill>
                <a:latin typeface="Trebuchet MS" panose="020B0603020202020204" pitchFamily="34" charset="0"/>
              </a:rPr>
              <a:t>Collaborer au sein d’un réseau solidaire au service des êtres vivants</a:t>
            </a:r>
            <a:endParaRPr lang="fr-FR" sz="2400" dirty="0">
              <a:solidFill>
                <a:schemeClr val="bg1"/>
              </a:solidFill>
              <a:latin typeface="Trebuchet MS" panose="020B0603020202020204" pitchFamily="34" charset="0"/>
            </a:endParaRPr>
          </a:p>
          <a:p>
            <a:pPr algn="ctr"/>
            <a:endParaRPr lang="fr-FR"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790442" y="760410"/>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8" y="304801"/>
            <a:ext cx="8454189" cy="1311239"/>
          </a:xfrm>
        </p:spPr>
        <p:txBody>
          <a:bodyPr>
            <a:noAutofit/>
          </a:bodyPr>
          <a:lstStyle/>
          <a:p>
            <a:r>
              <a:rPr lang="fr-FR" sz="4200" b="1" dirty="0">
                <a:solidFill>
                  <a:srgbClr val="FF6600"/>
                </a:solidFill>
                <a:latin typeface="Trebuchet MS" panose="020B0603020202020204" pitchFamily="34" charset="0"/>
              </a:rPr>
              <a:t>Quelle est notre recette afin d’atteindre le but du projet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45329"/>
            <a:ext cx="9857299"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fr-FR" sz="3200" dirty="0">
                <a:solidFill>
                  <a:schemeClr val="bg1"/>
                </a:solidFill>
                <a:latin typeface="Trebuchet MS" panose="020B0603020202020204" pitchFamily="34" charset="0"/>
                <a:cs typeface="Arial" panose="020B0604020202020204" pitchFamily="34" charset="0"/>
              </a:rPr>
              <a:t>► L’économie solidaire n’est pas une démarche naturelle devant la course au toujours plus… </a:t>
            </a:r>
            <a:endParaRPr lang="fr-FR"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395534" y="3310804"/>
            <a:ext cx="6721643" cy="206330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marL="92075">
              <a:buClr>
                <a:schemeClr val="bg1"/>
              </a:buClr>
            </a:pPr>
            <a:endParaRPr lang="fr-FR"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fr-FR" sz="2800" dirty="0">
                <a:solidFill>
                  <a:schemeClr val="bg1"/>
                </a:solidFill>
                <a:latin typeface="Trebuchet MS" panose="020B0603020202020204" pitchFamily="34" charset="0"/>
                <a:cs typeface="Arial" panose="020B0604020202020204" pitchFamily="34" charset="0"/>
              </a:rPr>
              <a:t>Nous prenons donc le virage sociétal en faveur de l’avenir de nos enfants et des générations à venir :</a:t>
            </a:r>
          </a:p>
          <a:p>
            <a:pPr>
              <a:buClr>
                <a:schemeClr val="bg1"/>
              </a:buClr>
            </a:pPr>
            <a:endParaRPr lang="fr-FR" dirty="0">
              <a:solidFill>
                <a:schemeClr val="bg1"/>
              </a:solidFill>
              <a:latin typeface="Trebuchet MS" panose="020B0603020202020204" pitchFamily="34" charset="0"/>
              <a:cs typeface="Arial" panose="020B0604020202020204" pitchFamily="34" charset="0"/>
            </a:endParaRPr>
          </a:p>
          <a:p>
            <a:pPr>
              <a:buClr>
                <a:schemeClr val="bg1"/>
              </a:buClr>
            </a:pPr>
            <a:endParaRPr lang="fr-FR" sz="2400" b="1" dirty="0">
              <a:solidFill>
                <a:schemeClr val="bg1"/>
              </a:solidFill>
              <a:latin typeface="Trebuchet MS" panose="020B0603020202020204" pitchFamily="34" charset="0"/>
              <a:cs typeface="Arial" panose="020B0604020202020204" pitchFamily="34" charset="0"/>
            </a:endParaRPr>
          </a:p>
          <a:p>
            <a:pPr algn="ctr"/>
            <a:endParaRPr lang="fr-FR"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365519" y="3891275"/>
            <a:ext cx="1147708" cy="1147708"/>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3962401" y="4885874"/>
            <a:ext cx="7556602" cy="153811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fr-FR" sz="2800" dirty="0">
                <a:solidFill>
                  <a:schemeClr val="tx1">
                    <a:lumMod val="85000"/>
                    <a:lumOff val="15000"/>
                  </a:schemeClr>
                </a:solidFill>
                <a:latin typeface="Trebuchet MS" panose="020B0603020202020204" pitchFamily="34" charset="0"/>
                <a:cs typeface="Arial" panose="020B0604020202020204" pitchFamily="34" charset="0"/>
              </a:rPr>
              <a:t>Avec une recette composée de </a:t>
            </a:r>
            <a:r>
              <a:rPr lang="fr-FR" sz="2800" b="1" dirty="0">
                <a:solidFill>
                  <a:srgbClr val="FF6600"/>
                </a:solidFill>
                <a:latin typeface="Trebuchet MS" panose="020B0603020202020204" pitchFamily="34" charset="0"/>
                <a:cs typeface="Arial" panose="020B0604020202020204" pitchFamily="34" charset="0"/>
              </a:rPr>
              <a:t>7 ingrédients</a:t>
            </a:r>
            <a:r>
              <a:rPr lang="fr-FR" sz="2800" b="1" dirty="0">
                <a:solidFill>
                  <a:schemeClr val="tx1">
                    <a:lumMod val="85000"/>
                    <a:lumOff val="15000"/>
                  </a:schemeClr>
                </a:solidFill>
                <a:latin typeface="Trebuchet MS" panose="020B0603020202020204" pitchFamily="34" charset="0"/>
                <a:cs typeface="Arial" panose="020B0604020202020204" pitchFamily="34" charset="0"/>
              </a:rPr>
              <a:t> </a:t>
            </a:r>
            <a:r>
              <a:rPr lang="fr-FR" sz="2800" dirty="0">
                <a:solidFill>
                  <a:schemeClr val="tx1">
                    <a:lumMod val="85000"/>
                    <a:lumOff val="15000"/>
                  </a:schemeClr>
                </a:solidFill>
                <a:latin typeface="Trebuchet MS" panose="020B0603020202020204" pitchFamily="34" charset="0"/>
                <a:cs typeface="Arial" panose="020B0604020202020204" pitchFamily="34" charset="0"/>
              </a:rPr>
              <a:t>pour répondre aux intérêts et aux besoins évolutifs de tout un chacun au fil du temps </a:t>
            </a:r>
            <a:endParaRPr lang="fr-FR"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760993"/>
            <a:ext cx="7491663"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dirty="0">
                <a:solidFill>
                  <a:schemeClr val="bg1"/>
                </a:solidFill>
                <a:latin typeface="Trebuchet MS" panose="020B0603020202020204" pitchFamily="34" charset="0"/>
              </a:rPr>
              <a:t>Grâce au procédé de conception projet </a:t>
            </a:r>
          </a:p>
          <a:p>
            <a:pPr algn="ctr">
              <a:buClr>
                <a:schemeClr val="tx1"/>
              </a:buClr>
            </a:pPr>
            <a:r>
              <a:rPr lang="fr-FR" sz="2800" dirty="0">
                <a:solidFill>
                  <a:schemeClr val="bg1"/>
                </a:solidFill>
                <a:latin typeface="Trebuchet MS" panose="020B0603020202020204" pitchFamily="34" charset="0"/>
              </a:rPr>
              <a:t>global et transversal harmonisé </a:t>
            </a:r>
          </a:p>
          <a:p>
            <a:pPr algn="ctr">
              <a:buClr>
                <a:schemeClr val="tx1"/>
              </a:buClr>
            </a:pPr>
            <a:r>
              <a:rPr lang="fr-FR" sz="2800" dirty="0">
                <a:solidFill>
                  <a:schemeClr val="bg1"/>
                </a:solidFill>
                <a:latin typeface="Trebuchet MS" panose="020B0603020202020204" pitchFamily="34" charset="0"/>
              </a:rPr>
              <a:t>aux besoins à </a:t>
            </a:r>
            <a:r>
              <a:rPr lang="fr-FR"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chaque étape de la vie</a:t>
            </a:r>
          </a:p>
          <a:p>
            <a:pPr algn="just">
              <a:buClr>
                <a:schemeClr val="tx1"/>
              </a:buClr>
            </a:pP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4"/>
            <a:ext cx="8742317" cy="22056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t>
            </a: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odèle économique articulé sur des i</a:t>
            </a:r>
            <a:r>
              <a:rPr lang="fr-FR"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nterdépendances et des formes d'autonomie intégrées à différentes échelles</a:t>
            </a:r>
            <a:endParaRPr lang="fr-FR"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78425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fr-FR"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fr-FR"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fr-FR"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le management de l’humain à la fois professionnel et "usager-client"  </a:t>
            </a: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et le management des modes de vie         dans le respect de l’environnement</a:t>
            </a:r>
          </a:p>
          <a:p>
            <a:pPr algn="just">
              <a:buClr>
                <a:schemeClr val="tx1"/>
              </a:buClr>
            </a:pPr>
            <a:endParaRPr lang="fr-FR"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363453"/>
            <a:ext cx="6084612" cy="531851"/>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b="1" dirty="0">
                <a:solidFill>
                  <a:srgbClr val="FF6600"/>
                </a:solidFill>
                <a:latin typeface="Trebuchet MS" panose="020B0603020202020204" pitchFamily="34" charset="0"/>
                <a:cs typeface="Arial" panose="020B0604020202020204" pitchFamily="34" charset="0"/>
              </a:rPr>
              <a:t>►</a:t>
            </a:r>
            <a:r>
              <a:rPr lang="fr-FR" sz="28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Optimisation des liens entre :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709060"/>
            <a:ext cx="5232099" cy="916922"/>
          </a:xfrm>
        </p:spPr>
        <p:txBody>
          <a:bodyPr vert="horz" lIns="91440" tIns="45720" rIns="91440" bIns="45720" rtlCol="0" anchor="t">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doublé d’u</a:t>
            </a:r>
            <a:r>
              <a:rPr lang="fr-FR" sz="3200" dirty="0">
                <a:effectLst>
                  <a:outerShdw blurRad="38100" dist="38100" dir="2700000" algn="tl">
                    <a:srgbClr val="000000">
                      <a:alpha val="43137"/>
                    </a:srgbClr>
                  </a:outerShdw>
                </a:effectLst>
                <a:latin typeface="Trebuchet MS" panose="020B0603020202020204" pitchFamily="34" charset="0"/>
              </a:rPr>
              <a:t>ne philosophie humaine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2500" b="1" dirty="0">
                <a:solidFill>
                  <a:srgbClr val="538034"/>
                </a:solidFill>
                <a:latin typeface="Trebuchet MS" panose="020B0603020202020204" pitchFamily="34" charset="0"/>
                <a:cs typeface="Arial" panose="020B0604020202020204" pitchFamily="34" charset="0"/>
              </a:rPr>
              <a:t>   ►</a:t>
            </a:r>
            <a:r>
              <a:rPr lang="fr-FR" sz="2500" b="1" dirty="0">
                <a:solidFill>
                  <a:srgbClr val="FF6600"/>
                </a:solidFill>
                <a:latin typeface="Trebuchet MS" panose="020B0603020202020204" pitchFamily="34" charset="0"/>
                <a:cs typeface="Arial" panose="020B0604020202020204" pitchFamily="34" charset="0"/>
              </a:rPr>
              <a:t> </a:t>
            </a:r>
            <a:r>
              <a:rPr lang="fr-FR" sz="2500" b="1" dirty="0">
                <a:solidFill>
                  <a:schemeClr val="tx1">
                    <a:lumMod val="85000"/>
                    <a:lumOff val="15000"/>
                  </a:schemeClr>
                </a:solidFill>
                <a:latin typeface="Trebuchet MS" panose="020B0603020202020204" pitchFamily="34" charset="0"/>
                <a:cs typeface="Arial" panose="020B0604020202020204" pitchFamily="34" charset="0"/>
              </a:rPr>
              <a:t>Pour épanouir les RH au sein d’un réseau qui agit en faveur 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"Maintien de l’équilibre et de la bonne santé",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"Lieu de vie" et de la "Vie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sociale" </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fr-FR"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Réapprendre la confiance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Construire les relations</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Travailler l’autonomie de chacun</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Sécuriser</a:t>
            </a:r>
            <a:r>
              <a:rPr lang="fr-FR" sz="2600" baseline="0" dirty="0">
                <a:solidFill>
                  <a:schemeClr val="tx1">
                    <a:lumMod val="85000"/>
                    <a:lumOff val="15000"/>
                  </a:schemeClr>
                </a:solidFill>
                <a:latin typeface="Trebuchet MS" panose="020B0603020202020204" pitchFamily="34" charset="0"/>
              </a:rPr>
              <a:t> l’emploi et l’activité à chaque étape de la vie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Rendre conformes nos activités avec l’écoresponsabilité</a:t>
            </a:r>
          </a:p>
          <a:p>
            <a:pPr marL="352425" algn="just">
              <a:lnSpc>
                <a:spcPct val="80000"/>
              </a:lnSpc>
              <a:buFont typeface="Wingdings" panose="05000000000000000000" pitchFamily="2" charset="2"/>
              <a:buChar char="Ø"/>
            </a:pPr>
            <a:endParaRPr lang="fr-FR"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4" y="3193469"/>
            <a:ext cx="5747227"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fr-FR" sz="800" dirty="0">
              <a:latin typeface="Trebuchet MS" panose="020B0603020202020204" pitchFamily="34" charset="0"/>
              <a:ea typeface="Calibri" panose="020F0502020204030204" pitchFamily="34" charset="0"/>
            </a:endParaRPr>
          </a:p>
          <a:p>
            <a:pPr marL="96838"/>
            <a:r>
              <a:rPr lang="fr-FR" sz="2400" dirty="0">
                <a:latin typeface="Trebuchet MS" panose="020B0603020202020204" pitchFamily="34" charset="0"/>
                <a:ea typeface="Calibri" panose="020F0502020204030204" pitchFamily="34" charset="0"/>
              </a:rPr>
              <a:t>Notre forme innovante d’entreprise est combinée à un processus novateur d'organisation du travail                            et de production                                              de services</a:t>
            </a:r>
            <a:endParaRPr lang="fr-FR" sz="2400" dirty="0">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1338946" y="1863517"/>
            <a:ext cx="3674213"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fr-FR" sz="2600" b="1" baseline="0" dirty="0">
                <a:solidFill>
                  <a:schemeClr val="bg1"/>
                </a:solidFill>
                <a:latin typeface="Arial" panose="020B0604020202020204" pitchFamily="34" charset="0"/>
                <a:cs typeface="Arial" panose="020B0604020202020204" pitchFamily="34" charset="0"/>
              </a:rPr>
              <a:t>Dans </a:t>
            </a:r>
            <a:r>
              <a:rPr lang="fr-FR" sz="2600" b="1" dirty="0">
                <a:solidFill>
                  <a:schemeClr val="bg1"/>
                </a:solidFill>
                <a:latin typeface="Arial" panose="020B0604020202020204" pitchFamily="34" charset="0"/>
                <a:cs typeface="Arial" panose="020B0604020202020204" pitchFamily="34" charset="0"/>
              </a:rPr>
              <a:t>la </a:t>
            </a:r>
            <a:r>
              <a:rPr lang="fr-FR" sz="2600" b="1" baseline="0" dirty="0">
                <a:solidFill>
                  <a:schemeClr val="bg1"/>
                </a:solidFill>
                <a:latin typeface="Arial" panose="020B0604020202020204" pitchFamily="34" charset="0"/>
                <a:cs typeface="Arial" panose="020B0604020202020204" pitchFamily="34" charset="0"/>
              </a:rPr>
              <a:t>démarche </a:t>
            </a:r>
            <a:r>
              <a:rPr lang="fr-FR" sz="2600" b="1" dirty="0">
                <a:solidFill>
                  <a:schemeClr val="bg1"/>
                </a:solidFill>
                <a:latin typeface="Trebuchet MS" panose="020B0603020202020204" pitchFamily="34" charset="0"/>
                <a:cs typeface="Arial" panose="020B0604020202020204" pitchFamily="34" charset="0"/>
              </a:rPr>
              <a:t>i</a:t>
            </a:r>
            <a:r>
              <a:rPr lang="fr-FR" sz="2600" b="1" baseline="0" dirty="0">
                <a:solidFill>
                  <a:schemeClr val="bg1"/>
                </a:solidFill>
                <a:latin typeface="Trebuchet MS" panose="020B0603020202020204" pitchFamily="34" charset="0"/>
              </a:rPr>
              <a:t>ntergénérationnelle         et transculturelle</a:t>
            </a:r>
            <a:endParaRPr lang="fr-FR" sz="2600" dirty="0">
              <a:solidFill>
                <a:schemeClr val="bg1"/>
              </a:solidFill>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8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accompagné d’une méthode</a:t>
            </a:r>
            <a:endPar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513347" y="2863818"/>
            <a:ext cx="7074569" cy="1197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Mode de fonctionnement préventif des risques psycho-sociaux et de l’usure professionnelle par formation et accompagnement </a:t>
            </a:r>
          </a:p>
          <a:p>
            <a:pPr marL="352425" indent="-352425" defTabSz="439738">
              <a:buNone/>
            </a:pPr>
            <a:endParaRPr lang="fr-FR"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fr-FR"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530993" y="2015775"/>
            <a:ext cx="7525789" cy="9005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Travail global sur le système : production, gestion,</a:t>
            </a:r>
            <a:r>
              <a:rPr lang="fr-FR" sz="2400" dirty="0">
                <a:solidFill>
                  <a:schemeClr val="tx1">
                    <a:lumMod val="85000"/>
                    <a:lumOff val="15000"/>
                  </a:schemeClr>
                </a:solidFill>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commercial, et rétroaction vers la gouvernance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513347" y="5290088"/>
            <a:ext cx="11292210" cy="13919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Création de liens entre :</a:t>
            </a:r>
            <a:r>
              <a:rPr lang="fr-FR" sz="2400" dirty="0">
                <a:solidFill>
                  <a:schemeClr val="tx1">
                    <a:lumMod val="85000"/>
                    <a:lumOff val="15000"/>
                  </a:schemeClr>
                </a:solidFill>
                <a:latin typeface="Trebuchet MS" panose="020B0603020202020204" pitchFamily="34" charset="0"/>
              </a:rPr>
              <a:t> les </a:t>
            </a:r>
            <a:r>
              <a:rPr lang="fr-FR" sz="2400" baseline="0" dirty="0">
                <a:solidFill>
                  <a:srgbClr val="FF6600"/>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ntrepreneurs </a:t>
            </a:r>
            <a:r>
              <a:rPr lang="fr-FR" sz="2400" dirty="0">
                <a:solidFill>
                  <a:srgbClr val="00B485"/>
                </a:solidFill>
                <a:latin typeface="Trebuchet MS" panose="020B0603020202020204" pitchFamily="34" charset="0"/>
              </a:rPr>
              <a:t>S</a:t>
            </a:r>
            <a:r>
              <a:rPr lang="fr-FR" sz="2400" baseline="0" dirty="0">
                <a:solidFill>
                  <a:schemeClr val="tx1">
                    <a:lumMod val="85000"/>
                    <a:lumOff val="15000"/>
                  </a:schemeClr>
                </a:solidFill>
                <a:latin typeface="Trebuchet MS" panose="020B0603020202020204" pitchFamily="34" charset="0"/>
              </a:rPr>
              <a:t>ociaux </a:t>
            </a:r>
            <a:r>
              <a:rPr lang="fr-FR" sz="2400" baseline="0" dirty="0">
                <a:solidFill>
                  <a:srgbClr val="FF6600"/>
                </a:solidFill>
                <a:latin typeface="Trebuchet MS" panose="020B0603020202020204" pitchFamily="34" charset="0"/>
              </a:rPr>
              <a:t>O</a:t>
            </a:r>
            <a:r>
              <a:rPr lang="fr-FR" sz="2400" baseline="0" dirty="0">
                <a:solidFill>
                  <a:schemeClr val="tx1">
                    <a:lumMod val="85000"/>
                    <a:lumOff val="15000"/>
                  </a:schemeClr>
                </a:solidFill>
                <a:latin typeface="Trebuchet MS" panose="020B0603020202020204" pitchFamily="34" charset="0"/>
              </a:rPr>
              <a:t>ui </a:t>
            </a:r>
            <a:r>
              <a:rPr lang="fr-FR" sz="2400" baseline="0" dirty="0">
                <a:solidFill>
                  <a:srgbClr val="00B485"/>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nsemble</a:t>
            </a:r>
            <a:r>
              <a:rPr lang="fr-FR" sz="2400" dirty="0">
                <a:solidFill>
                  <a:schemeClr val="tx1">
                    <a:lumMod val="85000"/>
                    <a:lumOff val="15000"/>
                  </a:schemeClr>
                </a:solidFill>
                <a:latin typeface="Trebuchet MS" panose="020B0603020202020204" pitchFamily="34" charset="0"/>
              </a:rPr>
              <a:t> et les RH maintenues en activité</a:t>
            </a:r>
            <a:r>
              <a:rPr lang="fr-FR" sz="2400" baseline="0" dirty="0">
                <a:solidFill>
                  <a:schemeClr val="tx1">
                    <a:lumMod val="85000"/>
                    <a:lumOff val="15000"/>
                  </a:schemeClr>
                </a:solidFill>
                <a:latin typeface="Trebuchet MS" panose="020B0603020202020204" pitchFamily="34" charset="0"/>
              </a:rPr>
              <a:t>, et les</a:t>
            </a:r>
            <a:r>
              <a:rPr lang="fr-FR" sz="2400" dirty="0">
                <a:solidFill>
                  <a:schemeClr val="tx1">
                    <a:lumMod val="85000"/>
                    <a:lumOff val="15000"/>
                  </a:schemeClr>
                </a:solidFill>
                <a:latin typeface="Trebuchet MS" panose="020B0603020202020204" pitchFamily="34" charset="0"/>
              </a:rPr>
              <a:t> Partenaires aux Intérêts Communs,</a:t>
            </a:r>
            <a:r>
              <a:rPr lang="fr-FR" sz="2400" baseline="0" dirty="0">
                <a:solidFill>
                  <a:schemeClr val="tx1">
                    <a:lumMod val="85000"/>
                    <a:lumOff val="15000"/>
                  </a:schemeClr>
                </a:solidFill>
                <a:latin typeface="Trebuchet MS" panose="020B0603020202020204" pitchFamily="34" charset="0"/>
              </a:rPr>
              <a:t> producteurs et fournisseurs écoresponsables, éventuellement en commerce alternatif</a:t>
            </a:r>
            <a:endParaRPr lang="fr-FR"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530993" y="4044749"/>
            <a:ext cx="8204793" cy="119765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defTabSz="439738">
              <a:lnSpc>
                <a:spcPct val="110000"/>
              </a:lnSpc>
              <a:buNone/>
            </a:pPr>
            <a:r>
              <a:rPr lang="fr-FR" sz="2600" dirty="0">
                <a:solidFill>
                  <a:srgbClr val="538034"/>
                </a:solidFill>
                <a:latin typeface="Trebuchet MS" panose="020B0603020202020204" pitchFamily="34" charset="0"/>
                <a:cs typeface="Arial" panose="020B0604020202020204" pitchFamily="34" charset="0"/>
              </a:rPr>
              <a:t>► </a:t>
            </a:r>
            <a:r>
              <a:rPr lang="fr-FR" sz="26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Exigence de globalité du service fourni : santé protégée, intimité et lieu de vie préservés, vie sociale maintenue/enrichie, rythme et préférences respectés</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383" y="1633379"/>
            <a:ext cx="3453661" cy="3334569"/>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43068"/>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C’est quoi ce projet ?</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646282" y="1186272"/>
            <a:ext cx="10481263" cy="212842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indent="-457200"/>
            <a:r>
              <a:rPr lang="fr-FR" sz="3000" dirty="0">
                <a:solidFill>
                  <a:schemeClr val="bg1"/>
                </a:solidFill>
                <a:latin typeface="Trebuchet MS" panose="020B0603020202020204" pitchFamily="34" charset="0"/>
                <a:cs typeface="Arial" panose="020B0604020202020204" pitchFamily="34" charset="0"/>
              </a:rPr>
              <a:t>►</a:t>
            </a:r>
            <a:r>
              <a:rPr lang="fr-FR" sz="3200" dirty="0">
                <a:solidFill>
                  <a:schemeClr val="bg1"/>
                </a:solidFill>
                <a:latin typeface="Trebuchet MS" panose="020B0603020202020204" pitchFamily="34" charset="0"/>
              </a:rPr>
              <a:t> </a:t>
            </a:r>
            <a:r>
              <a:rPr lang="fr-FR" sz="2800" dirty="0">
                <a:solidFill>
                  <a:schemeClr val="bg1"/>
                </a:solidFill>
                <a:latin typeface="Trebuchet MS" panose="020B0603020202020204" pitchFamily="34" charset="0"/>
              </a:rPr>
              <a:t>Expérimentation d’une voie pour une économie soutenable par </a:t>
            </a:r>
            <a:r>
              <a:rPr lang="fr-FR" sz="2800" dirty="0">
                <a:solidFill>
                  <a:schemeClr val="bg1"/>
                </a:solidFill>
                <a:latin typeface="Trebuchet MS" panose="020B0603020202020204" pitchFamily="34" charset="0"/>
                <a:cs typeface="Arial" panose="020B0604020202020204" pitchFamily="34" charset="0"/>
              </a:rPr>
              <a:t>un </a:t>
            </a:r>
            <a:r>
              <a:rPr lang="fr-FR" sz="2800" u="sng" dirty="0">
                <a:solidFill>
                  <a:schemeClr val="bg1"/>
                </a:solidFill>
                <a:latin typeface="Trebuchet MS" panose="020B0603020202020204" pitchFamily="34" charset="0"/>
                <a:cs typeface="Arial" panose="020B0604020202020204" pitchFamily="34" charset="0"/>
              </a:rPr>
              <a:t>nouveau modèle de réussite</a:t>
            </a:r>
            <a:r>
              <a:rPr lang="fr-FR" sz="2800" dirty="0">
                <a:solidFill>
                  <a:schemeClr val="bg1"/>
                </a:solidFill>
                <a:latin typeface="Trebuchet MS" panose="020B0603020202020204" pitchFamily="34" charset="0"/>
                <a:cs typeface="Arial" panose="020B0604020202020204" pitchFamily="34" charset="0"/>
              </a:rPr>
              <a:t> de façon à favoriser l’émergence d’une société plus écologique et solidaire</a:t>
            </a: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27" y="2850284"/>
            <a:ext cx="4751413" cy="4007715"/>
          </a:xfrm>
          <a:prstGeom prst="rect">
            <a:avLst/>
          </a:prstGeom>
        </p:spPr>
      </p:pic>
      <p:sp>
        <p:nvSpPr>
          <p:cNvPr id="3" name="Organigramme : Multidocument 2">
            <a:extLst>
              <a:ext uri="{FF2B5EF4-FFF2-40B4-BE49-F238E27FC236}">
                <a16:creationId xmlns:a16="http://schemas.microsoft.com/office/drawing/2014/main" id="{36DB5D19-8228-33E2-5E0D-8FC43E0E9269}"/>
              </a:ext>
            </a:extLst>
          </p:cNvPr>
          <p:cNvSpPr/>
          <p:nvPr/>
        </p:nvSpPr>
        <p:spPr>
          <a:xfrm>
            <a:off x="4696235" y="4024514"/>
            <a:ext cx="6681011" cy="2390417"/>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indent="-342900">
              <a:buFont typeface="Wingdings" panose="05000000000000000000" pitchFamily="2" charset="2"/>
              <a:buChar char="Ø"/>
            </a:pPr>
            <a:r>
              <a:rPr lang="fr-FR" sz="2200" dirty="0">
                <a:latin typeface="Trebuchet MS" panose="020B0603020202020204" pitchFamily="34" charset="0"/>
              </a:rPr>
              <a:t>En répondant aux besoins individualisés au sein du collectif avec un processus innovant d'organisation du travail et                       de production de services </a:t>
            </a:r>
          </a:p>
        </p:txBody>
      </p:sp>
      <p:sp>
        <p:nvSpPr>
          <p:cNvPr id="7" name="Rectangle à coins arrondis 4">
            <a:extLst>
              <a:ext uri="{FF2B5EF4-FFF2-40B4-BE49-F238E27FC236}">
                <a16:creationId xmlns:a16="http://schemas.microsoft.com/office/drawing/2014/main" id="{2602CB89-D0C8-9A9A-2FB9-982F4A43F743}"/>
              </a:ext>
            </a:extLst>
          </p:cNvPr>
          <p:cNvSpPr/>
          <p:nvPr/>
        </p:nvSpPr>
        <p:spPr>
          <a:xfrm>
            <a:off x="4026877" y="2937832"/>
            <a:ext cx="7650227" cy="158518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95325" indent="-342900">
              <a:buClr>
                <a:schemeClr val="bg1"/>
              </a:buClr>
              <a:buFont typeface="Wingdings" panose="05000000000000000000" pitchFamily="2" charset="2"/>
              <a:buChar char="Ø"/>
            </a:pPr>
            <a:endParaRPr lang="fr-FR" sz="2400" dirty="0">
              <a:solidFill>
                <a:schemeClr val="bg1"/>
              </a:solidFill>
              <a:latin typeface="Trebuchet MS" panose="020B0603020202020204" pitchFamily="34" charset="0"/>
            </a:endParaRPr>
          </a:p>
          <a:p>
            <a:pPr marL="261938">
              <a:buClr>
                <a:schemeClr val="bg1"/>
              </a:buClr>
            </a:pPr>
            <a:r>
              <a:rPr lang="fr-FR" sz="2400" dirty="0">
                <a:solidFill>
                  <a:schemeClr val="bg1"/>
                </a:solidFill>
                <a:latin typeface="Trebuchet MS" panose="020B0603020202020204" pitchFamily="34" charset="0"/>
              </a:rPr>
              <a:t>Avec u</a:t>
            </a:r>
            <a:r>
              <a:rPr lang="fr-FR" sz="2400" dirty="0">
                <a:solidFill>
                  <a:schemeClr val="bg1"/>
                </a:solidFill>
                <a:latin typeface="Trebuchet MS" panose="020B0603020202020204" pitchFamily="34" charset="0"/>
                <a:ea typeface="Calibri" panose="020F0502020204030204" pitchFamily="34" charset="0"/>
              </a:rPr>
              <a:t>ne</a:t>
            </a:r>
            <a:r>
              <a:rPr lang="fr-FR" sz="2400" dirty="0">
                <a:solidFill>
                  <a:schemeClr val="bg1"/>
                </a:solidFill>
                <a:latin typeface="Trebuchet MS" panose="020B0603020202020204" pitchFamily="34" charset="0"/>
                <a:ea typeface="Times New Roman" panose="02020603050405020304" pitchFamily="18" charset="0"/>
              </a:rPr>
              <a:t> </a:t>
            </a:r>
            <a:r>
              <a:rPr lang="fr-FR" sz="2400" u="sng" dirty="0">
                <a:solidFill>
                  <a:schemeClr val="bg1"/>
                </a:solidFill>
                <a:latin typeface="Trebuchet MS" panose="020B0603020202020204" pitchFamily="34" charset="0"/>
                <a:ea typeface="Times New Roman" panose="02020603050405020304" pitchFamily="18" charset="0"/>
              </a:rPr>
              <a:t>Organisation Sociale Inclusive en Réseau</a:t>
            </a:r>
            <a:r>
              <a:rPr lang="fr-FR" sz="2400" dirty="0">
                <a:solidFill>
                  <a:schemeClr val="bg1"/>
                </a:solidFill>
                <a:latin typeface="Trebuchet MS" panose="020B0603020202020204" pitchFamily="34" charset="0"/>
                <a:ea typeface="Times New Roman" panose="02020603050405020304" pitchFamily="18" charset="0"/>
              </a:rPr>
              <a:t> qui fait </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a:t>
            </a: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ace à l’évolution de nos modes de vie et de nos représentations dans le monde du travail</a:t>
            </a:r>
            <a:r>
              <a:rPr lang="fr-FR" sz="2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6" name="Graphique 15" descr="Flèche : pivoter à gauche avec un remplissage uni">
            <a:extLst>
              <a:ext uri="{FF2B5EF4-FFF2-40B4-BE49-F238E27FC236}">
                <a16:creationId xmlns:a16="http://schemas.microsoft.com/office/drawing/2014/main" id="{FA65F01E-2997-299B-3ADE-0EB8B5483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82587">
            <a:off x="3162331" y="2818103"/>
            <a:ext cx="1168289" cy="1168289"/>
          </a:xfrm>
          <a:prstGeom prst="rect">
            <a:avLst/>
          </a:prstGeom>
        </p:spPr>
      </p:pic>
    </p:spTree>
    <p:extLst>
      <p:ext uri="{BB962C8B-B14F-4D97-AF65-F5344CB8AC3E}">
        <p14:creationId xmlns:p14="http://schemas.microsoft.com/office/powerpoint/2010/main" val="30212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DF323-C59A-9F5E-9FD8-1E8C0F685884}"/>
              </a:ext>
            </a:extLst>
          </p:cNvPr>
          <p:cNvSpPr>
            <a:spLocks noGrp="1"/>
          </p:cNvSpPr>
          <p:nvPr>
            <p:ph type="title"/>
          </p:nvPr>
        </p:nvSpPr>
        <p:spPr>
          <a:xfrm>
            <a:off x="1158240" y="652086"/>
            <a:ext cx="8556664" cy="721897"/>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rPr>
              <a:t>Des actions architecturées au sein de sept pôles d’activités interactifs</a:t>
            </a:r>
            <a:endParaRPr lang="fr-FR" sz="3200" dirty="0">
              <a:effectLst>
                <a:outerShdw blurRad="38100" dist="38100" dir="2700000" algn="tl">
                  <a:srgbClr val="000000">
                    <a:alpha val="43137"/>
                  </a:srgbClr>
                </a:outerShdw>
              </a:effectLst>
            </a:endParaRPr>
          </a:p>
        </p:txBody>
      </p:sp>
      <p:sp>
        <p:nvSpPr>
          <p:cNvPr id="5" name="Organigramme : Connecteur 4">
            <a:extLst>
              <a:ext uri="{FF2B5EF4-FFF2-40B4-BE49-F238E27FC236}">
                <a16:creationId xmlns:a16="http://schemas.microsoft.com/office/drawing/2014/main" id="{04FCBF28-146D-DB2A-01C5-8B8B8222E2CB}"/>
              </a:ext>
            </a:extLst>
          </p:cNvPr>
          <p:cNvSpPr/>
          <p:nvPr/>
        </p:nvSpPr>
        <p:spPr>
          <a:xfrm>
            <a:off x="3311984"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Trebuchet MS" panose="020B0603020202020204" pitchFamily="34" charset="0"/>
              </a:rPr>
              <a:t>Au service de </a:t>
            </a:r>
            <a:r>
              <a:rPr lang="fr-FR" sz="2800" b="1" dirty="0">
                <a:latin typeface="Trebuchet MS" panose="020B0603020202020204" pitchFamily="34" charset="0"/>
              </a:rPr>
              <a:t>« </a:t>
            </a:r>
            <a:r>
              <a:rPr lang="fr-FR" sz="3000" b="1" dirty="0">
                <a:latin typeface="Trebuchet MS" panose="020B0603020202020204" pitchFamily="34" charset="0"/>
              </a:rPr>
              <a:t>l’Humain </a:t>
            </a:r>
            <a:r>
              <a:rPr lang="fr-FR" sz="2800" b="1" dirty="0">
                <a:latin typeface="Trebuchet MS" panose="020B0603020202020204" pitchFamily="34" charset="0"/>
              </a:rPr>
              <a:t>» </a:t>
            </a:r>
          </a:p>
          <a:p>
            <a:pPr algn="ctr"/>
            <a:r>
              <a:rPr lang="fr-FR" sz="2800" dirty="0">
                <a:latin typeface="Trebuchet MS" panose="020B0603020202020204" pitchFamily="34" charset="0"/>
              </a:rPr>
              <a:t>placé au centre </a:t>
            </a:r>
          </a:p>
          <a:p>
            <a:pPr algn="ctr"/>
            <a:r>
              <a:rPr lang="fr-FR" sz="2800" dirty="0">
                <a:latin typeface="Trebuchet MS" panose="020B0603020202020204" pitchFamily="34" charset="0"/>
              </a:rPr>
              <a:t>de notre système</a:t>
            </a: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859317"/>
            <a:ext cx="3654162" cy="9387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Un choix de prestations               à domicile </a:t>
            </a:r>
            <a:endParaRPr lang="fr-FR" sz="1900" dirty="0"/>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Services de rénovation                  du bâti </a:t>
            </a:r>
            <a:endParaRPr lang="fr-FR" sz="1900" dirty="0"/>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4738">
              <a:tabLst>
                <a:tab pos="1074738" algn="l"/>
              </a:tabLst>
            </a:pPr>
            <a:r>
              <a:rPr lang="fr-FR" sz="1900" b="0" dirty="0">
                <a:solidFill>
                  <a:schemeClr val="bg1"/>
                </a:solidFill>
                <a:latin typeface="Trebuchet MS" panose="020B0603020202020204" pitchFamily="34" charset="0"/>
              </a:rPr>
              <a:t>Soins (santé, confort, bien être, hygiène) </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512033"/>
            <a:ext cx="3801865" cy="719365"/>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b="0" dirty="0">
                <a:solidFill>
                  <a:schemeClr val="bg1"/>
                </a:solidFill>
                <a:latin typeface="Trebuchet MS" panose="020B0603020202020204" pitchFamily="34" charset="0"/>
              </a:rPr>
              <a:t>  Culturel et artistique</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639938"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49363"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640930"/>
            <a:ext cx="3801865" cy="86790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dirty="0">
                <a:latin typeface="Trebuchet MS" panose="020B0603020202020204" pitchFamily="34" charset="0"/>
              </a:rPr>
              <a:t>Vente produits-services écoresponsables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288280"/>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dirty="0">
                <a:solidFill>
                  <a:schemeClr val="bg1"/>
                </a:solidFill>
                <a:latin typeface="Trebuchet MS" panose="020B0603020202020204" pitchFamily="34" charset="0"/>
              </a:rPr>
              <a:t>S</a:t>
            </a:r>
            <a:r>
              <a:rPr lang="fr-FR" sz="1900" u="none" strike="noStrike" dirty="0">
                <a:solidFill>
                  <a:schemeClr val="bg1"/>
                </a:solidFill>
                <a:effectLst/>
                <a:latin typeface="Trebuchet MS" panose="020B0603020202020204" pitchFamily="34" charset="0"/>
              </a:rPr>
              <a:t>ervices d’accompagnement pour le maintien de l’autonomie à domicile    </a:t>
            </a:r>
            <a:endParaRPr lang="fr-FR" sz="1900" dirty="0"/>
          </a:p>
        </p:txBody>
      </p:sp>
      <p:sp>
        <p:nvSpPr>
          <p:cNvPr id="6" name="Hexagone 5">
            <a:extLst>
              <a:ext uri="{FF2B5EF4-FFF2-40B4-BE49-F238E27FC236}">
                <a16:creationId xmlns:a16="http://schemas.microsoft.com/office/drawing/2014/main" id="{D61A707A-D513-6D20-6504-2C9F2DB3401E}"/>
              </a:ext>
            </a:extLst>
          </p:cNvPr>
          <p:cNvSpPr/>
          <p:nvPr/>
        </p:nvSpPr>
        <p:spPr>
          <a:xfrm>
            <a:off x="4156586" y="5800536"/>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2587858" y="4385977"/>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550442" y="3465095"/>
            <a:ext cx="602150" cy="36653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578634" y="470552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481354" y="587900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376131">
            <a:off x="10758503" y="5592175"/>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798122">
            <a:off x="11369817" y="3965165"/>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7975">
            <a:off x="10365155" y="2285211"/>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778669" y="4846265"/>
            <a:ext cx="1049432" cy="930082"/>
          </a:xfrm>
          <a:prstGeom prst="rect">
            <a:avLst/>
          </a:prstGeom>
        </p:spPr>
      </p:pic>
      <p:pic>
        <p:nvPicPr>
          <p:cNvPr id="3" name="Image 2">
            <a:extLst>
              <a:ext uri="{FF2B5EF4-FFF2-40B4-BE49-F238E27FC236}">
                <a16:creationId xmlns:a16="http://schemas.microsoft.com/office/drawing/2014/main" id="{70D16364-204E-AA6D-3249-ADD9A525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537624"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sp>
        <p:nvSpPr>
          <p:cNvPr id="24" name="Organigramme : Stockage à accès séquentiel 23">
            <a:extLst>
              <a:ext uri="{FF2B5EF4-FFF2-40B4-BE49-F238E27FC236}">
                <a16:creationId xmlns:a16="http://schemas.microsoft.com/office/drawing/2014/main" id="{EE2D48BD-18C3-F7A3-510A-292CDA80D009}"/>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2</a:t>
            </a:r>
          </a:p>
        </p:txBody>
      </p:sp>
      <p:pic>
        <p:nvPicPr>
          <p:cNvPr id="14" name="Graphique 13" descr="Flèche en cercle avec un remplissage uni">
            <a:extLst>
              <a:ext uri="{FF2B5EF4-FFF2-40B4-BE49-F238E27FC236}">
                <a16:creationId xmlns:a16="http://schemas.microsoft.com/office/drawing/2014/main" id="{CE8C62C7-24EF-AA16-797C-A04A6548A4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2456" y="1651575"/>
            <a:ext cx="7195400" cy="4984554"/>
          </a:xfrm>
          <a:prstGeom prst="rect">
            <a:avLst/>
          </a:prstGeom>
        </p:spPr>
      </p:pic>
    </p:spTree>
    <p:extLst>
      <p:ext uri="{BB962C8B-B14F-4D97-AF65-F5344CB8AC3E}">
        <p14:creationId xmlns:p14="http://schemas.microsoft.com/office/powerpoint/2010/main" val="17656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fltVal val="0"/>
                                          </p:val>
                                        </p:tav>
                                        <p:tav tm="100000">
                                          <p:val>
                                            <p:strVal val="#ppt_h"/>
                                          </p:val>
                                        </p:tav>
                                      </p:tavLst>
                                    </p:anim>
                                    <p:anim calcmode="lin" valueType="num">
                                      <p:cBhvr>
                                        <p:cTn id="69" dur="1000" fill="hold"/>
                                        <p:tgtEl>
                                          <p:spTgt spid="8"/>
                                        </p:tgtEl>
                                        <p:attrNameLst>
                                          <p:attrName>style.rotation</p:attrName>
                                        </p:attrNameLst>
                                      </p:cBhvr>
                                      <p:tavLst>
                                        <p:tav tm="0">
                                          <p:val>
                                            <p:fltVal val="90"/>
                                          </p:val>
                                        </p:tav>
                                        <p:tav tm="100000">
                                          <p:val>
                                            <p:fltVal val="0"/>
                                          </p:val>
                                        </p:tav>
                                      </p:tavLst>
                                    </p:anim>
                                    <p:animEffect transition="in" filter="fade">
                                      <p:cBhvr>
                                        <p:cTn id="70" dur="1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fltVal val="0"/>
                                          </p:val>
                                        </p:tav>
                                        <p:tav tm="100000">
                                          <p:val>
                                            <p:strVal val="#ppt_w"/>
                                          </p:val>
                                        </p:tav>
                                      </p:tavLst>
                                    </p:anim>
                                    <p:anim calcmode="lin" valueType="num">
                                      <p:cBhvr>
                                        <p:cTn id="80" dur="1000" fill="hold"/>
                                        <p:tgtEl>
                                          <p:spTgt spid="13"/>
                                        </p:tgtEl>
                                        <p:attrNameLst>
                                          <p:attrName>ppt_h</p:attrName>
                                        </p:attrNameLst>
                                      </p:cBhvr>
                                      <p:tavLst>
                                        <p:tav tm="0">
                                          <p:val>
                                            <p:fltVal val="0"/>
                                          </p:val>
                                        </p:tav>
                                        <p:tav tm="100000">
                                          <p:val>
                                            <p:strVal val="#ppt_h"/>
                                          </p:val>
                                        </p:tav>
                                      </p:tavLst>
                                    </p:anim>
                                    <p:anim calcmode="lin" valueType="num">
                                      <p:cBhvr>
                                        <p:cTn id="81" dur="1000" fill="hold"/>
                                        <p:tgtEl>
                                          <p:spTgt spid="13"/>
                                        </p:tgtEl>
                                        <p:attrNameLst>
                                          <p:attrName>style.rotation</p:attrName>
                                        </p:attrNameLst>
                                      </p:cBhvr>
                                      <p:tavLst>
                                        <p:tav tm="0">
                                          <p:val>
                                            <p:fltVal val="90"/>
                                          </p:val>
                                        </p:tav>
                                        <p:tav tm="100000">
                                          <p:val>
                                            <p:fltVal val="0"/>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500" fill="hold"/>
                                        <p:tgtEl>
                                          <p:spTgt spid="27"/>
                                        </p:tgtEl>
                                        <p:attrNameLst>
                                          <p:attrName>ppt_w</p:attrName>
                                        </p:attrNameLst>
                                      </p:cBhvr>
                                      <p:tavLst>
                                        <p:tav tm="0">
                                          <p:val>
                                            <p:fltVal val="0"/>
                                          </p:val>
                                        </p:tav>
                                        <p:tav tm="100000">
                                          <p:val>
                                            <p:strVal val="#ppt_w"/>
                                          </p:val>
                                        </p:tav>
                                      </p:tavLst>
                                    </p:anim>
                                    <p:anim calcmode="lin" valueType="num">
                                      <p:cBhvr>
                                        <p:cTn id="104" dur="500" fill="hold"/>
                                        <p:tgtEl>
                                          <p:spTgt spid="27"/>
                                        </p:tgtEl>
                                        <p:attrNameLst>
                                          <p:attrName>ppt_h</p:attrName>
                                        </p:attrNameLst>
                                      </p:cBhvr>
                                      <p:tavLst>
                                        <p:tav tm="0">
                                          <p:val>
                                            <p:fltVal val="0"/>
                                          </p:val>
                                        </p:tav>
                                        <p:tav tm="100000">
                                          <p:val>
                                            <p:strVal val="#ppt_h"/>
                                          </p:val>
                                        </p:tav>
                                      </p:tavLst>
                                    </p:anim>
                                    <p:anim calcmode="lin" valueType="num">
                                      <p:cBhvr>
                                        <p:cTn id="105" dur="500" fill="hold"/>
                                        <p:tgtEl>
                                          <p:spTgt spid="27"/>
                                        </p:tgtEl>
                                        <p:attrNameLst>
                                          <p:attrName>style.rotation</p:attrName>
                                        </p:attrNameLst>
                                      </p:cBhvr>
                                      <p:tavLst>
                                        <p:tav tm="0">
                                          <p:val>
                                            <p:fltVal val="360"/>
                                          </p:val>
                                        </p:tav>
                                        <p:tav tm="100000">
                                          <p:val>
                                            <p:fltVal val="0"/>
                                          </p:val>
                                        </p:tav>
                                      </p:tavLst>
                                    </p:anim>
                                    <p:animEffect transition="in" filter="fade">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500" fill="hold"/>
                                        <p:tgtEl>
                                          <p:spTgt spid="17"/>
                                        </p:tgtEl>
                                        <p:attrNameLst>
                                          <p:attrName>ppt_w</p:attrName>
                                        </p:attrNameLst>
                                      </p:cBhvr>
                                      <p:tavLst>
                                        <p:tav tm="0">
                                          <p:val>
                                            <p:fltVal val="0"/>
                                          </p:val>
                                        </p:tav>
                                        <p:tav tm="100000">
                                          <p:val>
                                            <p:strVal val="#ppt_w"/>
                                          </p:val>
                                        </p:tav>
                                      </p:tavLst>
                                    </p:anim>
                                    <p:anim calcmode="lin" valueType="num">
                                      <p:cBhvr>
                                        <p:cTn id="112" dur="500" fill="hold"/>
                                        <p:tgtEl>
                                          <p:spTgt spid="17"/>
                                        </p:tgtEl>
                                        <p:attrNameLst>
                                          <p:attrName>ppt_h</p:attrName>
                                        </p:attrNameLst>
                                      </p:cBhvr>
                                      <p:tavLst>
                                        <p:tav tm="0">
                                          <p:val>
                                            <p:fltVal val="0"/>
                                          </p:val>
                                        </p:tav>
                                        <p:tav tm="100000">
                                          <p:val>
                                            <p:strVal val="#ppt_h"/>
                                          </p:val>
                                        </p:tav>
                                      </p:tavLst>
                                    </p:anim>
                                    <p:anim calcmode="lin" valueType="num">
                                      <p:cBhvr>
                                        <p:cTn id="113" dur="500" fill="hold"/>
                                        <p:tgtEl>
                                          <p:spTgt spid="17"/>
                                        </p:tgtEl>
                                        <p:attrNameLst>
                                          <p:attrName>style.rotation</p:attrName>
                                        </p:attrNameLst>
                                      </p:cBhvr>
                                      <p:tavLst>
                                        <p:tav tm="0">
                                          <p:val>
                                            <p:fltVal val="360"/>
                                          </p:val>
                                        </p:tav>
                                        <p:tav tm="100000">
                                          <p:val>
                                            <p:fltVal val="0"/>
                                          </p:val>
                                        </p:tav>
                                      </p:tavLst>
                                    </p:anim>
                                    <p:animEffect transition="in" filter="fade">
                                      <p:cBhvr>
                                        <p:cTn id="114" dur="500"/>
                                        <p:tgtEl>
                                          <p:spTgt spid="17"/>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fltVal val="0"/>
                                          </p:val>
                                        </p:tav>
                                        <p:tav tm="100000">
                                          <p:val>
                                            <p:strVal val="#ppt_h"/>
                                          </p:val>
                                        </p:tav>
                                      </p:tavLst>
                                    </p:anim>
                                    <p:anim calcmode="lin" valueType="num">
                                      <p:cBhvr>
                                        <p:cTn id="121" dur="500" fill="hold"/>
                                        <p:tgtEl>
                                          <p:spTgt spid="23"/>
                                        </p:tgtEl>
                                        <p:attrNameLst>
                                          <p:attrName>style.rotation</p:attrName>
                                        </p:attrNameLst>
                                      </p:cBhvr>
                                      <p:tavLst>
                                        <p:tav tm="0">
                                          <p:val>
                                            <p:fltVal val="360"/>
                                          </p:val>
                                        </p:tav>
                                        <p:tav tm="100000">
                                          <p:val>
                                            <p:fltVal val="0"/>
                                          </p:val>
                                        </p:tav>
                                      </p:tavLst>
                                    </p:anim>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500" fill="hold"/>
                                        <p:tgtEl>
                                          <p:spTgt spid="21"/>
                                        </p:tgtEl>
                                        <p:attrNameLst>
                                          <p:attrName>ppt_w</p:attrName>
                                        </p:attrNameLst>
                                      </p:cBhvr>
                                      <p:tavLst>
                                        <p:tav tm="0">
                                          <p:val>
                                            <p:fltVal val="0"/>
                                          </p:val>
                                        </p:tav>
                                        <p:tav tm="100000">
                                          <p:val>
                                            <p:strVal val="#ppt_w"/>
                                          </p:val>
                                        </p:tav>
                                      </p:tavLst>
                                    </p:anim>
                                    <p:anim calcmode="lin" valueType="num">
                                      <p:cBhvr>
                                        <p:cTn id="128" dur="500" fill="hold"/>
                                        <p:tgtEl>
                                          <p:spTgt spid="21"/>
                                        </p:tgtEl>
                                        <p:attrNameLst>
                                          <p:attrName>ppt_h</p:attrName>
                                        </p:attrNameLst>
                                      </p:cBhvr>
                                      <p:tavLst>
                                        <p:tav tm="0">
                                          <p:val>
                                            <p:fltVal val="0"/>
                                          </p:val>
                                        </p:tav>
                                        <p:tav tm="100000">
                                          <p:val>
                                            <p:strVal val="#ppt_h"/>
                                          </p:val>
                                        </p:tav>
                                      </p:tavLst>
                                    </p:anim>
                                    <p:anim calcmode="lin" valueType="num">
                                      <p:cBhvr>
                                        <p:cTn id="129" dur="500" fill="hold"/>
                                        <p:tgtEl>
                                          <p:spTgt spid="21"/>
                                        </p:tgtEl>
                                        <p:attrNameLst>
                                          <p:attrName>style.rotation</p:attrName>
                                        </p:attrNameLst>
                                      </p:cBhvr>
                                      <p:tavLst>
                                        <p:tav tm="0">
                                          <p:val>
                                            <p:fltVal val="360"/>
                                          </p:val>
                                        </p:tav>
                                        <p:tav tm="100000">
                                          <p:val>
                                            <p:fltVal val="0"/>
                                          </p:val>
                                        </p:tav>
                                      </p:tavLst>
                                    </p:anim>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 calcmode="lin" valueType="num">
                                      <p:cBhvr>
                                        <p:cTn id="135" dur="500" fill="hold"/>
                                        <p:tgtEl>
                                          <p:spTgt spid="22"/>
                                        </p:tgtEl>
                                        <p:attrNameLst>
                                          <p:attrName>ppt_w</p:attrName>
                                        </p:attrNameLst>
                                      </p:cBhvr>
                                      <p:tavLst>
                                        <p:tav tm="0">
                                          <p:val>
                                            <p:fltVal val="0"/>
                                          </p:val>
                                        </p:tav>
                                        <p:tav tm="100000">
                                          <p:val>
                                            <p:strVal val="#ppt_w"/>
                                          </p:val>
                                        </p:tav>
                                      </p:tavLst>
                                    </p:anim>
                                    <p:anim calcmode="lin" valueType="num">
                                      <p:cBhvr>
                                        <p:cTn id="136" dur="500" fill="hold"/>
                                        <p:tgtEl>
                                          <p:spTgt spid="22"/>
                                        </p:tgtEl>
                                        <p:attrNameLst>
                                          <p:attrName>ppt_h</p:attrName>
                                        </p:attrNameLst>
                                      </p:cBhvr>
                                      <p:tavLst>
                                        <p:tav tm="0">
                                          <p:val>
                                            <p:fltVal val="0"/>
                                          </p:val>
                                        </p:tav>
                                        <p:tav tm="100000">
                                          <p:val>
                                            <p:strVal val="#ppt_h"/>
                                          </p:val>
                                        </p:tav>
                                      </p:tavLst>
                                    </p:anim>
                                    <p:anim calcmode="lin" valueType="num">
                                      <p:cBhvr>
                                        <p:cTn id="137" dur="500" fill="hold"/>
                                        <p:tgtEl>
                                          <p:spTgt spid="22"/>
                                        </p:tgtEl>
                                        <p:attrNameLst>
                                          <p:attrName>style.rotation</p:attrName>
                                        </p:attrNameLst>
                                      </p:cBhvr>
                                      <p:tavLst>
                                        <p:tav tm="0">
                                          <p:val>
                                            <p:fltVal val="360"/>
                                          </p:val>
                                        </p:tav>
                                        <p:tav tm="100000">
                                          <p:val>
                                            <p:fltVal val="0"/>
                                          </p:val>
                                        </p:tav>
                                      </p:tavLst>
                                    </p:anim>
                                    <p:animEffect transition="in" filter="fade">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49" presetClass="entr" presetSubtype="0" decel="100000" fill="hold" nodeType="clickEffect">
                                  <p:stCondLst>
                                    <p:cond delay="0"/>
                                  </p:stCondLst>
                                  <p:childTnLst>
                                    <p:set>
                                      <p:cBhvr>
                                        <p:cTn id="142" dur="1" fill="hold">
                                          <p:stCondLst>
                                            <p:cond delay="0"/>
                                          </p:stCondLst>
                                        </p:cTn>
                                        <p:tgtEl>
                                          <p:spTgt spid="25"/>
                                        </p:tgtEl>
                                        <p:attrNameLst>
                                          <p:attrName>style.visibility</p:attrName>
                                        </p:attrNameLst>
                                      </p:cBhvr>
                                      <p:to>
                                        <p:strVal val="visible"/>
                                      </p:to>
                                    </p:set>
                                    <p:anim calcmode="lin" valueType="num">
                                      <p:cBhvr>
                                        <p:cTn id="143" dur="500" fill="hold"/>
                                        <p:tgtEl>
                                          <p:spTgt spid="25"/>
                                        </p:tgtEl>
                                        <p:attrNameLst>
                                          <p:attrName>ppt_w</p:attrName>
                                        </p:attrNameLst>
                                      </p:cBhvr>
                                      <p:tavLst>
                                        <p:tav tm="0">
                                          <p:val>
                                            <p:fltVal val="0"/>
                                          </p:val>
                                        </p:tav>
                                        <p:tav tm="100000">
                                          <p:val>
                                            <p:strVal val="#ppt_w"/>
                                          </p:val>
                                        </p:tav>
                                      </p:tavLst>
                                    </p:anim>
                                    <p:anim calcmode="lin" valueType="num">
                                      <p:cBhvr>
                                        <p:cTn id="144" dur="500" fill="hold"/>
                                        <p:tgtEl>
                                          <p:spTgt spid="25"/>
                                        </p:tgtEl>
                                        <p:attrNameLst>
                                          <p:attrName>ppt_h</p:attrName>
                                        </p:attrNameLst>
                                      </p:cBhvr>
                                      <p:tavLst>
                                        <p:tav tm="0">
                                          <p:val>
                                            <p:fltVal val="0"/>
                                          </p:val>
                                        </p:tav>
                                        <p:tav tm="100000">
                                          <p:val>
                                            <p:strVal val="#ppt_h"/>
                                          </p:val>
                                        </p:tav>
                                      </p:tavLst>
                                    </p:anim>
                                    <p:anim calcmode="lin" valueType="num">
                                      <p:cBhvr>
                                        <p:cTn id="145" dur="500" fill="hold"/>
                                        <p:tgtEl>
                                          <p:spTgt spid="25"/>
                                        </p:tgtEl>
                                        <p:attrNameLst>
                                          <p:attrName>style.rotation</p:attrName>
                                        </p:attrNameLst>
                                      </p:cBhvr>
                                      <p:tavLst>
                                        <p:tav tm="0">
                                          <p:val>
                                            <p:fltVal val="360"/>
                                          </p:val>
                                        </p:tav>
                                        <p:tav tm="100000">
                                          <p:val>
                                            <p:fltVal val="0"/>
                                          </p:val>
                                        </p:tav>
                                      </p:tavLst>
                                    </p:anim>
                                    <p:animEffect transition="in" filter="fade">
                                      <p:cBhvr>
                                        <p:cTn id="146" dur="500"/>
                                        <p:tgtEl>
                                          <p:spTgt spid="25"/>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nodeType="click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500" fill="hold"/>
                                        <p:tgtEl>
                                          <p:spTgt spid="26"/>
                                        </p:tgtEl>
                                        <p:attrNameLst>
                                          <p:attrName>ppt_w</p:attrName>
                                        </p:attrNameLst>
                                      </p:cBhvr>
                                      <p:tavLst>
                                        <p:tav tm="0">
                                          <p:val>
                                            <p:fltVal val="0"/>
                                          </p:val>
                                        </p:tav>
                                        <p:tav tm="100000">
                                          <p:val>
                                            <p:strVal val="#ppt_w"/>
                                          </p:val>
                                        </p:tav>
                                      </p:tavLst>
                                    </p:anim>
                                    <p:anim calcmode="lin" valueType="num">
                                      <p:cBhvr>
                                        <p:cTn id="152" dur="500" fill="hold"/>
                                        <p:tgtEl>
                                          <p:spTgt spid="26"/>
                                        </p:tgtEl>
                                        <p:attrNameLst>
                                          <p:attrName>ppt_h</p:attrName>
                                        </p:attrNameLst>
                                      </p:cBhvr>
                                      <p:tavLst>
                                        <p:tav tm="0">
                                          <p:val>
                                            <p:fltVal val="0"/>
                                          </p:val>
                                        </p:tav>
                                        <p:tav tm="100000">
                                          <p:val>
                                            <p:strVal val="#ppt_h"/>
                                          </p:val>
                                        </p:tav>
                                      </p:tavLst>
                                    </p:anim>
                                    <p:anim calcmode="lin" valueType="num">
                                      <p:cBhvr>
                                        <p:cTn id="153" dur="500" fill="hold"/>
                                        <p:tgtEl>
                                          <p:spTgt spid="26"/>
                                        </p:tgtEl>
                                        <p:attrNameLst>
                                          <p:attrName>style.rotation</p:attrName>
                                        </p:attrNameLst>
                                      </p:cBhvr>
                                      <p:tavLst>
                                        <p:tav tm="0">
                                          <p:val>
                                            <p:fltVal val="360"/>
                                          </p:val>
                                        </p:tav>
                                        <p:tav tm="100000">
                                          <p:val>
                                            <p:fltVal val="0"/>
                                          </p:val>
                                        </p:tav>
                                      </p:tavLst>
                                    </p:anim>
                                    <p:animEffect transition="in" filter="fade">
                                      <p:cBhvr>
                                        <p:cTn id="154" dur="500"/>
                                        <p:tgtEl>
                                          <p:spTgt spid="26"/>
                                        </p:tgtEl>
                                      </p:cBhvr>
                                    </p:animEffect>
                                  </p:childTnLst>
                                </p:cTn>
                              </p:par>
                            </p:childTnLst>
                          </p:cTn>
                        </p:par>
                      </p:childTnLst>
                    </p:cTn>
                  </p:par>
                  <p:par>
                    <p:cTn id="155" fill="hold">
                      <p:stCondLst>
                        <p:cond delay="indefinite"/>
                      </p:stCondLst>
                      <p:childTnLst>
                        <p:par>
                          <p:cTn id="156" fill="hold">
                            <p:stCondLst>
                              <p:cond delay="0"/>
                            </p:stCondLst>
                            <p:childTnLst>
                              <p:par>
                                <p:cTn id="157" presetID="35" presetClass="entr" presetSubtype="0" fill="hold" nodeType="clickEffect">
                                  <p:stCondLst>
                                    <p:cond delay="0"/>
                                  </p:stCondLst>
                                  <p:childTnLst>
                                    <p:set>
                                      <p:cBhvr>
                                        <p:cTn id="158" dur="1" fill="hold">
                                          <p:stCondLst>
                                            <p:cond delay="0"/>
                                          </p:stCondLst>
                                        </p:cTn>
                                        <p:tgtEl>
                                          <p:spTgt spid="14"/>
                                        </p:tgtEl>
                                        <p:attrNameLst>
                                          <p:attrName>style.visibility</p:attrName>
                                        </p:attrNameLst>
                                      </p:cBhvr>
                                      <p:to>
                                        <p:strVal val="visible"/>
                                      </p:to>
                                    </p:set>
                                    <p:animEffect transition="in" filter="fade">
                                      <p:cBhvr>
                                        <p:cTn id="159" dur="2000"/>
                                        <p:tgtEl>
                                          <p:spTgt spid="14"/>
                                        </p:tgtEl>
                                      </p:cBhvr>
                                    </p:animEffect>
                                    <p:anim calcmode="lin" valueType="num">
                                      <p:cBhvr>
                                        <p:cTn id="160" dur="2000" fill="hold"/>
                                        <p:tgtEl>
                                          <p:spTgt spid="14"/>
                                        </p:tgtEl>
                                        <p:attrNameLst>
                                          <p:attrName>style.rotation</p:attrName>
                                        </p:attrNameLst>
                                      </p:cBhvr>
                                      <p:tavLst>
                                        <p:tav tm="0">
                                          <p:val>
                                            <p:fltVal val="720"/>
                                          </p:val>
                                        </p:tav>
                                        <p:tav tm="100000">
                                          <p:val>
                                            <p:fltVal val="0"/>
                                          </p:val>
                                        </p:tav>
                                      </p:tavLst>
                                    </p:anim>
                                    <p:anim calcmode="lin" valueType="num">
                                      <p:cBhvr>
                                        <p:cTn id="161" dur="2000" fill="hold"/>
                                        <p:tgtEl>
                                          <p:spTgt spid="14"/>
                                        </p:tgtEl>
                                        <p:attrNameLst>
                                          <p:attrName>ppt_h</p:attrName>
                                        </p:attrNameLst>
                                      </p:cBhvr>
                                      <p:tavLst>
                                        <p:tav tm="0">
                                          <p:val>
                                            <p:fltVal val="0"/>
                                          </p:val>
                                        </p:tav>
                                        <p:tav tm="100000">
                                          <p:val>
                                            <p:strVal val="#ppt_h"/>
                                          </p:val>
                                        </p:tav>
                                      </p:tavLst>
                                    </p:anim>
                                    <p:anim calcmode="lin" valueType="num">
                                      <p:cBhvr>
                                        <p:cTn id="162"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126670" y="344478"/>
            <a:ext cx="8066316" cy="8079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Des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ociaux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ui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nsemble tournés vers les autres</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79119" y="1658500"/>
            <a:ext cx="11033762" cy="1766226"/>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6688" indent="4763"/>
            <a:r>
              <a:rPr lang="fr-FR" sz="2400" dirty="0">
                <a:latin typeface="Trebuchet MS" panose="020B0603020202020204" pitchFamily="34" charset="0"/>
              </a:rPr>
              <a:t>En interaction avec des personnes issues de cultures et d’horizons variés et dotées de référentiels de fonctionnement très différents</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a:p>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6" name="Rectangle 5">
            <a:extLst>
              <a:ext uri="{FF2B5EF4-FFF2-40B4-BE49-F238E27FC236}">
                <a16:creationId xmlns:a16="http://schemas.microsoft.com/office/drawing/2014/main" id="{CBD265E1-5C71-C6FF-76AC-CE5F813A47EB}"/>
              </a:ext>
            </a:extLst>
          </p:cNvPr>
          <p:cNvSpPr/>
          <p:nvPr/>
        </p:nvSpPr>
        <p:spPr>
          <a:xfrm rot="874742">
            <a:off x="644760" y="3003451"/>
            <a:ext cx="4778177" cy="700879"/>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fr-FR" sz="2000" dirty="0">
              <a:solidFill>
                <a:schemeClr val="tx1">
                  <a:lumMod val="85000"/>
                  <a:lumOff val="15000"/>
                </a:schemeClr>
              </a:solidFill>
              <a:latin typeface="Trebuchet MS" panose="020B0603020202020204" pitchFamily="34" charset="0"/>
            </a:endParaRPr>
          </a:p>
          <a:p>
            <a:pPr marL="365125">
              <a:buClr>
                <a:schemeClr val="tx1">
                  <a:lumMod val="85000"/>
                  <a:lumOff val="15000"/>
                </a:schemeClr>
              </a:buClr>
              <a:buSzPct val="100000"/>
            </a:pPr>
            <a:r>
              <a:rPr lang="fr-FR" sz="2000" dirty="0">
                <a:solidFill>
                  <a:schemeClr val="tx1">
                    <a:lumMod val="85000"/>
                    <a:lumOff val="15000"/>
                  </a:schemeClr>
                </a:solidFill>
                <a:latin typeface="Trebuchet MS" panose="020B0603020202020204" pitchFamily="34" charset="0"/>
              </a:rPr>
              <a:t>Accent mis sur la compétence humaine : bon sens et discernement</a:t>
            </a:r>
          </a:p>
          <a:p>
            <a:pPr marL="96838" algn="ctr">
              <a:buClr>
                <a:schemeClr val="tx1">
                  <a:lumMod val="85000"/>
                  <a:lumOff val="15000"/>
                </a:schemeClr>
              </a:buClr>
              <a:buSzPct val="100000"/>
            </a:pPr>
            <a:r>
              <a:rPr lang="fr-FR" dirty="0">
                <a:solidFill>
                  <a:schemeClr val="tx1">
                    <a:lumMod val="85000"/>
                    <a:lumOff val="15000"/>
                  </a:schemeClr>
                </a:solidFill>
                <a:latin typeface="Trebuchet MS" panose="020B0603020202020204" pitchFamily="34" charset="0"/>
                <a:cs typeface="Arial" panose="020B0604020202020204" pitchFamily="34" charset="0"/>
              </a:rPr>
              <a:t> </a:t>
            </a:r>
            <a:endParaRPr lang="fr-FR"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712256"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fr-FR" sz="1600" dirty="0">
                <a:latin typeface="Trebuchet MS" panose="020B0603020202020204" pitchFamily="34" charset="0"/>
              </a:rPr>
              <a:t>Ils sont capables d’introspection, de remise en cause, d’adaptation, de nouer des relations interpersonnelles   en maintenant une cohésion d’équipe</a:t>
            </a:r>
          </a:p>
          <a:p>
            <a:r>
              <a:rPr lang="fr-FR" sz="1900" u="none" strike="noStrike" dirty="0">
                <a:solidFill>
                  <a:schemeClr val="bg1"/>
                </a:solidFill>
                <a:effectLst/>
                <a:latin typeface="Trebuchet MS" panose="020B0603020202020204" pitchFamily="34" charset="0"/>
              </a:rPr>
              <a:t> </a:t>
            </a:r>
            <a:endParaRPr lang="fr-FR"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600" dirty="0">
              <a:latin typeface="Trebuchet MS" panose="020B0603020202020204" pitchFamily="34" charset="0"/>
            </a:endParaRPr>
          </a:p>
          <a:p>
            <a:pPr marL="274638">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motivés par les rapports humains construits sur une relation responsable           et de confiance</a:t>
            </a:r>
            <a:r>
              <a:rPr lang="fr-FR" sz="1600" b="1" dirty="0">
                <a:solidFill>
                  <a:schemeClr val="bg1"/>
                </a:solidFill>
                <a:latin typeface="Trebuchet MS" panose="020B0603020202020204" pitchFamily="34" charset="0"/>
              </a:rPr>
              <a:t> </a:t>
            </a:r>
            <a:r>
              <a:rPr lang="fr-FR" sz="1600" dirty="0">
                <a:solidFill>
                  <a:schemeClr val="bg1"/>
                </a:solidFill>
                <a:latin typeface="Trebuchet MS" panose="020B0603020202020204" pitchFamily="34" charset="0"/>
              </a:rPr>
              <a:t>partagée</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1039812" y="2750420"/>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684296" y="5213684"/>
            <a:ext cx="6400800"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fr-FR" sz="1600" dirty="0">
              <a:solidFill>
                <a:schemeClr val="bg1"/>
              </a:solidFill>
              <a:latin typeface="Trebuchet MS" panose="020B0603020202020204" pitchFamily="34" charset="0"/>
            </a:endParaRPr>
          </a:p>
          <a:p>
            <a:endParaRPr lang="fr-FR" sz="1600" dirty="0">
              <a:solidFill>
                <a:schemeClr val="bg1"/>
              </a:solidFill>
              <a:latin typeface="Trebuchet MS" panose="020B0603020202020204" pitchFamily="34" charset="0"/>
            </a:endParaRPr>
          </a:p>
          <a:p>
            <a:pPr>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respectueux des guides RH </a:t>
            </a:r>
            <a:r>
              <a:rPr lang="fr-FR" sz="1600" dirty="0">
                <a:solidFill>
                  <a:srgbClr val="FF6600"/>
                </a:solidFill>
                <a:latin typeface="Trebuchet MS" panose="020B0603020202020204" pitchFamily="34" charset="0"/>
              </a:rPr>
              <a:t>O</a:t>
            </a:r>
            <a:r>
              <a:rPr lang="fr-FR" sz="1600" dirty="0">
                <a:solidFill>
                  <a:schemeClr val="bg1"/>
                </a:solidFill>
                <a:latin typeface="Trebuchet MS" panose="020B0603020202020204" pitchFamily="34" charset="0"/>
              </a:rPr>
              <a:t>ui </a:t>
            </a:r>
            <a:r>
              <a:rPr lang="fr-FR" sz="1600" dirty="0">
                <a:solidFill>
                  <a:srgbClr val="00B485"/>
                </a:solidFill>
                <a:latin typeface="Trebuchet MS" panose="020B0603020202020204" pitchFamily="34" charset="0"/>
              </a:rPr>
              <a:t>E</a:t>
            </a:r>
            <a:r>
              <a:rPr lang="fr-FR" sz="1600" dirty="0">
                <a:solidFill>
                  <a:schemeClr val="bg1"/>
                </a:solidFill>
                <a:latin typeface="Trebuchet MS" panose="020B0603020202020204" pitchFamily="34" charset="0"/>
              </a:rPr>
              <a:t>nsemble (de valeurs et de savoir-être relationnels) qui garantissent la finalité d’un travail collectif qualitatif, en satisfaisant les ‟savoir-faire”, ‟vouloir-faire” et ‟pouvoir-faire”, des équipes</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26227" y="2539091"/>
            <a:ext cx="228599" cy="241735"/>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776704" y="4992606"/>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22678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3</a:t>
            </a:r>
          </a:p>
        </p:txBody>
      </p:sp>
      <p:sp>
        <p:nvSpPr>
          <p:cNvPr id="3" name="Flèche : virage 2">
            <a:extLst>
              <a:ext uri="{FF2B5EF4-FFF2-40B4-BE49-F238E27FC236}">
                <a16:creationId xmlns:a16="http://schemas.microsoft.com/office/drawing/2014/main" id="{CD63204B-9A58-C9DF-24FB-C8F0C5A12A82}"/>
              </a:ext>
            </a:extLst>
          </p:cNvPr>
          <p:cNvSpPr/>
          <p:nvPr/>
        </p:nvSpPr>
        <p:spPr>
          <a:xfrm rot="16200000">
            <a:off x="1459458" y="1805817"/>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73480" y="541707"/>
            <a:ext cx="7399020" cy="1121603"/>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concept du m</a:t>
            </a:r>
            <a:r>
              <a:rPr lang="fr-FR" sz="3200" dirty="0">
                <a:effectLst>
                  <a:outerShdw blurRad="38100" dist="38100" dir="2700000" algn="tl">
                    <a:srgbClr val="000000">
                      <a:alpha val="43137"/>
                    </a:srgbClr>
                  </a:outerShdw>
                </a:effectLst>
                <a:latin typeface="Trebuchet MS" panose="020B0603020202020204" pitchFamily="34" charset="0"/>
              </a:rPr>
              <a:t>aintien en activité autre que celui de l’Ubérisation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810001" y="5299588"/>
            <a:ext cx="6183085" cy="98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Satisfont les besoins des différentes clientèles (apport mutuel de services et de clients) par le biais de l’économie circulaire équitable</a:t>
            </a:r>
          </a:p>
          <a:p>
            <a:pPr marL="360363" indent="-360363" algn="just">
              <a:buClr>
                <a:schemeClr val="tx1">
                  <a:lumMod val="75000"/>
                  <a:lumOff val="25000"/>
                </a:schemeClr>
              </a:buClr>
              <a:buFont typeface="Wingdings" panose="05000000000000000000" pitchFamily="2" charset="2"/>
              <a:buChar char="Ø"/>
            </a:pPr>
            <a:endParaRPr lang="fr-FR"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805085" y="4348528"/>
            <a:ext cx="7365836" cy="99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Vont chercher le maintien en activité là où il se trouve sur les territoires locaux en mettant en cohérence la formation et ses fonds alloués</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7"/>
            <a:ext cx="8065893" cy="1318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cs typeface="Arial" panose="020B0604020202020204" pitchFamily="34" charset="0"/>
              </a:rPr>
              <a:t>I</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nsèrent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métiers à domicile dans le paysage économique local en facilitant les passerelles solidaires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avec </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 personne morale intervenant-clé pour la professionnalisation et changer l’image de ces métiers</a:t>
            </a:r>
            <a:endPar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dirty="0">
                <a:latin typeface="Trebuchet MS" panose="020B0603020202020204" pitchFamily="34" charset="0"/>
                <a:cs typeface="Arial" panose="020B0604020202020204" pitchFamily="34" charset="0"/>
              </a:rPr>
              <a:t>Chacun est      le client de quelqu’un</a:t>
            </a:r>
            <a:endParaRPr lang="fr-FR" sz="2100" b="1" dirty="0">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lumMod val="85000"/>
                    <a:lumOff val="15000"/>
                  </a:schemeClr>
                </a:solidFill>
                <a:latin typeface="Trebuchet MS" panose="020B0603020202020204" pitchFamily="34" charset="0"/>
                <a:cs typeface="Arial" panose="020B0604020202020204" pitchFamily="34" charset="0"/>
              </a:rPr>
              <a:t>Les </a:t>
            </a:r>
            <a:r>
              <a:rPr lang="fr-FR" sz="2800" dirty="0">
                <a:solidFill>
                  <a:srgbClr val="FF6600"/>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fr-FR" sz="2800" dirty="0">
                <a:solidFill>
                  <a:srgbClr val="00B485"/>
                </a:solidFill>
                <a:latin typeface="Trebuchet MS" panose="020B0603020202020204" pitchFamily="34" charset="0"/>
                <a:cs typeface="Arial" panose="020B0604020202020204" pitchFamily="34" charset="0"/>
              </a:rPr>
              <a:t>S</a:t>
            </a:r>
            <a:r>
              <a:rPr lang="fr-FR" sz="2800" dirty="0">
                <a:solidFill>
                  <a:schemeClr val="tx1">
                    <a:lumMod val="85000"/>
                    <a:lumOff val="15000"/>
                  </a:schemeClr>
                </a:solidFill>
                <a:latin typeface="Trebuchet MS" panose="020B0603020202020204" pitchFamily="34" charset="0"/>
                <a:cs typeface="Arial" panose="020B0604020202020204" pitchFamily="34" charset="0"/>
              </a:rPr>
              <a:t>ociaux </a:t>
            </a:r>
            <a:r>
              <a:rPr lang="fr-FR" sz="2800" dirty="0">
                <a:solidFill>
                  <a:srgbClr val="FF6600"/>
                </a:solidFill>
                <a:latin typeface="Trebuchet MS" panose="020B0603020202020204" pitchFamily="34" charset="0"/>
                <a:cs typeface="Arial" panose="020B0604020202020204" pitchFamily="34" charset="0"/>
              </a:rPr>
              <a:t>O</a:t>
            </a:r>
            <a:r>
              <a:rPr lang="fr-FR" sz="2800" dirty="0">
                <a:solidFill>
                  <a:schemeClr val="tx1">
                    <a:lumMod val="85000"/>
                    <a:lumOff val="15000"/>
                  </a:schemeClr>
                </a:solidFill>
                <a:latin typeface="Trebuchet MS" panose="020B0603020202020204" pitchFamily="34" charset="0"/>
                <a:cs typeface="Arial" panose="020B0604020202020204" pitchFamily="34" charset="0"/>
              </a:rPr>
              <a:t>ui </a:t>
            </a:r>
            <a:r>
              <a:rPr lang="fr-FR" sz="2800" dirty="0">
                <a:solidFill>
                  <a:srgbClr val="00B485"/>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nsemble</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333614" cy="961176"/>
          </a:xfrm>
        </p:spPr>
        <p:txBody>
          <a:bodyPr vert="horz" lIns="91440" tIns="45720" rIns="91440" bIns="45720" rtlCol="0" anchor="t">
            <a:noAutofit/>
          </a:bodyPr>
          <a:lstStyle/>
          <a:p>
            <a:pPr>
              <a:buClr>
                <a:schemeClr val="tx1">
                  <a:lumMod val="85000"/>
                  <a:lumOff val="15000"/>
                </a:schemeClr>
              </a:buClr>
            </a:pPr>
            <a:r>
              <a:rPr lang="fr-FR" sz="3200" dirty="0">
                <a:effectLst>
                  <a:outerShdw blurRad="38100" dist="38100" dir="2700000" algn="tl">
                    <a:srgbClr val="000000">
                      <a:alpha val="43137"/>
                    </a:srgbClr>
                  </a:outerShdw>
                </a:effectLst>
                <a:latin typeface="Trebuchet MS" panose="020B0603020202020204" pitchFamily="34" charset="0"/>
              </a:rPr>
              <a:t>Des RH maintenues en activité pour mobiliser autour de la cause commune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B</a:t>
            </a:r>
            <a:r>
              <a:rPr lang="fr-FR" sz="3200" dirty="0">
                <a:effectLst>
                  <a:outerShdw blurRad="38100" dist="38100" dir="2700000" algn="tl">
                    <a:srgbClr val="000000">
                      <a:alpha val="43137"/>
                    </a:srgbClr>
                  </a:outerShdw>
                </a:effectLst>
                <a:latin typeface="Trebuchet MS" panose="020B0603020202020204" pitchFamily="34" charset="0"/>
              </a:rPr>
              <a:t>ien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V</a:t>
            </a:r>
            <a:r>
              <a:rPr lang="fr-FR" sz="3200" dirty="0">
                <a:effectLst>
                  <a:outerShdw blurRad="38100" dist="38100" dir="2700000" algn="tl">
                    <a:srgbClr val="000000">
                      <a:alpha val="43137"/>
                    </a:srgbClr>
                  </a:outerShdw>
                </a:effectLst>
                <a:latin typeface="Trebuchet MS" panose="020B0603020202020204" pitchFamily="34" charset="0"/>
              </a:rPr>
              <a:t>ieillir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L</a:t>
            </a:r>
            <a:r>
              <a:rPr lang="fr-FR" sz="3200" dirty="0">
                <a:effectLst>
                  <a:outerShdw blurRad="38100" dist="38100" dir="2700000" algn="tl">
                    <a:srgbClr val="000000">
                      <a:alpha val="43137"/>
                    </a:srgbClr>
                  </a:outerShdw>
                </a:effectLst>
                <a:latin typeface="Trebuchet MS" panose="020B0603020202020204" pitchFamily="34" charset="0"/>
              </a:rPr>
              <a:t>ongtemps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E</a:t>
            </a:r>
            <a:r>
              <a:rPr lang="fr-FR" sz="3200" dirty="0">
                <a:effectLst>
                  <a:outerShdw blurRad="38100" dist="38100" dir="2700000" algn="tl">
                    <a:srgbClr val="000000">
                      <a:alpha val="43137"/>
                    </a:srgbClr>
                  </a:outerShdw>
                </a:effectLst>
                <a:latin typeface="Trebuchet MS" panose="020B0603020202020204" pitchFamily="34" charset="0"/>
              </a:rPr>
              <a:t>nsemble</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8406062" y="4315326"/>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3200" b="1" dirty="0">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Par ricochet ?</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70944" y="2724053"/>
            <a:ext cx="7441561" cy="338718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fr-FR"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fr-FR" sz="2800" b="1" baseline="0" dirty="0">
                <a:solidFill>
                  <a:schemeClr val="bg1"/>
                </a:solidFill>
                <a:latin typeface="Trebuchet MS" panose="020B0603020202020204" pitchFamily="34" charset="0"/>
                <a:cs typeface="Arial" panose="020B0604020202020204" pitchFamily="34"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ntrepreneurs </a:t>
            </a:r>
            <a:r>
              <a:rPr lang="fr-FR" sz="2800" b="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S</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ociaux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O</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ui </a:t>
            </a:r>
            <a:r>
              <a:rPr lang="fr-FR" sz="2800" b="1" dirty="0">
                <a:solidFill>
                  <a:srgbClr val="00B485"/>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nsemble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épaul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ent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RH</a:t>
            </a:r>
            <a:r>
              <a:rPr lang="fr-FR"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fr-FR"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 dispensant des </a:t>
            </a:r>
            <a:r>
              <a:rPr lang="fr-FR" sz="24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fr-FR" sz="24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partagées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avec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à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5 </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compétences clés</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utilisées en mode transversal </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entre les sept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pôles d'activités : </a:t>
            </a:r>
            <a:r>
              <a:rPr lang="fr-FR" sz="2400" dirty="0">
                <a:solidFill>
                  <a:schemeClr val="bg1"/>
                </a:solidFill>
                <a:latin typeface="Trebuchet MS" panose="020B0603020202020204" pitchFamily="34" charset="0"/>
              </a:rPr>
              <a:t>Développeur, Recruteur, Formateur, Tuteur, Coordinateur</a:t>
            </a:r>
          </a:p>
          <a:p>
            <a:pPr>
              <a:lnSpc>
                <a:spcPct val="120000"/>
              </a:lnSpc>
              <a:spcBef>
                <a:spcPts val="0"/>
              </a:spcBef>
              <a:buClr>
                <a:schemeClr val="tx1"/>
              </a:buClr>
              <a:buNone/>
            </a:pP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080786">
            <a:off x="7237745" y="5547999"/>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812506" y="4884825"/>
            <a:ext cx="4307306" cy="9543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700" b="1"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Multiples pistes d’emplois et d’activités </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063916" y="2181728"/>
            <a:ext cx="5694947"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fr-FR" sz="1600" dirty="0">
              <a:solidFill>
                <a:schemeClr val="tx1">
                  <a:lumMod val="85000"/>
                  <a:lumOff val="15000"/>
                </a:schemeClr>
              </a:solidFill>
              <a:latin typeface="Trebuchet MS" panose="020B0603020202020204" pitchFamily="34" charset="0"/>
            </a:endParaRPr>
          </a:p>
          <a:p>
            <a:pPr marL="273050" indent="-1588">
              <a:buClr>
                <a:schemeClr val="tx1">
                  <a:lumMod val="85000"/>
                  <a:lumOff val="15000"/>
                </a:schemeClr>
              </a:buClr>
            </a:pPr>
            <a:r>
              <a:rPr lang="fr-FR" sz="2400" dirty="0">
                <a:solidFill>
                  <a:srgbClr val="FF6600"/>
                </a:solidFill>
                <a:latin typeface="Trebuchet MS" panose="020B0603020202020204" pitchFamily="34" charset="0"/>
                <a:cs typeface="Arial" panose="020B0604020202020204" pitchFamily="34" charset="0"/>
              </a:rPr>
              <a:t>►</a:t>
            </a:r>
            <a:r>
              <a:rPr lang="fr-FR" sz="2400" dirty="0">
                <a:solidFill>
                  <a:srgbClr val="548235"/>
                </a:solidFill>
                <a:latin typeface="Trebuchet MS" panose="020B0603020202020204" pitchFamily="34" charset="0"/>
                <a:cs typeface="Arial" panose="020B0604020202020204" pitchFamily="34" charset="0"/>
              </a:rPr>
              <a:t> </a:t>
            </a:r>
            <a:r>
              <a:rPr lang="fr-FR" sz="2400" dirty="0">
                <a:solidFill>
                  <a:schemeClr val="tx1">
                    <a:lumMod val="85000"/>
                    <a:lumOff val="15000"/>
                  </a:schemeClr>
                </a:solidFill>
                <a:latin typeface="Trebuchet MS" panose="020B0603020202020204" pitchFamily="34" charset="0"/>
              </a:rPr>
              <a:t>Mutualisation des compétences transversales des RH pour le "Maintien de l’équilibre et de la bonne santé", le "Lieu de vie" et la "Vie sociale"</a:t>
            </a:r>
            <a:endParaRPr lang="fr-FR" sz="2400" dirty="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124039" y="1709421"/>
            <a:ext cx="1478276" cy="1478276"/>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19200" y="392647"/>
            <a:ext cx="7985760" cy="637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déploiement de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rPr>
              <a:t>l’économie circulaire en harmonie avec les besoins de chacun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877786"/>
            <a:ext cx="11039297" cy="144616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fr-FR" sz="3600" dirty="0">
                <a:solidFill>
                  <a:schemeClr val="bg1"/>
                </a:solidFill>
                <a:latin typeface="Trebuchet MS" panose="020B0603020202020204" pitchFamily="34" charset="0"/>
                <a:cs typeface="Arial" panose="020B0604020202020204" pitchFamily="34" charset="0"/>
              </a:rPr>
              <a:t>► </a:t>
            </a:r>
            <a:r>
              <a:rPr lang="fr-FR" sz="3600" dirty="0">
                <a:solidFill>
                  <a:schemeClr val="bg1"/>
                </a:solidFill>
                <a:latin typeface="Trebuchet MS" panose="020B0603020202020204" pitchFamily="34" charset="0"/>
              </a:rPr>
              <a:t>P</a:t>
            </a:r>
            <a:r>
              <a:rPr lang="fr-FR" sz="3600" dirty="0">
                <a:solidFill>
                  <a:schemeClr val="bg1"/>
                </a:solidFill>
                <a:latin typeface="Trebuchet MS" panose="020B0603020202020204" pitchFamily="34" charset="0"/>
                <a:cs typeface="Times New Roman" panose="02020603050405020304" pitchFamily="18" charset="0"/>
              </a:rPr>
              <a:t>érennité du projet</a:t>
            </a:r>
            <a:r>
              <a:rPr lang="fr-FR" sz="3600" dirty="0">
                <a:solidFill>
                  <a:schemeClr val="bg1"/>
                </a:solidFill>
                <a:latin typeface="Trebuchet MS" panose="020B0603020202020204" pitchFamily="34" charset="0"/>
              </a:rPr>
              <a:t> à l’unisson entre les modes de vie en </a:t>
            </a:r>
            <a:r>
              <a:rPr lang="fr-FR" sz="3600" b="1" dirty="0">
                <a:solidFill>
                  <a:schemeClr val="bg1"/>
                </a:solidFill>
                <a:latin typeface="Trebuchet MS" panose="020B0603020202020204" pitchFamily="34" charset="0"/>
              </a:rPr>
              <a:t>France</a:t>
            </a:r>
            <a:r>
              <a:rPr lang="fr-FR" sz="3600" dirty="0">
                <a:solidFill>
                  <a:schemeClr val="bg1"/>
                </a:solidFill>
                <a:latin typeface="Trebuchet MS" panose="020B0603020202020204" pitchFamily="34" charset="0"/>
              </a:rPr>
              <a:t> et au </a:t>
            </a:r>
            <a:r>
              <a:rPr lang="fr-FR" sz="3600" b="1" dirty="0">
                <a:solidFill>
                  <a:schemeClr val="bg1"/>
                </a:solidFill>
                <a:latin typeface="Trebuchet MS" panose="020B0603020202020204" pitchFamily="34" charset="0"/>
              </a:rPr>
              <a:t>Laos</a:t>
            </a:r>
            <a:r>
              <a:rPr lang="fr-FR"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3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672348" y="2984461"/>
            <a:ext cx="8228214" cy="3317601"/>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En fidélisant par un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m</a:t>
            </a:r>
            <a:r>
              <a:rPr lang="fr-FR" sz="2600" u="sng" dirty="0">
                <a:solidFill>
                  <a:schemeClr val="tx1">
                    <a:lumMod val="85000"/>
                    <a:lumOff val="15000"/>
                  </a:schemeClr>
                </a:solidFill>
                <a:latin typeface="Trebuchet MS" panose="020B0603020202020204" pitchFamily="34" charset="0"/>
                <a:cs typeface="Arial" panose="020B0604020202020204" pitchFamily="34" charset="0"/>
              </a:rPr>
              <a:t>ontage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financier</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socialement cohérent et une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ossature juridique</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structurée sur des conditions qui incitent les compétences de conception et celles opérationnelles à collaborer </a:t>
            </a:r>
          </a:p>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au bénéfice de la protection des intérêts de chacun</a:t>
            </a:r>
            <a:endParaRPr lang="fr-FR"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19122"/>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343320" y="3077643"/>
            <a:ext cx="1172504" cy="1172504"/>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96490" y="1311239"/>
            <a:ext cx="4756254" cy="3361989"/>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tabLst>
                <a:tab pos="719138" algn="l"/>
              </a:tabLst>
            </a:pPr>
            <a:r>
              <a:rPr lang="fr-FR" sz="2400" b="1" dirty="0">
                <a:solidFill>
                  <a:schemeClr val="bg1"/>
                </a:solidFill>
                <a:latin typeface="Trebuchet MS" panose="020B0603020202020204" pitchFamily="34" charset="0"/>
              </a:rPr>
              <a:t>Ossature France</a:t>
            </a:r>
            <a:endParaRPr lang="fr-FR" sz="800" b="1" dirty="0">
              <a:solidFill>
                <a:schemeClr val="bg1"/>
              </a:solidFill>
              <a:latin typeface="Trebuchet MS" panose="020B0603020202020204" pitchFamily="34" charset="0"/>
            </a:endParaRPr>
          </a:p>
          <a:p>
            <a:pPr>
              <a:buClr>
                <a:schemeClr val="accent4"/>
              </a:buClr>
              <a:buNone/>
            </a:pPr>
            <a:r>
              <a:rPr lang="fr-FR" sz="2400" b="1" dirty="0">
                <a:solidFill>
                  <a:schemeClr val="bg1"/>
                </a:solidFill>
                <a:latin typeface="Trebuchet MS" panose="020B0603020202020204" pitchFamily="34" charset="0"/>
              </a:rPr>
              <a:t> </a:t>
            </a: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Conceptuels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Société par Actions Simplifiées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Création du concept et innovation</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Garants de la bonne application</a:t>
            </a:r>
          </a:p>
          <a:p>
            <a:pPr>
              <a:buClr>
                <a:schemeClr val="accent4"/>
              </a:buClr>
              <a:buNone/>
            </a:pPr>
            <a:endParaRPr lang="fr-FR" sz="800" b="1" dirty="0">
              <a:latin typeface="Trebuchet MS" panose="020B0603020202020204" pitchFamily="34" charset="0"/>
            </a:endParaRP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a:t>
            </a:r>
            <a:r>
              <a:rPr lang="fr-FR" b="1" dirty="0">
                <a:solidFill>
                  <a:schemeClr val="bg1"/>
                </a:solidFill>
                <a:latin typeface="Trebuchet MS" panose="020B0603020202020204" pitchFamily="34" charset="0"/>
              </a:rPr>
              <a:t>Opé</a:t>
            </a:r>
            <a:r>
              <a:rPr lang="fr-FR" b="1" dirty="0">
                <a:latin typeface="Trebuchet MS" panose="020B0603020202020204" pitchFamily="34" charset="0"/>
              </a:rPr>
              <a:t>rationnels </a:t>
            </a:r>
          </a:p>
          <a:p>
            <a:pPr marL="360363" lvl="1" indent="-285750">
              <a:buClr>
                <a:schemeClr val="bg1"/>
              </a:buClr>
              <a:buFont typeface="Wingdings" panose="05000000000000000000" pitchFamily="2" charset="2"/>
              <a:buChar char="ü"/>
            </a:pPr>
            <a:r>
              <a:rPr lang="fr-FR" dirty="0">
                <a:latin typeface="Trebuchet MS" panose="020B0603020202020204" pitchFamily="34" charset="0"/>
              </a:rPr>
              <a:t>Deux Coopératives d’Activités et d’Emplois (respect des textes de loi)</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Appliquent le </a:t>
            </a:r>
            <a:r>
              <a:rPr lang="fr-FR" dirty="0">
                <a:solidFill>
                  <a:schemeClr val="bg1"/>
                </a:solidFill>
                <a:latin typeface="Trebuchet MS" panose="020B0603020202020204" pitchFamily="34" charset="0"/>
              </a:rPr>
              <a:t>concept</a:t>
            </a:r>
          </a:p>
          <a:p>
            <a:pPr>
              <a:buClr>
                <a:schemeClr val="accent4"/>
              </a:buClr>
              <a:buNone/>
            </a:pPr>
            <a:endParaRPr lang="fr-FR"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015636" y="1906289"/>
            <a:ext cx="1731825" cy="438389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fr-FR" sz="24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France  </a:t>
            </a:r>
          </a:p>
          <a:p>
            <a:pPr algn="ctr">
              <a:buClr>
                <a:schemeClr val="accent4"/>
              </a:buClr>
            </a:pPr>
            <a:r>
              <a:rPr lang="fr-FR" sz="2400" b="1" dirty="0">
                <a:latin typeface="Trebuchet MS" panose="020B0603020202020204" pitchFamily="34" charset="0"/>
              </a:rPr>
              <a:t>et Laos</a:t>
            </a:r>
          </a:p>
          <a:p>
            <a:pPr algn="ctr">
              <a:buClr>
                <a:schemeClr val="accent4"/>
              </a:buClr>
            </a:pPr>
            <a:endParaRPr lang="fr-FR" sz="8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P</a:t>
            </a:r>
            <a:r>
              <a:rPr lang="fr-FR" sz="2400" b="1" dirty="0">
                <a:latin typeface="Arial" panose="020B0604020202020204" pitchFamily="34" charset="0"/>
                <a:cs typeface="Arial" panose="020B0604020202020204" pitchFamily="34" charset="0"/>
              </a:rPr>
              <a:t>İ</a:t>
            </a:r>
            <a:r>
              <a:rPr lang="fr-FR" sz="2400" b="1" dirty="0">
                <a:latin typeface="Trebuchet MS" panose="020B0603020202020204" pitchFamily="34" charset="0"/>
              </a:rPr>
              <a:t>C</a:t>
            </a:r>
          </a:p>
          <a:p>
            <a:pPr algn="ctr">
              <a:buClr>
                <a:schemeClr val="accent4"/>
              </a:buClr>
            </a:pPr>
            <a:r>
              <a:rPr lang="fr-FR" sz="1600" i="1" dirty="0">
                <a:latin typeface="Trebuchet MS" panose="020B0603020202020204" pitchFamily="34" charset="0"/>
              </a:rPr>
              <a:t>(Partenaires aux Intérêts Communs) </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publics</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privés   </a:t>
            </a:r>
            <a:r>
              <a:rPr lang="fr-FR" sz="1600" i="1" dirty="0">
                <a:latin typeface="Trebuchet MS" panose="020B0603020202020204" pitchFamily="34" charset="0"/>
              </a:rPr>
              <a:t>(sous tous statuts juridiques)</a:t>
            </a:r>
          </a:p>
          <a:p>
            <a:pPr algn="ctr">
              <a:buClr>
                <a:schemeClr val="accent4"/>
              </a:buClr>
            </a:pPr>
            <a:endParaRPr lang="fr-FR" sz="1600" i="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p:txBody>
      </p:sp>
      <p:sp>
        <p:nvSpPr>
          <p:cNvPr id="9" name="Signe Plus 8">
            <a:extLst>
              <a:ext uri="{FF2B5EF4-FFF2-40B4-BE49-F238E27FC236}">
                <a16:creationId xmlns:a16="http://schemas.microsoft.com/office/drawing/2014/main" id="{994FEDA0-303D-42DA-BD00-EC97CDF8C3C6}"/>
              </a:ext>
            </a:extLst>
          </p:cNvPr>
          <p:cNvSpPr/>
          <p:nvPr/>
        </p:nvSpPr>
        <p:spPr>
          <a:xfrm>
            <a:off x="5115098" y="3477491"/>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 name="Flèche : droite 1">
            <a:extLst>
              <a:ext uri="{FF2B5EF4-FFF2-40B4-BE49-F238E27FC236}">
                <a16:creationId xmlns:a16="http://schemas.microsoft.com/office/drawing/2014/main" id="{358F57BF-2FFA-42CE-9A49-579E1804E598}"/>
              </a:ext>
            </a:extLst>
          </p:cNvPr>
          <p:cNvSpPr/>
          <p:nvPr/>
        </p:nvSpPr>
        <p:spPr>
          <a:xfrm>
            <a:off x="7908554" y="3693046"/>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8636061" y="1893820"/>
            <a:ext cx="3278843" cy="4411607"/>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fr-FR" sz="2400" b="1" dirty="0">
                <a:latin typeface="Trebuchet MS" panose="020B0603020202020204" pitchFamily="34" charset="0"/>
              </a:rPr>
              <a:t>Ensemble construire </a:t>
            </a:r>
          </a:p>
          <a:p>
            <a:pPr algn="ctr">
              <a:buClr>
                <a:schemeClr val="accent4"/>
              </a:buClr>
            </a:pPr>
            <a:r>
              <a:rPr lang="fr-FR" sz="2400" b="1" dirty="0">
                <a:latin typeface="Trebuchet MS" panose="020B0603020202020204" pitchFamily="34" charset="0"/>
              </a:rPr>
              <a:t>le projet d’avenir : </a:t>
            </a:r>
          </a:p>
          <a:p>
            <a:pPr algn="ctr">
              <a:buClr>
                <a:schemeClr val="accent4"/>
              </a:buClr>
            </a:pPr>
            <a:r>
              <a:rPr lang="fr-FR" sz="2100" b="1" dirty="0">
                <a:latin typeface="Trebuchet MS" panose="020B0603020202020204" pitchFamily="34" charset="0"/>
              </a:rPr>
              <a:t>réconcilier </a:t>
            </a:r>
          </a:p>
          <a:p>
            <a:pPr algn="ctr">
              <a:buClr>
                <a:schemeClr val="accent4"/>
              </a:buClr>
            </a:pPr>
            <a:r>
              <a:rPr lang="fr-FR" sz="2100" b="1" dirty="0">
                <a:latin typeface="Trebuchet MS" panose="020B0603020202020204" pitchFamily="34" charset="0"/>
              </a:rPr>
              <a:t>inclusion sociale, </a:t>
            </a:r>
          </a:p>
          <a:p>
            <a:pPr algn="ctr">
              <a:buClr>
                <a:schemeClr val="accent4"/>
              </a:buClr>
            </a:pPr>
            <a:r>
              <a:rPr lang="fr-FR" sz="2100" b="1" dirty="0">
                <a:latin typeface="Trebuchet MS" panose="020B0603020202020204" pitchFamily="34" charset="0"/>
              </a:rPr>
              <a:t>qualité de vie au travail et environnement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5" y="401782"/>
            <a:ext cx="8772703"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fr-FR" sz="3200" b="0" i="0" dirty="0">
                <a:solidFill>
                  <a:schemeClr val="tx1"/>
                </a:solidFill>
                <a:effectLst>
                  <a:outerShdw blurRad="38100" dist="38100" dir="2700000" algn="tl">
                    <a:srgbClr val="000000">
                      <a:alpha val="43137"/>
                    </a:srgbClr>
                  </a:outerShdw>
                </a:effectLst>
                <a:cs typeface="Arial" panose="020B0604020202020204" pitchFamily="34" charset="0"/>
              </a:rPr>
              <a:t>Une ossature juridique orchestrée de manière à sécuriser tous les profils de compétences</a:t>
            </a:r>
            <a:endParaRPr lang="fr-FR"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97875" y="4673229"/>
            <a:ext cx="4741013" cy="189798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pPr>
            <a:r>
              <a:rPr lang="fr-FR" sz="2400" b="1" dirty="0">
                <a:solidFill>
                  <a:schemeClr val="bg1"/>
                </a:solidFill>
                <a:latin typeface="Trebuchet MS" panose="020B0603020202020204" pitchFamily="34" charset="0"/>
              </a:rPr>
              <a:t> Ossature France et Laos </a:t>
            </a: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Bénévoles</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Deux associations distinctes Loi 1901</a:t>
            </a:r>
          </a:p>
          <a:p>
            <a:pPr marL="441325" lvl="1" indent="-285750">
              <a:buClr>
                <a:schemeClr val="bg1"/>
              </a:buClr>
              <a:buFont typeface="Wingdings" panose="05000000000000000000" pitchFamily="2" charset="2"/>
              <a:buChar char="ü"/>
            </a:pPr>
            <a:r>
              <a:rPr lang="fr-FR" dirty="0">
                <a:solidFill>
                  <a:schemeClr val="bg1"/>
                </a:solidFill>
                <a:latin typeface="Trebuchet MS" panose="020B0603020202020204" pitchFamily="34" charset="0"/>
              </a:rPr>
              <a:t>Gardien du concept</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Apport par leurs compétences</a:t>
            </a:r>
          </a:p>
          <a:p>
            <a:pPr>
              <a:buClr>
                <a:schemeClr val="accent4"/>
              </a:buClr>
              <a:buNone/>
            </a:pPr>
            <a:endParaRPr lang="fr-FR"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677" y="1434929"/>
            <a:ext cx="605311" cy="605311"/>
          </a:xfrm>
          <a:prstGeom prst="rect">
            <a:avLst/>
          </a:prstGeom>
        </p:spPr>
      </p:pic>
      <p:pic>
        <p:nvPicPr>
          <p:cNvPr id="12" name="Graphique 11" descr="Ampoule et crayon">
            <a:extLst>
              <a:ext uri="{FF2B5EF4-FFF2-40B4-BE49-F238E27FC236}">
                <a16:creationId xmlns:a16="http://schemas.microsoft.com/office/drawing/2014/main" id="{0DA9D854-C0C5-6A62-4EE7-DFC7E815D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781" y="4697097"/>
            <a:ext cx="560943" cy="560943"/>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7</a:t>
            </a:r>
          </a:p>
        </p:txBody>
      </p:sp>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 calcmode="lin" valueType="num">
                                      <p:cBhvr>
                                        <p:cTn id="42" dur="500" fill="hold"/>
                                        <p:tgtEl>
                                          <p:spTgt spid="2"/>
                                        </p:tgtEl>
                                        <p:attrNameLst>
                                          <p:attrName>style.rotation</p:attrName>
                                        </p:attrNameLst>
                                      </p:cBhvr>
                                      <p:tavLst>
                                        <p:tav tm="0">
                                          <p:val>
                                            <p:fltVal val="360"/>
                                          </p:val>
                                        </p:tav>
                                        <p:tav tm="100000">
                                          <p:val>
                                            <p:fltVal val="0"/>
                                          </p:val>
                                        </p:tav>
                                      </p:tavLst>
                                    </p:anim>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2" grpId="0" animBg="1"/>
      <p:bldP spid="7" grpId="0" animBg="1"/>
      <p:bldP spid="11"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4797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intérêts communs devant</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 le volume des problèmes à résoudre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685800" y="3780693"/>
            <a:ext cx="7628021"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cs typeface="Arial" panose="020B0604020202020204" pitchFamily="34" charset="0"/>
              </a:rPr>
              <a:t>Dans une vision réaliste du maintien en activité </a:t>
            </a:r>
            <a:r>
              <a:rPr lang="fr-FR" sz="2600" dirty="0">
                <a:solidFill>
                  <a:schemeClr val="tx1">
                    <a:lumMod val="85000"/>
                    <a:lumOff val="15000"/>
                  </a:schemeClr>
                </a:solidFill>
                <a:latin typeface="Trebuchet MS" panose="020B0603020202020204" pitchFamily="34" charset="0"/>
              </a:rPr>
              <a:t>face aux carrières chaotiques, à la limitation du recours aux cessations totales anticipées,  et à l’allongement de la durée des cotisations pour des retraites à taux plein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762308" y="2431983"/>
            <a:ext cx="7625554"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Clr>
                <a:srgbClr val="538034"/>
              </a:buClr>
              <a:buSzPct val="100000"/>
              <a:buFont typeface="Wingdings" panose="05000000000000000000" pitchFamily="2" charset="2"/>
              <a:buChar char="Ø"/>
            </a:pPr>
            <a:r>
              <a:rPr lang="fr-FR" sz="2600" spc="40" dirty="0">
                <a:solidFill>
                  <a:schemeClr val="tx1">
                    <a:lumMod val="85000"/>
                    <a:lumOff val="15000"/>
                  </a:schemeClr>
                </a:solidFill>
                <a:latin typeface="Trebuchet MS" panose="020B0603020202020204" pitchFamily="34" charset="0"/>
              </a:rPr>
              <a:t>Dans une </a:t>
            </a:r>
            <a:r>
              <a:rPr lang="fr-FR" sz="2600" dirty="0">
                <a:solidFill>
                  <a:schemeClr val="tx1">
                    <a:lumMod val="85000"/>
                    <a:lumOff val="15000"/>
                  </a:schemeClr>
                </a:solidFill>
                <a:latin typeface="Trebuchet MS" panose="020B0603020202020204" pitchFamily="34" charset="0"/>
              </a:rPr>
              <a:t>collaboration inscrite sur la durée afin de soutenir l’évolution des représentations dans le monde du travail</a:t>
            </a:r>
          </a:p>
          <a:p>
            <a:pPr marL="0" indent="0">
              <a:buClr>
                <a:srgbClr val="538034"/>
              </a:buClr>
              <a:buSzPct val="100000"/>
              <a:buNone/>
            </a:pPr>
            <a:endParaRPr lang="fr-FR" sz="2400" i="1" dirty="0">
              <a:latin typeface="Trebuchet MS" panose="020B0603020202020204" pitchFamily="34" charset="0"/>
              <a:ea typeface="Times New Roman" panose="02020603050405020304" pitchFamily="18" charset="0"/>
            </a:endParaRP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822" y="2170885"/>
            <a:ext cx="3878178" cy="4025743"/>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577866" y="2035150"/>
            <a:ext cx="7786929"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fr-FR" sz="2600" dirty="0">
                <a:solidFill>
                  <a:schemeClr val="tx1">
                    <a:lumMod val="85000"/>
                    <a:lumOff val="15000"/>
                  </a:schemeClr>
                </a:solidFill>
                <a:latin typeface="Trebuchet MS" panose="020B0603020202020204" pitchFamily="34" charset="0"/>
                <a:cs typeface="Arial" panose="020B0604020202020204" pitchFamily="34" charset="0"/>
              </a:rPr>
              <a:t>C</a:t>
            </a:r>
            <a:r>
              <a:rPr lang="fr-FR" sz="2600" dirty="0">
                <a:solidFill>
                  <a:schemeClr val="tx1">
                    <a:lumMod val="85000"/>
                    <a:lumOff val="15000"/>
                  </a:schemeClr>
                </a:solidFill>
                <a:latin typeface="Trebuchet MS" panose="020B0603020202020204" pitchFamily="34" charset="0"/>
              </a:rPr>
              <a:t>onstitution d’un </a:t>
            </a:r>
            <a:r>
              <a:rPr lang="fr-FR" sz="2600" u="sng" dirty="0">
                <a:solidFill>
                  <a:schemeClr val="tx1">
                    <a:lumMod val="85000"/>
                    <a:lumOff val="15000"/>
                  </a:schemeClr>
                </a:solidFill>
                <a:latin typeface="Trebuchet MS" panose="020B0603020202020204" pitchFamily="34" charset="0"/>
              </a:rPr>
              <a:t>vivier de professionnels</a:t>
            </a:r>
            <a:r>
              <a:rPr lang="fr-FR" sz="2600" dirty="0">
                <a:solidFill>
                  <a:schemeClr val="tx1">
                    <a:lumMod val="85000"/>
                    <a:lumOff val="15000"/>
                  </a:schemeClr>
                </a:solidFill>
                <a:latin typeface="Trebuchet MS" panose="020B0603020202020204" pitchFamily="34" charset="0"/>
              </a:rPr>
              <a:t> avec des compétences transversales entre tous les métiers au domicile des particuliers et ceux en entreprise</a:t>
            </a:r>
          </a:p>
          <a:p>
            <a:pPr marL="442913" indent="-442913" defTabSz="442913">
              <a:buNone/>
            </a:pPr>
            <a:endParaRPr lang="fr-FR"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526474" y="5015354"/>
            <a:ext cx="11096936" cy="1107996"/>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besoins des entreprises : </a:t>
            </a:r>
            <a:r>
              <a:rPr lang="fr-FR" sz="2200" dirty="0">
                <a:solidFill>
                  <a:schemeClr val="tx1">
                    <a:lumMod val="85000"/>
                    <a:lumOff val="15000"/>
                  </a:schemeClr>
                </a:solidFill>
                <a:latin typeface="Trebuchet MS" panose="020B0603020202020204" pitchFamily="34" charset="0"/>
              </a:rPr>
              <a:t>recrutement ; professionnalisation des métiers ; apport aux salariés en souffrance, des missions moins pénibles au domicile des Usagers-Clients, ainsi que des missions de tutorat</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3754568" y="3458392"/>
            <a:ext cx="8036379"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attentes des Usagers-Clients à leur domicile :</a:t>
            </a:r>
            <a:r>
              <a:rPr lang="fr-FR" sz="2200" dirty="0">
                <a:solidFill>
                  <a:schemeClr val="tx1">
                    <a:lumMod val="85000"/>
                    <a:lumOff val="15000"/>
                  </a:schemeClr>
                </a:solidFill>
                <a:latin typeface="Trebuchet MS" panose="020B0603020202020204" pitchFamily="34" charset="0"/>
              </a:rPr>
              <a:t> proposition de ressources aux compétences éprouvées et sérieuses, dans une notion de choix de services personnalisés, sur mesure et à la carte</a:t>
            </a:r>
          </a:p>
          <a:p>
            <a:pPr marL="360363" indent="-360363">
              <a:buNone/>
            </a:pPr>
            <a:endParaRPr lang="fr-FR" sz="2400" dirty="0">
              <a:latin typeface="Trebuchet MS" panose="020B0603020202020204" pitchFamily="34" charset="0"/>
            </a:endParaRPr>
          </a:p>
          <a:p>
            <a:pPr marL="442913" indent="-442913">
              <a:buNone/>
            </a:pPr>
            <a:endParaRPr lang="fr-FR" sz="2400" i="1" dirty="0">
              <a:latin typeface="Trebuchet MS" panose="020B0603020202020204" pitchFamily="34" charset="0"/>
              <a:ea typeface="Times New Roman" panose="02020603050405020304" pitchFamily="18" charset="0"/>
            </a:endParaRP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valeurs communes pour </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lutter contre les dérives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574359" y="401054"/>
            <a:ext cx="9946869" cy="3315120"/>
          </a:xfrm>
        </p:spPr>
        <p:txBody>
          <a:bodyPr>
            <a:noAutofit/>
          </a:bodyPr>
          <a:lstStyle/>
          <a:p>
            <a:r>
              <a:rPr lang="fr-FR" sz="4800" b="1" dirty="0">
                <a:solidFill>
                  <a:srgbClr val="FF6600"/>
                </a:solidFill>
                <a:latin typeface="Trebuchet MS" panose="020B0603020202020204" pitchFamily="34" charset="0"/>
              </a:rPr>
              <a:t>Comment tenir les engagements de ce projet d’intérêt général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duplicable sur </a:t>
            </a:r>
            <a:r>
              <a:rPr lang="fr-FR" sz="4352" b="1" dirty="0">
                <a:solidFill>
                  <a:srgbClr val="FF6600"/>
                </a:solidFill>
                <a:latin typeface="Trebuchet MS" panose="020B0603020202020204" pitchFamily="34" charset="0"/>
              </a:rPr>
              <a:t>les</a:t>
            </a:r>
            <a:r>
              <a:rPr lang="fr-FR" sz="4800" b="1" dirty="0">
                <a:solidFill>
                  <a:srgbClr val="FF6600"/>
                </a:solidFill>
                <a:latin typeface="Trebuchet MS" panose="020B0603020202020204" pitchFamily="34" charset="0"/>
              </a:rPr>
              <a:t>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territoires ? </a:t>
            </a: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471" y="231006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505255"/>
            <a:ext cx="8215748" cy="1026616"/>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47" y="1760217"/>
            <a:ext cx="4044462" cy="3410387"/>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2919046" y="4818904"/>
            <a:ext cx="8440616" cy="131123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chemeClr val="tx1">
                  <a:lumMod val="85000"/>
                  <a:lumOff val="15000"/>
                </a:schemeClr>
              </a:solidFill>
              <a:latin typeface="Trebuchet MS" panose="020B0603020202020204" pitchFamily="34" charset="0"/>
            </a:endParaRPr>
          </a:p>
          <a:p>
            <a:pPr algn="ctr"/>
            <a:r>
              <a:rPr lang="fr-FR" sz="3000" b="1" dirty="0">
                <a:solidFill>
                  <a:schemeClr val="bg1"/>
                </a:solidFill>
                <a:latin typeface="Trebuchet MS" panose="020B0603020202020204" pitchFamily="34" charset="0"/>
              </a:rPr>
              <a:t>Besoin d’un </a:t>
            </a:r>
            <a:r>
              <a:rPr lang="fr-FR" sz="3000" b="1" u="sng" dirty="0">
                <a:solidFill>
                  <a:schemeClr val="bg1"/>
                </a:solidFill>
                <a:latin typeface="Trebuchet MS" panose="020B0603020202020204" pitchFamily="34" charset="0"/>
              </a:rPr>
              <a:t>S</a:t>
            </a:r>
            <a:r>
              <a:rPr lang="fr-FR" sz="3000" b="1" u="sng" dirty="0">
                <a:solidFill>
                  <a:schemeClr val="bg1"/>
                </a:solidFill>
                <a:latin typeface="Trebuchet MS" panose="020B0603020202020204" pitchFamily="34" charset="0"/>
                <a:cs typeface="Arial" panose="020B0604020202020204" pitchFamily="34" charset="0"/>
              </a:rPr>
              <a:t>İ</a:t>
            </a:r>
            <a:r>
              <a:rPr lang="fr-FR" sz="3000" b="1" u="sng" dirty="0">
                <a:solidFill>
                  <a:schemeClr val="bg1"/>
                </a:solidFill>
                <a:latin typeface="Trebuchet MS" panose="020B0603020202020204" pitchFamily="34" charset="0"/>
              </a:rPr>
              <a:t>RH</a:t>
            </a:r>
            <a:r>
              <a:rPr lang="fr-FR" sz="3000" b="1" dirty="0">
                <a:solidFill>
                  <a:schemeClr val="bg1"/>
                </a:solidFill>
                <a:latin typeface="Trebuchet MS" panose="020B0603020202020204" pitchFamily="34" charset="0"/>
              </a:rPr>
              <a:t> spécifique </a:t>
            </a:r>
          </a:p>
          <a:p>
            <a:pPr algn="ctr"/>
            <a:r>
              <a:rPr lang="fr-FR" sz="3000" b="1" dirty="0">
                <a:solidFill>
                  <a:schemeClr val="bg1"/>
                </a:solidFill>
                <a:latin typeface="Trebuchet MS" panose="020B0603020202020204" pitchFamily="34" charset="0"/>
              </a:rPr>
              <a:t>(Système Informatique Ressources Humaines)</a:t>
            </a:r>
            <a:r>
              <a:rPr lang="fr-FR"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fr-FR"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1" y="2926080"/>
            <a:ext cx="6765174" cy="18928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2800" dirty="0">
                <a:solidFill>
                  <a:schemeClr val="tx1">
                    <a:lumMod val="85000"/>
                    <a:lumOff val="15000"/>
                  </a:schemeClr>
                </a:solidFill>
                <a:latin typeface="Trebuchet MS" panose="020B0603020202020204" pitchFamily="34" charset="0"/>
              </a:rPr>
              <a:t>Conduire l’action en </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prenant en compte   </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humain</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 capital environnemental</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financier </a:t>
            </a:r>
            <a:endPar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609600" y="177515"/>
            <a:ext cx="10958943" cy="861578"/>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La raison d’être de ce projet</a:t>
            </a: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360217" y="1039094"/>
            <a:ext cx="11503100" cy="222714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539750">
              <a:buClr>
                <a:schemeClr val="bg1"/>
              </a:buClr>
            </a:pPr>
            <a:r>
              <a:rPr lang="fr-FR" sz="3200" dirty="0">
                <a:latin typeface="Trebuchet MS" panose="020B0603020202020204" pitchFamily="34" charset="0"/>
              </a:rPr>
              <a:t>     </a:t>
            </a:r>
          </a:p>
          <a:p>
            <a:pPr marL="539750">
              <a:buClr>
                <a:schemeClr val="bg1"/>
              </a:buClr>
              <a:tabLst>
                <a:tab pos="720725" algn="l"/>
                <a:tab pos="900113" algn="l"/>
                <a:tab pos="1344613" algn="l"/>
              </a:tabLst>
            </a:pPr>
            <a:r>
              <a:rPr lang="fr-FR" sz="2800" dirty="0">
                <a:latin typeface="Trebuchet MS" panose="020B0603020202020204" pitchFamily="34" charset="0"/>
              </a:rPr>
              <a:t>       Fédérer une action citoyenne humaniste apolitique d’intérêt</a:t>
            </a:r>
          </a:p>
          <a:p>
            <a:pPr marL="539750">
              <a:buClr>
                <a:schemeClr val="bg1"/>
              </a:buClr>
            </a:pPr>
            <a:r>
              <a:rPr lang="fr-FR" sz="2800" dirty="0">
                <a:latin typeface="Trebuchet MS" panose="020B0603020202020204" pitchFamily="34" charset="0"/>
              </a:rPr>
              <a:t>    général à impact social et environnemental par une autre </a:t>
            </a:r>
          </a:p>
          <a:p>
            <a:pPr marL="539750">
              <a:buClr>
                <a:schemeClr val="bg1"/>
              </a:buClr>
            </a:pPr>
            <a:r>
              <a:rPr lang="fr-FR" sz="2800" dirty="0">
                <a:latin typeface="Trebuchet MS" panose="020B0603020202020204" pitchFamily="34" charset="0"/>
              </a:rPr>
              <a:t> forme de coopération dans le respect des territoires, </a:t>
            </a:r>
          </a:p>
          <a:p>
            <a:pPr marL="179388">
              <a:buClr>
                <a:schemeClr val="bg1"/>
              </a:buClr>
            </a:pPr>
            <a:r>
              <a:rPr lang="fr-FR" sz="2800" dirty="0">
                <a:latin typeface="Trebuchet MS" panose="020B0603020202020204" pitchFamily="34" charset="0"/>
              </a:rPr>
              <a:t>  en FRANCE et au LAOS. </a:t>
            </a: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720436" y="3089564"/>
            <a:ext cx="5971308" cy="334153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7938" algn="ctr">
              <a:buClr>
                <a:schemeClr val="bg1"/>
              </a:buClr>
            </a:pPr>
            <a:r>
              <a:rPr lang="fr-FR" sz="2400" dirty="0">
                <a:latin typeface="Trebuchet MS" panose="020B0603020202020204" pitchFamily="34" charset="0"/>
              </a:rPr>
              <a:t>Au regard du changement climatique, </a:t>
            </a:r>
          </a:p>
          <a:p>
            <a:pPr marL="82550" indent="7938" algn="ctr">
              <a:buClr>
                <a:schemeClr val="bg1"/>
              </a:buClr>
            </a:pPr>
            <a:r>
              <a:rPr lang="fr-FR" sz="2400" dirty="0">
                <a:latin typeface="Trebuchet MS" panose="020B0603020202020204" pitchFamily="34" charset="0"/>
              </a:rPr>
              <a:t>un </a:t>
            </a:r>
            <a:r>
              <a:rPr lang="fr-FR" sz="2400" u="dotted" dirty="0">
                <a:latin typeface="Trebuchet MS" panose="020B0603020202020204" pitchFamily="34" charset="0"/>
              </a:rPr>
              <a:t>système différent d’organisation</a:t>
            </a:r>
            <a:r>
              <a:rPr lang="fr-FR" sz="2400" dirty="0">
                <a:latin typeface="Trebuchet MS" panose="020B0603020202020204" pitchFamily="34" charset="0"/>
              </a:rPr>
              <a:t> </a:t>
            </a:r>
          </a:p>
          <a:p>
            <a:pPr marL="82550" indent="7938" algn="ctr">
              <a:buClr>
                <a:schemeClr val="bg1"/>
              </a:buClr>
            </a:pPr>
            <a:r>
              <a:rPr lang="fr-FR" sz="2400" dirty="0">
                <a:latin typeface="Trebuchet MS" panose="020B0603020202020204" pitchFamily="34" charset="0"/>
              </a:rPr>
              <a:t>a été imaginé au sein des quartiers, en faisant face aux sociétés vieillissantes devenues complexes, en perte de sens et en rupture, et qui fabriquent de la précarité, du burnout, de la maltraitance, de la solitude... </a:t>
            </a:r>
            <a:endParaRPr lang="fr-FR" sz="2400" dirty="0">
              <a:solidFill>
                <a:schemeClr val="bg1"/>
              </a:solidFill>
              <a:latin typeface="Trebuchet MS" panose="020B0603020202020204" pitchFamily="34" charset="0"/>
            </a:endParaRPr>
          </a:p>
        </p:txBody>
      </p:sp>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5197" y="5985164"/>
            <a:ext cx="1196802" cy="840189"/>
          </a:xfrm>
          <a:prstGeom prst="rect">
            <a:avLst/>
          </a:prstGeom>
        </p:spPr>
      </p:pic>
      <p:sp>
        <p:nvSpPr>
          <p:cNvPr id="13" name="Rectangle : coins arrondis 12">
            <a:extLst>
              <a:ext uri="{FF2B5EF4-FFF2-40B4-BE49-F238E27FC236}">
                <a16:creationId xmlns:a16="http://schemas.microsoft.com/office/drawing/2014/main" id="{7840FEA8-ECA7-D47F-9F86-2BF1F086E5E4}"/>
              </a:ext>
            </a:extLst>
          </p:cNvPr>
          <p:cNvSpPr/>
          <p:nvPr/>
        </p:nvSpPr>
        <p:spPr>
          <a:xfrm>
            <a:off x="6954969" y="3422068"/>
            <a:ext cx="4862947" cy="762006"/>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6350">
              <a:buClr>
                <a:schemeClr val="bg1"/>
              </a:buClr>
            </a:pPr>
            <a:r>
              <a:rPr lang="fr-FR" sz="3200" b="1" dirty="0">
                <a:solidFill>
                  <a:schemeClr val="bg1"/>
                </a:solidFill>
                <a:latin typeface="Trebuchet MS" panose="020B0603020202020204" pitchFamily="34" charset="0"/>
                <a:cs typeface="Arial" panose="020B0604020202020204" pitchFamily="34" charset="0"/>
              </a:rPr>
              <a:t>Avec quelle solution ?</a:t>
            </a:r>
          </a:p>
        </p:txBody>
      </p:sp>
      <p:pic>
        <p:nvPicPr>
          <p:cNvPr id="15" name="Graphique 14" descr="Ampoule et engrenage">
            <a:extLst>
              <a:ext uri="{FF2B5EF4-FFF2-40B4-BE49-F238E27FC236}">
                <a16:creationId xmlns:a16="http://schemas.microsoft.com/office/drawing/2014/main" id="{28D1F2B6-BEBA-25CC-EA0F-D31C59D736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568" y="868187"/>
            <a:ext cx="1184571" cy="1184571"/>
          </a:xfrm>
          <a:prstGeom prst="rect">
            <a:avLst/>
          </a:prstGeom>
        </p:spPr>
      </p:pic>
      <p:sp>
        <p:nvSpPr>
          <p:cNvPr id="4" name="Rectangle 3">
            <a:extLst>
              <a:ext uri="{FF2B5EF4-FFF2-40B4-BE49-F238E27FC236}">
                <a16:creationId xmlns:a16="http://schemas.microsoft.com/office/drawing/2014/main" id="{475504A9-193A-0F3A-35D7-16F97AAEF3B6}"/>
              </a:ext>
            </a:extLst>
          </p:cNvPr>
          <p:cNvSpPr/>
          <p:nvPr/>
        </p:nvSpPr>
        <p:spPr>
          <a:xfrm>
            <a:off x="7232068" y="4184074"/>
            <a:ext cx="4350329" cy="163483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endParaRPr lang="fr-FR" sz="2400" b="1" dirty="0">
              <a:solidFill>
                <a:schemeClr val="bg1"/>
              </a:solidFill>
              <a:latin typeface="Trebuchet MS" panose="020B0603020202020204" pitchFamily="34" charset="0"/>
              <a:cs typeface="Arial" panose="020B0604020202020204" pitchFamily="34" charset="0"/>
            </a:endParaRPr>
          </a:p>
          <a:p>
            <a:pPr algn="ctr"/>
            <a:r>
              <a:rPr lang="fr-FR" sz="2600" b="1" dirty="0">
                <a:solidFill>
                  <a:schemeClr val="bg1"/>
                </a:solidFill>
                <a:latin typeface="Trebuchet MS" panose="020B0603020202020204" pitchFamily="34" charset="0"/>
                <a:cs typeface="Arial" panose="020B0604020202020204" pitchFamily="34" charset="0"/>
              </a:rPr>
              <a:t>►</a:t>
            </a:r>
            <a:r>
              <a:rPr lang="fr-FR" sz="2400" dirty="0">
                <a:solidFill>
                  <a:schemeClr val="bg1"/>
                </a:solidFill>
                <a:latin typeface="Trebuchet MS" panose="020B0603020202020204" pitchFamily="34" charset="0"/>
                <a:cs typeface="Arial" panose="020B0604020202020204" pitchFamily="34" charset="0"/>
              </a:rPr>
              <a:t>Bifurquer vers un autre modèle de réussite </a:t>
            </a:r>
            <a:r>
              <a:rPr lang="fr-FR" sz="2400" dirty="0">
                <a:latin typeface="Trebuchet MS" panose="020B0603020202020204" pitchFamily="34" charset="0"/>
              </a:rPr>
              <a:t>en portant un concept qui respecte les êtres vivants </a:t>
            </a:r>
            <a:endParaRPr lang="fr-FR" sz="2400" dirty="0">
              <a:solidFill>
                <a:schemeClr val="bg1"/>
              </a:solidFill>
              <a:latin typeface="Trebuchet MS" panose="020B0603020202020204" pitchFamily="34" charset="0"/>
            </a:endParaRPr>
          </a:p>
          <a:p>
            <a:pPr algn="ctr"/>
            <a:endParaRPr lang="fr-FR" sz="2200" b="1" dirty="0">
              <a:latin typeface="Trebuchet MS" panose="020B0603020202020204" pitchFamily="34" charset="0"/>
            </a:endParaRPr>
          </a:p>
          <a:p>
            <a:pPr algn="ctr"/>
            <a:endParaRPr lang="fr-FR" sz="2200" b="1" dirty="0">
              <a:latin typeface="Trebuchet MS" panose="020B0603020202020204" pitchFamily="34" charset="0"/>
            </a:endParaRPr>
          </a:p>
        </p:txBody>
      </p:sp>
    </p:spTree>
    <p:extLst>
      <p:ext uri="{BB962C8B-B14F-4D97-AF65-F5344CB8AC3E}">
        <p14:creationId xmlns:p14="http://schemas.microsoft.com/office/powerpoint/2010/main" val="24503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1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7334" y="1974111"/>
            <a:ext cx="10572551"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fr-FR" sz="2400" baseline="0" dirty="0">
                <a:solidFill>
                  <a:srgbClr val="FF6600"/>
                </a:solidFill>
                <a:latin typeface="Trebuchet MS" panose="020B0603020202020204" pitchFamily="34" charset="0"/>
                <a:cs typeface="Arial" panose="020B0604020202020204" pitchFamily="34" charset="0"/>
              </a:rPr>
              <a:t>►</a:t>
            </a:r>
            <a:r>
              <a:rPr lang="fr-FR" sz="2400" baseline="0" dirty="0">
                <a:solidFill>
                  <a:schemeClr val="accent1"/>
                </a:solidFill>
                <a:latin typeface="Trebuchet MS" panose="020B0603020202020204" pitchFamily="34" charset="0"/>
                <a:cs typeface="Arial" panose="020B0604020202020204" pitchFamily="34" charset="0"/>
              </a:rPr>
              <a:t> </a:t>
            </a:r>
            <a:r>
              <a:rPr lang="fr-FR" sz="2400" b="1" baseline="0" dirty="0">
                <a:solidFill>
                  <a:schemeClr val="tx1">
                    <a:lumMod val="85000"/>
                    <a:lumOff val="15000"/>
                  </a:schemeClr>
                </a:solidFill>
                <a:latin typeface="Trebuchet MS" panose="020B0603020202020204" pitchFamily="34" charset="0"/>
                <a:cs typeface="Arial" panose="020B0604020202020204" pitchFamily="34" charset="0"/>
              </a:rPr>
              <a:t>U</a:t>
            </a:r>
            <a:r>
              <a:rPr lang="fr-FR" sz="2400" b="1" baseline="0" dirty="0">
                <a:solidFill>
                  <a:schemeClr val="tx1">
                    <a:lumMod val="85000"/>
                    <a:lumOff val="15000"/>
                  </a:schemeClr>
                </a:solidFill>
                <a:latin typeface="Trebuchet MS" panose="020B0603020202020204" pitchFamily="34" charset="0"/>
              </a:rPr>
              <a:t>ne plateforme informatique : </a:t>
            </a:r>
            <a:r>
              <a:rPr lang="fr-FR" sz="2400" baseline="0" dirty="0">
                <a:solidFill>
                  <a:schemeClr val="tx1">
                    <a:lumMod val="85000"/>
                    <a:lumOff val="15000"/>
                  </a:schemeClr>
                </a:solidFill>
                <a:latin typeface="Trebuchet MS" panose="020B0603020202020204" pitchFamily="34" charset="0"/>
              </a:rPr>
              <a:t>algorithme de Matching sur préférence </a:t>
            </a:r>
            <a:r>
              <a:rPr lang="fr-FR" sz="2400" dirty="0">
                <a:solidFill>
                  <a:schemeClr val="tx1">
                    <a:lumMod val="85000"/>
                    <a:lumOff val="15000"/>
                  </a:schemeClr>
                </a:solidFill>
                <a:latin typeface="Trebuchet MS" panose="020B0603020202020204" pitchFamily="34" charset="0"/>
              </a:rPr>
              <a:t>ou</a:t>
            </a:r>
            <a:r>
              <a:rPr lang="fr-FR" sz="2400" baseline="0" dirty="0">
                <a:solidFill>
                  <a:schemeClr val="tx1">
                    <a:lumMod val="85000"/>
                    <a:lumOff val="15000"/>
                  </a:schemeClr>
                </a:solidFill>
                <a:latin typeface="Trebuchet MS" panose="020B0603020202020204" pitchFamily="34" charset="0"/>
              </a:rPr>
              <a:t> frein des professionnels, gestion RH de qualité, formation</a:t>
            </a: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520725"/>
            <a:ext cx="9628568" cy="1059768"/>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Un S</a:t>
            </a:r>
            <a:r>
              <a:rPr lang="fr-FR" sz="40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İ</a:t>
            </a:r>
            <a:r>
              <a:rPr lang="fr-FR" sz="4000" dirty="0">
                <a:effectLst>
                  <a:outerShdw blurRad="38100" dist="38100" dir="2700000" algn="tl">
                    <a:srgbClr val="000000">
                      <a:alpha val="43137"/>
                    </a:srgbClr>
                  </a:outerShdw>
                </a:effectLst>
                <a:latin typeface="Trebuchet MS" panose="020B0603020202020204" pitchFamily="34" charset="0"/>
              </a:rPr>
              <a:t>RH pour relier les actions en réseau aux Ressources Humaines</a:t>
            </a:r>
          </a:p>
        </p:txBody>
      </p:sp>
      <p:sp>
        <p:nvSpPr>
          <p:cNvPr id="5" name="ZoneTexte 4">
            <a:extLst>
              <a:ext uri="{FF2B5EF4-FFF2-40B4-BE49-F238E27FC236}">
                <a16:creationId xmlns:a16="http://schemas.microsoft.com/office/drawing/2014/main" id="{59AE07A7-DBDF-44E6-A802-13EA4F437924}"/>
              </a:ext>
            </a:extLst>
          </p:cNvPr>
          <p:cNvSpPr txBox="1"/>
          <p:nvPr/>
        </p:nvSpPr>
        <p:spPr>
          <a:xfrm>
            <a:off x="1215121" y="2899066"/>
            <a:ext cx="9826955" cy="120740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Nouvelle organisation</a:t>
            </a:r>
            <a:r>
              <a:rPr lang="fr-FR" sz="2200" dirty="0">
                <a:solidFill>
                  <a:schemeClr val="tx1">
                    <a:lumMod val="85000"/>
                    <a:lumOff val="15000"/>
                  </a:schemeClr>
                </a:solidFill>
                <a:latin typeface="Trebuchet MS" panose="020B0603020202020204" pitchFamily="34" charset="0"/>
              </a:rPr>
              <a:t> et </a:t>
            </a:r>
            <a:r>
              <a:rPr lang="fr-FR" sz="2200" baseline="0" dirty="0">
                <a:solidFill>
                  <a:schemeClr val="tx1">
                    <a:lumMod val="85000"/>
                    <a:lumOff val="15000"/>
                  </a:schemeClr>
                </a:solidFill>
                <a:latin typeface="Trebuchet MS" panose="020B0603020202020204" pitchFamily="34" charset="0"/>
              </a:rPr>
              <a:t>gestion du collectif : augmentation du               "pouvoir agir" des </a:t>
            </a:r>
            <a:r>
              <a:rPr lang="fr-FR" sz="2200" dirty="0">
                <a:solidFill>
                  <a:srgbClr val="FF6600"/>
                </a:solidFill>
                <a:latin typeface="Trebuchet MS" panose="020B0603020202020204" pitchFamily="34" charset="0"/>
              </a:rPr>
              <a:t>E</a:t>
            </a:r>
            <a:r>
              <a:rPr lang="fr-FR" sz="2200" baseline="0" dirty="0">
                <a:solidFill>
                  <a:schemeClr val="tx1">
                    <a:lumMod val="85000"/>
                    <a:lumOff val="15000"/>
                  </a:schemeClr>
                </a:solidFill>
                <a:latin typeface="Trebuchet MS" panose="020B0603020202020204" pitchFamily="34" charset="0"/>
              </a:rPr>
              <a:t>ntrepreneurs </a:t>
            </a:r>
            <a:r>
              <a:rPr lang="fr-FR" sz="2200" dirty="0">
                <a:solidFill>
                  <a:srgbClr val="00B082"/>
                </a:solidFill>
                <a:latin typeface="Trebuchet MS" panose="020B0603020202020204" pitchFamily="34" charset="0"/>
              </a:rPr>
              <a:t>S</a:t>
            </a:r>
            <a:r>
              <a:rPr lang="fr-FR" sz="2200" baseline="0" dirty="0">
                <a:solidFill>
                  <a:schemeClr val="tx1">
                    <a:lumMod val="85000"/>
                    <a:lumOff val="15000"/>
                  </a:schemeClr>
                </a:solidFill>
                <a:latin typeface="Trebuchet MS" panose="020B0603020202020204" pitchFamily="34" charset="0"/>
              </a:rPr>
              <a:t>ociaux </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meilleure réponse</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aux </a:t>
            </a:r>
            <a:r>
              <a:rPr lang="fr-FR" sz="2200" dirty="0">
                <a:solidFill>
                  <a:schemeClr val="tx1">
                    <a:lumMod val="85000"/>
                    <a:lumOff val="15000"/>
                  </a:schemeClr>
                </a:solidFill>
                <a:latin typeface="Trebuchet MS" panose="020B0603020202020204" pitchFamily="34" charset="0"/>
              </a:rPr>
              <a:t>attentes     </a:t>
            </a:r>
            <a:r>
              <a:rPr lang="fr-FR" sz="2200" baseline="0" dirty="0">
                <a:solidFill>
                  <a:schemeClr val="tx1">
                    <a:lumMod val="85000"/>
                    <a:lumOff val="15000"/>
                  </a:schemeClr>
                </a:solidFill>
                <a:latin typeface="Trebuchet MS" panose="020B0603020202020204" pitchFamily="34" charset="0"/>
              </a:rPr>
              <a:t>des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usagers</a:t>
            </a:r>
            <a:r>
              <a:rPr lang="fr-FR" sz="2200" dirty="0">
                <a:solidFill>
                  <a:schemeClr val="tx1">
                    <a:lumMod val="85000"/>
                    <a:lumOff val="15000"/>
                  </a:schemeClr>
                </a:solidFill>
                <a:latin typeface="Trebuchet MS" panose="020B0603020202020204" pitchFamily="34" charset="0"/>
              </a:rPr>
              <a:t>/</a:t>
            </a:r>
            <a:r>
              <a:rPr lang="fr-FR" sz="2200" baseline="0" dirty="0">
                <a:solidFill>
                  <a:schemeClr val="tx1">
                    <a:lumMod val="85000"/>
                    <a:lumOff val="15000"/>
                  </a:schemeClr>
                </a:solidFill>
                <a:latin typeface="Trebuchet MS" panose="020B0603020202020204" pitchFamily="34" charset="0"/>
              </a:rPr>
              <a:t>professionnels/employeurs, ainsi qu’aux besoins financiers</a:t>
            </a:r>
          </a:p>
          <a:p>
            <a:pPr algn="just"/>
            <a:r>
              <a:rPr lang="fr-FR" sz="2800" dirty="0">
                <a:solidFill>
                  <a:schemeClr val="tx1"/>
                </a:solidFill>
              </a:rPr>
              <a:t> </a:t>
            </a:r>
          </a:p>
        </p:txBody>
      </p:sp>
      <p:sp>
        <p:nvSpPr>
          <p:cNvPr id="6" name="ZoneTexte 5">
            <a:extLst>
              <a:ext uri="{FF2B5EF4-FFF2-40B4-BE49-F238E27FC236}">
                <a16:creationId xmlns:a16="http://schemas.microsoft.com/office/drawing/2014/main" id="{67EE2039-3914-48AE-833F-1898BD308BAA}"/>
              </a:ext>
            </a:extLst>
          </p:cNvPr>
          <p:cNvSpPr txBox="1"/>
          <p:nvPr/>
        </p:nvSpPr>
        <p:spPr>
          <a:xfrm>
            <a:off x="4038609" y="4175834"/>
            <a:ext cx="7550726" cy="187036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Lien et </a:t>
            </a:r>
            <a:r>
              <a:rPr lang="fr-FR" sz="2200" dirty="0">
                <a:solidFill>
                  <a:schemeClr val="tx1">
                    <a:lumMod val="85000"/>
                    <a:lumOff val="15000"/>
                  </a:schemeClr>
                </a:solidFill>
                <a:latin typeface="Trebuchet MS" panose="020B0603020202020204" pitchFamily="34" charset="0"/>
              </a:rPr>
              <a:t>ac</a:t>
            </a:r>
            <a:r>
              <a:rPr lang="fr-FR" sz="2200" baseline="0" dirty="0">
                <a:solidFill>
                  <a:schemeClr val="tx1">
                    <a:lumMod val="85000"/>
                    <a:lumOff val="15000"/>
                  </a:schemeClr>
                </a:solidFill>
                <a:latin typeface="Trebuchet MS" panose="020B0603020202020204" pitchFamily="34" charset="0"/>
              </a:rPr>
              <a:t>culturation mutuelle entre les professionnels de l’aide et les professionnels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du bâtiment : adaptation écoresponsable de l’environnement tenant compte    des usagers et des professionnels ; formation interprofessionnelle</a:t>
            </a:r>
          </a:p>
          <a:p>
            <a:pPr algn="just"/>
            <a:endParaRPr lang="fr-FR" sz="2800" dirty="0">
              <a:solidFill>
                <a:schemeClr val="tx1"/>
              </a:solidFill>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63" y="3948522"/>
            <a:ext cx="3476786" cy="2909478"/>
          </a:xfrm>
          <a:prstGeom prst="rect">
            <a:avLst/>
          </a:prstGeom>
        </p:spPr>
      </p:pic>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725806605"/>
              </p:ext>
            </p:extLst>
          </p:nvPr>
        </p:nvGraphicFramePr>
        <p:xfrm>
          <a:off x="-1" y="1892663"/>
          <a:ext cx="8229599" cy="4068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506659" y="1892663"/>
            <a:ext cx="4351925" cy="861774"/>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L’algorithme de matching </a:t>
            </a:r>
          </a:p>
          <a:p>
            <a:r>
              <a:rPr lang="fr-FR" sz="1600" dirty="0">
                <a:solidFill>
                  <a:schemeClr val="tx1">
                    <a:lumMod val="85000"/>
                    <a:lumOff val="15000"/>
                  </a:schemeClr>
                </a:solidFill>
                <a:latin typeface="Trebuchet MS" panose="020B0603020202020204" pitchFamily="34" charset="0"/>
              </a:rPr>
              <a:t>orchestré de manière à combler les lacunes des systèmes ubérisés </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875585" y="2955717"/>
            <a:ext cx="4457433" cy="861774"/>
          </a:xfrm>
          <a:prstGeom prst="rect">
            <a:avLst/>
          </a:prstGeom>
          <a:noFill/>
        </p:spPr>
        <p:txBody>
          <a:bodyPr wrap="square" rtlCol="0">
            <a:spAutoFit/>
          </a:bodyPr>
          <a:lstStyle>
            <a:defPPr>
              <a:defRPr lang="en-US"/>
            </a:defPPr>
            <a:lvl1pPr>
              <a:defRPr u="sng"/>
            </a:lvl1pPr>
          </a:lstStyle>
          <a:p>
            <a:r>
              <a:rPr lang="fr-FR" b="1" dirty="0">
                <a:solidFill>
                  <a:srgbClr val="FF6600"/>
                </a:solidFill>
                <a:latin typeface="Trebuchet MS" panose="020B0603020202020204" pitchFamily="34" charset="0"/>
              </a:rPr>
              <a:t>La politique des Ressources Humaines</a:t>
            </a:r>
          </a:p>
          <a:p>
            <a:r>
              <a:rPr lang="fr-FR" sz="1600" u="none" dirty="0">
                <a:solidFill>
                  <a:schemeClr val="tx1">
                    <a:lumMod val="85000"/>
                    <a:lumOff val="15000"/>
                  </a:schemeClr>
                </a:solidFill>
                <a:latin typeface="Trebuchet MS" panose="020B0603020202020204" pitchFamily="34" charset="0"/>
              </a:rPr>
              <a:t>conditionnée pour être auteur de sa vie avec ses talents évolutifs au sein du collectif</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981092" y="4222616"/>
            <a:ext cx="4877493" cy="615553"/>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 montage financier </a:t>
            </a:r>
          </a:p>
          <a:p>
            <a:r>
              <a:rPr lang="fr-FR" sz="1600" dirty="0">
                <a:solidFill>
                  <a:schemeClr val="tx1">
                    <a:lumMod val="85000"/>
                    <a:lumOff val="15000"/>
                  </a:schemeClr>
                </a:solidFill>
                <a:latin typeface="Trebuchet MS" panose="020B0603020202020204" pitchFamily="34" charset="0"/>
              </a:rPr>
              <a:t>élaboré dans une optique de cohésion sociale </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367954" y="5001491"/>
            <a:ext cx="4686193" cy="1107996"/>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L’enjeu climatique et environnemental </a:t>
            </a:r>
          </a:p>
          <a:p>
            <a:r>
              <a:rPr lang="fr-FR" sz="1600" dirty="0">
                <a:solidFill>
                  <a:schemeClr val="tx1">
                    <a:lumMod val="85000"/>
                    <a:lumOff val="15000"/>
                  </a:schemeClr>
                </a:solidFill>
                <a:latin typeface="Trebuchet MS" panose="020B0603020202020204" pitchFamily="34" charset="0"/>
              </a:rPr>
              <a:t>décliné sur des actions pédagogiques de sensibilisation et mis en œuvre dans les services proposés (concept local et durable)</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fr-FR"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Synthèse de nos éléments clés différenciants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besoins financiers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1"/>
            <a:ext cx="5275062" cy="2421498"/>
          </a:xfrm>
        </p:spPr>
        <p:txBody>
          <a:bodyPr>
            <a:noAutofit/>
          </a:bodyPr>
          <a:lstStyle/>
          <a:p>
            <a:pPr marL="0" indent="0">
              <a:buNone/>
            </a:pPr>
            <a:r>
              <a:rPr lang="fr-FR"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fr-FR"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 K€ sur 3 ans</a:t>
            </a:r>
          </a:p>
          <a:p>
            <a:pPr marL="633413" indent="-265113">
              <a:buClr>
                <a:srgbClr val="FF6600"/>
              </a:buClr>
              <a:buFont typeface="Wingdings" panose="05000000000000000000" pitchFamily="2" charset="2"/>
              <a:buChar char="Ø"/>
            </a:pPr>
            <a:r>
              <a:rPr lang="fr-FR"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C</a:t>
            </a:r>
            <a:r>
              <a:rPr lang="fr-FR"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onception et pilotage RH</a:t>
            </a:r>
          </a:p>
          <a:p>
            <a:pPr marL="896938" indent="-528638">
              <a:buClr>
                <a:srgbClr val="FF6600"/>
              </a:buClr>
              <a:buFont typeface="Wingdings" panose="05000000000000000000" pitchFamily="2" charset="2"/>
              <a:buChar char="Ø"/>
              <a:tabLst>
                <a:tab pos="720725" algn="l"/>
              </a:tabLst>
            </a:pPr>
            <a:r>
              <a:rPr lang="fr-FR" dirty="0">
                <a:solidFill>
                  <a:schemeClr val="tx1">
                    <a:lumMod val="85000"/>
                    <a:lumOff val="15000"/>
                  </a:schemeClr>
                </a:solidFill>
                <a:latin typeface="Trebuchet MS" panose="020B0603020202020204" pitchFamily="34" charset="0"/>
              </a:rPr>
              <a:t>Conception système informatique spécifique       (et sa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fr-FR" sz="2600" b="1" dirty="0">
                <a:solidFill>
                  <a:schemeClr val="tx1">
                    <a:lumMod val="85000"/>
                    <a:lumOff val="15000"/>
                  </a:schemeClr>
                </a:solidFill>
                <a:latin typeface="Trebuchet MS" panose="020B0603020202020204" pitchFamily="34" charset="0"/>
              </a:rPr>
              <a:t>Un investissement financier au service d’un projet d’intérêt général</a:t>
            </a:r>
            <a:endParaRPr lang="fr-FR"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254266" y="1708050"/>
            <a:ext cx="4859212" cy="75550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A</a:t>
            </a:r>
            <a:r>
              <a:rPr lang="fr-FR" sz="3000" dirty="0">
                <a:solidFill>
                  <a:schemeClr val="tx1">
                    <a:lumMod val="85000"/>
                    <a:lumOff val="15000"/>
                  </a:schemeClr>
                </a:solidFill>
                <a:latin typeface="Trebuchet MS" panose="020B0603020202020204" pitchFamily="34" charset="0"/>
                <a:ea typeface="Times New Roman" panose="02020603050405020304" pitchFamily="18" charset="0"/>
              </a:rPr>
              <a:t>ction en autofinancement                 fin année 3 </a:t>
            </a:r>
            <a:endParaRPr lang="fr-FR"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289801114"/>
              </p:ext>
            </p:extLst>
          </p:nvPr>
        </p:nvGraphicFramePr>
        <p:xfrm>
          <a:off x="6152485" y="2602523"/>
          <a:ext cx="5250872" cy="2785212"/>
        </p:xfrm>
        <a:graphic>
          <a:graphicData uri="http://schemas.openxmlformats.org/drawingml/2006/table">
            <a:tbl>
              <a:tblPr>
                <a:tableStyleId>{5C22544A-7EE6-4342-B048-85BDC9FD1C3A}</a:tableStyleId>
              </a:tblPr>
              <a:tblGrid>
                <a:gridCol w="1882538">
                  <a:extLst>
                    <a:ext uri="{9D8B030D-6E8A-4147-A177-3AD203B41FA5}">
                      <a16:colId xmlns:a16="http://schemas.microsoft.com/office/drawing/2014/main" val="2389554939"/>
                    </a:ext>
                  </a:extLst>
                </a:gridCol>
                <a:gridCol w="2034749">
                  <a:extLst>
                    <a:ext uri="{9D8B030D-6E8A-4147-A177-3AD203B41FA5}">
                      <a16:colId xmlns:a16="http://schemas.microsoft.com/office/drawing/2014/main" val="2631833350"/>
                    </a:ext>
                  </a:extLst>
                </a:gridCol>
                <a:gridCol w="1333585">
                  <a:extLst>
                    <a:ext uri="{9D8B030D-6E8A-4147-A177-3AD203B41FA5}">
                      <a16:colId xmlns:a16="http://schemas.microsoft.com/office/drawing/2014/main" val="2419704427"/>
                    </a:ext>
                  </a:extLst>
                </a:gridCol>
              </a:tblGrid>
              <a:tr h="573764">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Conception</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Système informatique</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RH</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Année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sz="4000" dirty="0">
                <a:effectLst>
                  <a:outerShdw blurRad="38100" dist="38100" dir="2700000" algn="tl">
                    <a:srgbClr val="000000">
                      <a:alpha val="43137"/>
                    </a:srgbClr>
                  </a:outerShdw>
                </a:effectLst>
                <a:latin typeface="Trebuchet MS" panose="020B0603020202020204" pitchFamily="34" charset="0"/>
              </a:rPr>
              <a:t>Association </a:t>
            </a:r>
            <a:r>
              <a:rPr lang="fr-FR" sz="4000" dirty="0">
                <a:solidFill>
                  <a:srgbClr val="FF6600"/>
                </a:solidFill>
                <a:effectLst>
                  <a:outerShdw blurRad="38100" dist="38100" dir="2700000" algn="tl">
                    <a:srgbClr val="000000">
                      <a:alpha val="43137"/>
                    </a:srgbClr>
                  </a:outerShdw>
                </a:effectLst>
                <a:latin typeface="Trebuchet MS" panose="020B0603020202020204" pitchFamily="34" charset="0"/>
              </a:rPr>
              <a:t>O</a:t>
            </a:r>
            <a:r>
              <a:rPr lang="fr-FR" sz="4000" dirty="0">
                <a:effectLst>
                  <a:outerShdw blurRad="38100" dist="38100" dir="2700000" algn="tl">
                    <a:srgbClr val="000000">
                      <a:alpha val="43137"/>
                    </a:srgbClr>
                  </a:outerShdw>
                </a:effectLst>
                <a:latin typeface="Trebuchet MS" panose="020B0603020202020204" pitchFamily="34" charset="0"/>
              </a:rPr>
              <a:t>ui </a:t>
            </a:r>
            <a:r>
              <a:rPr lang="fr-FR" sz="4000" dirty="0">
                <a:solidFill>
                  <a:srgbClr val="00B082"/>
                </a:solidFill>
                <a:effectLst>
                  <a:outerShdw blurRad="38100" dist="38100" dir="2700000" algn="tl">
                    <a:srgbClr val="000000">
                      <a:alpha val="43137"/>
                    </a:srgbClr>
                  </a:outerShdw>
                </a:effectLst>
                <a:latin typeface="Trebuchet MS" panose="020B0603020202020204" pitchFamily="34" charset="0"/>
              </a:rPr>
              <a:t>E</a:t>
            </a:r>
            <a:r>
              <a:rPr lang="fr-FR" sz="4000" dirty="0">
                <a:effectLst>
                  <a:outerShdw blurRad="38100" dist="38100" dir="2700000" algn="tl">
                    <a:srgbClr val="000000">
                      <a:alpha val="43137"/>
                    </a:srgbClr>
                  </a:outerShdw>
                </a:effectLst>
                <a:latin typeface="Trebuchet MS" panose="020B0603020202020204" pitchFamily="34" charset="0"/>
              </a:rPr>
              <a:t>nsemble France Gardienne du concept et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609628019"/>
              </p:ext>
            </p:extLst>
          </p:nvPr>
        </p:nvGraphicFramePr>
        <p:xfrm>
          <a:off x="1814443" y="3314202"/>
          <a:ext cx="8232177" cy="2258292"/>
        </p:xfrm>
        <a:graphic>
          <a:graphicData uri="http://schemas.openxmlformats.org/drawingml/2006/table">
            <a:tbl>
              <a:tblPr>
                <a:tableStyleId>{5C22544A-7EE6-4342-B048-85BDC9FD1C3A}</a:tableStyleId>
              </a:tblPr>
              <a:tblGrid>
                <a:gridCol w="5389613">
                  <a:extLst>
                    <a:ext uri="{9D8B030D-6E8A-4147-A177-3AD203B41FA5}">
                      <a16:colId xmlns:a16="http://schemas.microsoft.com/office/drawing/2014/main" val="2018641247"/>
                    </a:ext>
                  </a:extLst>
                </a:gridCol>
                <a:gridCol w="2842564">
                  <a:extLst>
                    <a:ext uri="{9D8B030D-6E8A-4147-A177-3AD203B41FA5}">
                      <a16:colId xmlns:a16="http://schemas.microsoft.com/office/drawing/2014/main" val="3434940873"/>
                    </a:ext>
                  </a:extLst>
                </a:gridCol>
              </a:tblGrid>
              <a:tr h="564573">
                <a:tc>
                  <a:txBody>
                    <a:bodyPr/>
                    <a:lstStyle/>
                    <a:p>
                      <a:pPr algn="ctr" rtl="0" fontAlgn="ctr"/>
                      <a:r>
                        <a:rPr lang="fr-FR" sz="3600" u="none" strike="noStrike" dirty="0">
                          <a:solidFill>
                            <a:schemeClr val="bg1"/>
                          </a:solidFill>
                          <a:effectLst/>
                          <a:latin typeface="Trebuchet MS" panose="020B0603020202020204" pitchFamily="34" charset="0"/>
                        </a:rPr>
                        <a:t>Frais de déplacement</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10 200 €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Frais de bureautique</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Refonte du site Web</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64573">
                <a:tc>
                  <a:txBody>
                    <a:bodyPr/>
                    <a:lstStyle/>
                    <a:p>
                      <a:pPr algn="r" rtl="0" fontAlgn="ctr"/>
                      <a:r>
                        <a:rPr lang="fr-FR" sz="3600" b="1" u="none" strike="noStrike" dirty="0">
                          <a:solidFill>
                            <a:schemeClr val="tx1"/>
                          </a:solidFill>
                          <a:effectLst/>
                          <a:latin typeface="Trebuchet MS" panose="020B0603020202020204" pitchFamily="34" charset="0"/>
                        </a:rPr>
                        <a:t>Total</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solidFill>
                          <a:effectLst/>
                          <a:latin typeface="Trebuchet MS" panose="020B0603020202020204" pitchFamily="34" charset="0"/>
                        </a:rPr>
                        <a:t>21 200 €</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4" y="2305603"/>
            <a:ext cx="4708270"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2024</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38951"/>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POİNT D’AVANCEMENT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422031" y="5230824"/>
            <a:ext cx="9731072" cy="1472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3816932"/>
            <a:ext cx="10010442" cy="14167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a:p>
            <a:r>
              <a:rPr lang="fr-FR" sz="3600" dirty="0">
                <a:latin typeface="Trebuchet MS" panose="020B0603020202020204" pitchFamily="34" charset="0"/>
              </a:rPr>
              <a:t>    Nouvelle mission planifiée à l’automne 2024 </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524020" y="671750"/>
            <a:ext cx="9729854" cy="728164"/>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873348"/>
            <a:ext cx="11306906" cy="855958"/>
          </a:xfrm>
        </p:spPr>
        <p:txBody>
          <a:bodyPr vert="horz" lIns="91440" tIns="45720" rIns="91440" bIns="45720" rtlCol="0">
            <a:noAutofit/>
          </a:bodyPr>
          <a:lstStyle/>
          <a:p>
            <a:pPr marL="0" indent="0">
              <a:lnSpc>
                <a:spcPct val="80000"/>
              </a:lnSpc>
              <a:buNone/>
            </a:pPr>
            <a:r>
              <a:rPr lang="fr-FR" sz="3000" dirty="0">
                <a:solidFill>
                  <a:srgbClr val="538034"/>
                </a:solidFill>
                <a:latin typeface="Trebuchet MS" panose="020B0603020202020204" pitchFamily="34" charset="0"/>
                <a:cs typeface="Arial" panose="020B0604020202020204" pitchFamily="34" charset="0"/>
              </a:rPr>
              <a:t>► </a:t>
            </a:r>
            <a:r>
              <a:rPr lang="fr-FR"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Mobiliser un réseau solidaire pour </a:t>
            </a:r>
            <a:r>
              <a:rPr lang="fr-FR" sz="3000" dirty="0">
                <a:solidFill>
                  <a:schemeClr val="tx1">
                    <a:lumMod val="85000"/>
                    <a:lumOff val="15000"/>
                  </a:schemeClr>
                </a:solidFill>
                <a:latin typeface="Trebuchet MS" panose="020B0603020202020204" pitchFamily="34" charset="0"/>
              </a:rPr>
              <a:t>le "Maintien de l’équilibre et de la bonne santé", le "Lieu de vie" et la "Vie sociale"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41110" y="5051566"/>
            <a:ext cx="7313180" cy="11206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fr-FR" sz="2600" dirty="0">
                <a:solidFill>
                  <a:schemeClr val="tx1">
                    <a:lumMod val="85000"/>
                    <a:lumOff val="15000"/>
                  </a:schemeClr>
                </a:solidFill>
                <a:latin typeface="Trebuchet MS" panose="020B0603020202020204" pitchFamily="34" charset="0"/>
              </a:rPr>
              <a:t>Le projet de Serge est envisagé en partenariat :  </a:t>
            </a:r>
            <a:r>
              <a:rPr lang="fr-FR" sz="2600" dirty="0">
                <a:latin typeface="Trebuchet MS" panose="020B0603020202020204" pitchFamily="34" charset="0"/>
                <a:hlinkClick r:id="rId5"/>
              </a:rPr>
              <a:t>Green Vientiane</a:t>
            </a: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49757"/>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Étudier les demandes exprimées afin de développer le concept </a:t>
            </a:r>
            <a:r>
              <a:rPr lang="fr-FR" sz="2600" dirty="0">
                <a:solidFill>
                  <a:srgbClr val="FF6600"/>
                </a:solidFill>
                <a:latin typeface="Trebuchet MS" panose="020B0603020202020204" pitchFamily="34" charset="0"/>
              </a:rPr>
              <a:t>O</a:t>
            </a:r>
            <a:r>
              <a:rPr lang="fr-FR" sz="2600" dirty="0">
                <a:solidFill>
                  <a:schemeClr val="tx1">
                    <a:lumMod val="85000"/>
                    <a:lumOff val="15000"/>
                  </a:schemeClr>
                </a:solidFill>
                <a:latin typeface="Trebuchet MS" panose="020B0603020202020204" pitchFamily="34" charset="0"/>
              </a:rPr>
              <a:t>ui </a:t>
            </a:r>
            <a:r>
              <a:rPr lang="fr-FR" sz="2600" dirty="0">
                <a:solidFill>
                  <a:srgbClr val="00B485"/>
                </a:solidFill>
                <a:latin typeface="Trebuchet MS" panose="020B0603020202020204" pitchFamily="34" charset="0"/>
              </a:rPr>
              <a:t>E</a:t>
            </a:r>
            <a:r>
              <a:rPr lang="fr-FR" sz="2600" dirty="0">
                <a:solidFill>
                  <a:schemeClr val="tx1">
                    <a:lumMod val="85000"/>
                    <a:lumOff val="15000"/>
                  </a:schemeClr>
                </a:solidFill>
                <a:latin typeface="Trebuchet MS" panose="020B0603020202020204" pitchFamily="34" charset="0"/>
              </a:rPr>
              <a:t>nsemble à Vientiane </a:t>
            </a:r>
          </a:p>
          <a:p>
            <a:pPr marL="544513" indent="0" defTabSz="179388">
              <a:buNone/>
            </a:pPr>
            <a:endParaRPr lang="fr-FR" sz="31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73575"/>
            <a:ext cx="8436166" cy="7986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Faire un état des lieux des motivations des porteurs de projets envisagés à Luang Prabang avant le Covid</a:t>
            </a:r>
          </a:p>
          <a:p>
            <a:pPr marL="352425" indent="0" algn="just" defTabSz="219075">
              <a:buNone/>
            </a:pP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220E8FB2-0A78-BD73-137B-7ADF085B27AB}"/>
              </a:ext>
            </a:extLst>
          </p:cNvPr>
          <p:cNvSpPr txBox="1">
            <a:spLocks/>
          </p:cNvSpPr>
          <p:nvPr/>
        </p:nvSpPr>
        <p:spPr>
          <a:xfrm>
            <a:off x="1041111" y="4675908"/>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fr-FR" sz="2600" dirty="0">
                <a:solidFill>
                  <a:schemeClr val="tx1">
                    <a:lumMod val="85000"/>
                    <a:lumOff val="15000"/>
                  </a:schemeClr>
                </a:solidFill>
                <a:latin typeface="Trebuchet MS" panose="020B0603020202020204" pitchFamily="34" charset="0"/>
              </a:rPr>
              <a:t>Nous maintenons notre soutien à Mélissa : </a:t>
            </a:r>
            <a:r>
              <a:rPr lang="fr-FR" sz="2600" dirty="0">
                <a:solidFill>
                  <a:srgbClr val="1155CC"/>
                </a:solidFill>
                <a:latin typeface="Trebuchet MS" panose="020B0603020202020204" pitchFamily="34" charset="0"/>
                <a:hlinkClick r:id="rId6"/>
              </a:rPr>
              <a:t>NK SEEDS</a:t>
            </a:r>
            <a:r>
              <a:rPr lang="fr-FR" sz="2600" dirty="0">
                <a:solidFill>
                  <a:schemeClr val="tx1">
                    <a:lumMod val="85000"/>
                    <a:lumOff val="15000"/>
                  </a:schemeClr>
                </a:solidFill>
                <a:latin typeface="Trebuchet MS" panose="020B0603020202020204" pitchFamily="34" charset="0"/>
              </a:rPr>
              <a:t> </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 calcmode="lin" valueType="num">
                                      <p:cBhvr>
                                        <p:cTn id="59" dur="500" fill="hold"/>
                                        <p:tgtEl>
                                          <p:spTgt spid="7"/>
                                        </p:tgtEl>
                                        <p:attrNameLst>
                                          <p:attrName>style.rotation</p:attrName>
                                        </p:attrNameLst>
                                      </p:cBhvr>
                                      <p:tavLst>
                                        <p:tav tm="0">
                                          <p:val>
                                            <p:fltVal val="360"/>
                                          </p:val>
                                        </p:tav>
                                        <p:tav tm="100000">
                                          <p:val>
                                            <p:fltVal val="0"/>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 calcmode="lin" valueType="num">
                                      <p:cBhvr>
                                        <p:cTn id="67" dur="500" fill="hold"/>
                                        <p:tgtEl>
                                          <p:spTgt spid="5"/>
                                        </p:tgtEl>
                                        <p:attrNameLst>
                                          <p:attrName>style.rotation</p:attrName>
                                        </p:attrNameLst>
                                      </p:cBhvr>
                                      <p:tavLst>
                                        <p:tav tm="0">
                                          <p:val>
                                            <p:fltVal val="360"/>
                                          </p:val>
                                        </p:tav>
                                        <p:tav tm="100000">
                                          <p:val>
                                            <p:fltVal val="0"/>
                                          </p:val>
                                        </p:tav>
                                      </p:tavLst>
                                    </p:anim>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5" grpId="0"/>
      <p:bldP spid="6"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30641" y="1879148"/>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fr-FR" sz="2800" u="sng" dirty="0">
                <a:solidFill>
                  <a:schemeClr val="tx1">
                    <a:lumMod val="85000"/>
                    <a:lumOff val="15000"/>
                  </a:schemeClr>
                </a:solidFill>
                <a:latin typeface="Trebuchet MS" panose="020B0603020202020204" pitchFamily="34" charset="0"/>
              </a:rPr>
              <a:t>Temps 1</a:t>
            </a:r>
            <a:r>
              <a:rPr lang="fr-FR" sz="2800" dirty="0">
                <a:solidFill>
                  <a:schemeClr val="tx1">
                    <a:lumMod val="85000"/>
                    <a:lumOff val="15000"/>
                  </a:schemeClr>
                </a:solidFill>
                <a:latin typeface="Trebuchet MS" panose="020B0603020202020204" pitchFamily="34" charset="0"/>
              </a:rPr>
              <a:t> - Plan financier élaboré avec 3 des 7 pôles d’activités :</a:t>
            </a:r>
          </a:p>
          <a:p>
            <a:pPr marL="544513" indent="0" algn="just" defTabSz="179388">
              <a:buNone/>
            </a:pPr>
            <a:endParaRPr lang="fr-FR"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1480" y="458380"/>
            <a:ext cx="9912734" cy="1230102"/>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 TERRİTORİALE</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4049749" y="5104908"/>
            <a:ext cx="7891842" cy="1614547"/>
          </a:xfrm>
        </p:spPr>
        <p:txBody>
          <a:bodyPr vert="horz" lIns="91440" tIns="45720" rIns="91440" bIns="45720" rtlCol="0">
            <a:normAutofit fontScale="92500" lnSpcReduction="20000"/>
          </a:bodyPr>
          <a:lstStyle/>
          <a:p>
            <a:pPr marL="1441450" indent="-1441450">
              <a:lnSpc>
                <a:spcPct val="120000"/>
              </a:lnSpc>
              <a:buNone/>
            </a:pPr>
            <a:r>
              <a:rPr lang="fr-FR" sz="26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Temps 2</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Quatre</a:t>
            </a:r>
            <a:r>
              <a:rPr lang="fr-FR" sz="2600" dirty="0">
                <a:solidFill>
                  <a:schemeClr val="tx1">
                    <a:lumMod val="85000"/>
                    <a:lumOff val="15000"/>
                  </a:schemeClr>
                </a:solidFill>
                <a:latin typeface="Trebuchet MS" panose="020B0603020202020204" pitchFamily="34" charset="0"/>
              </a:rPr>
              <a:t> </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pôles d’activités complémentaires </a:t>
            </a:r>
            <a:r>
              <a:rPr lang="fr-FR" sz="2600" dirty="0">
                <a:solidFill>
                  <a:schemeClr val="tx1">
                    <a:lumMod val="85000"/>
                    <a:lumOff val="15000"/>
                  </a:schemeClr>
                </a:solidFill>
                <a:latin typeface="Trebuchet MS" panose="020B0603020202020204" pitchFamily="34" charset="0"/>
              </a:rPr>
              <a:t>pour soutenir le développement des projets écoresponsables au service des êtres vivants sur les territoires locaux.</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4" name="Hexagone 13">
            <a:extLst>
              <a:ext uri="{FF2B5EF4-FFF2-40B4-BE49-F238E27FC236}">
                <a16:creationId xmlns:a16="http://schemas.microsoft.com/office/drawing/2014/main" id="{E3EF849E-F0EB-4E95-8B02-20EF044F0AEF}"/>
              </a:ext>
            </a:extLst>
          </p:cNvPr>
          <p:cNvSpPr/>
          <p:nvPr/>
        </p:nvSpPr>
        <p:spPr>
          <a:xfrm>
            <a:off x="777898" y="2998245"/>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15" name="Hexagone 14">
            <a:extLst>
              <a:ext uri="{FF2B5EF4-FFF2-40B4-BE49-F238E27FC236}">
                <a16:creationId xmlns:a16="http://schemas.microsoft.com/office/drawing/2014/main" id="{AA3A817B-D6BB-466E-A8B1-5A5B2DC5E403}"/>
              </a:ext>
            </a:extLst>
          </p:cNvPr>
          <p:cNvSpPr/>
          <p:nvPr/>
        </p:nvSpPr>
        <p:spPr>
          <a:xfrm>
            <a:off x="4380888" y="4102843"/>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6" name="Hexagone 15">
            <a:extLst>
              <a:ext uri="{FF2B5EF4-FFF2-40B4-BE49-F238E27FC236}">
                <a16:creationId xmlns:a16="http://schemas.microsoft.com/office/drawing/2014/main" id="{C8815CC4-D630-43F1-9DB9-E30633589AE8}"/>
              </a:ext>
            </a:extLst>
          </p:cNvPr>
          <p:cNvSpPr/>
          <p:nvPr/>
        </p:nvSpPr>
        <p:spPr>
          <a:xfrm>
            <a:off x="4379687" y="4621889"/>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42" y="3572935"/>
            <a:ext cx="3300624" cy="3001256"/>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512618" y="2591351"/>
            <a:ext cx="11374578" cy="944404"/>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7400" b="1" dirty="0">
                <a:solidFill>
                  <a:schemeClr val="tx1">
                    <a:lumMod val="85000"/>
                    <a:lumOff val="15000"/>
                  </a:schemeClr>
                </a:solidFill>
                <a:latin typeface="Trebuchet MS" panose="020B0603020202020204" pitchFamily="34" charset="0"/>
                <a:cs typeface="Arial" panose="020B0604020202020204" pitchFamily="34" charset="0"/>
              </a:rPr>
              <a:t>CAE SCOP SARL </a:t>
            </a:r>
            <a:r>
              <a:rPr lang="fr-FR" sz="7400" b="1" dirty="0">
                <a:solidFill>
                  <a:srgbClr val="FF0066"/>
                </a:solidFill>
                <a:latin typeface="Trebuchet MS" panose="020B0603020202020204" pitchFamily="34" charset="0"/>
                <a:cs typeface="Arial" panose="020B0604020202020204" pitchFamily="34" charset="0"/>
              </a:rPr>
              <a:t>SAMAD</a:t>
            </a:r>
          </a:p>
          <a:p>
            <a:pPr marL="0" indent="0" algn="just" defTabSz="179388">
              <a:buNone/>
            </a:pPr>
            <a:r>
              <a:rPr lang="fr-FR" sz="5100" dirty="0">
                <a:solidFill>
                  <a:schemeClr val="tx1">
                    <a:lumMod val="85000"/>
                    <a:lumOff val="15000"/>
                  </a:schemeClr>
                </a:solidFill>
                <a:latin typeface="Trebuchet MS" panose="020B0603020202020204" pitchFamily="34" charset="0"/>
                <a:cs typeface="Arial" panose="020B0604020202020204" pitchFamily="34" charset="0"/>
              </a:rPr>
              <a:t>           </a:t>
            </a:r>
            <a:r>
              <a:rPr lang="fr-FR" sz="7400" dirty="0">
                <a:solidFill>
                  <a:srgbClr val="FF0066"/>
                </a:solidFill>
                <a:latin typeface="Trebuchet MS" panose="020B0603020202020204" pitchFamily="34" charset="0"/>
                <a:cs typeface="Arial" panose="020B0604020202020204" pitchFamily="34" charset="0"/>
              </a:rPr>
              <a:t>S</a:t>
            </a:r>
            <a:r>
              <a:rPr lang="fr-FR" sz="7400" dirty="0">
                <a:solidFill>
                  <a:schemeClr val="tx1">
                    <a:lumMod val="85000"/>
                    <a:lumOff val="15000"/>
                  </a:schemeClr>
                </a:solidFill>
                <a:latin typeface="Trebuchet MS" panose="020B0603020202020204" pitchFamily="34" charset="0"/>
                <a:cs typeface="Arial" panose="020B0604020202020204" pitchFamily="34" charset="0"/>
              </a:rPr>
              <a:t>ervices d’</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ccompagnement pour le </a:t>
            </a:r>
            <a:r>
              <a:rPr lang="fr-FR" sz="7400" dirty="0">
                <a:solidFill>
                  <a:srgbClr val="FF0066"/>
                </a:solidFill>
                <a:latin typeface="Trebuchet MS" panose="020B0603020202020204" pitchFamily="34" charset="0"/>
                <a:cs typeface="Arial" panose="020B0604020202020204" pitchFamily="34" charset="0"/>
              </a:rPr>
              <a:t>M</a:t>
            </a:r>
            <a:r>
              <a:rPr lang="fr-FR" sz="7400" dirty="0">
                <a:solidFill>
                  <a:schemeClr val="tx1">
                    <a:lumMod val="85000"/>
                    <a:lumOff val="15000"/>
                  </a:schemeClr>
                </a:solidFill>
                <a:latin typeface="Trebuchet MS" panose="020B0603020202020204" pitchFamily="34" charset="0"/>
                <a:cs typeface="Arial" panose="020B0604020202020204" pitchFamily="34" charset="0"/>
              </a:rPr>
              <a:t>aintien de l’</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utonomie à </a:t>
            </a:r>
            <a:r>
              <a:rPr lang="fr-FR" sz="7400" dirty="0">
                <a:solidFill>
                  <a:srgbClr val="FF0066"/>
                </a:solidFill>
                <a:latin typeface="Trebuchet MS" panose="020B0603020202020204" pitchFamily="34" charset="0"/>
                <a:cs typeface="Arial" panose="020B0604020202020204" pitchFamily="34" charset="0"/>
              </a:rPr>
              <a:t>D</a:t>
            </a:r>
            <a:r>
              <a:rPr lang="fr-FR" sz="7400" dirty="0">
                <a:solidFill>
                  <a:schemeClr val="tx1">
                    <a:lumMod val="85000"/>
                    <a:lumOff val="15000"/>
                  </a:schemeClr>
                </a:solidFill>
                <a:latin typeface="Trebuchet MS" panose="020B0603020202020204" pitchFamily="34" charset="0"/>
                <a:cs typeface="Arial" panose="020B0604020202020204" pitchFamily="34" charset="0"/>
              </a:rPr>
              <a:t>omicile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4730245" y="4066861"/>
            <a:ext cx="5407424"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Un choix de prestations à domicile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4747835" y="4557757"/>
            <a:ext cx="574005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Services de rénovation du bâti</a:t>
            </a:r>
          </a:p>
        </p:txBody>
      </p:sp>
      <p:sp>
        <p:nvSpPr>
          <p:cNvPr id="7" name="ZoneTexte 6">
            <a:extLst>
              <a:ext uri="{FF2B5EF4-FFF2-40B4-BE49-F238E27FC236}">
                <a16:creationId xmlns:a16="http://schemas.microsoft.com/office/drawing/2014/main" id="{130932A0-5E2D-B9F0-24DE-8E7674E70038}"/>
              </a:ext>
            </a:extLst>
          </p:cNvPr>
          <p:cNvSpPr txBox="1"/>
          <p:nvPr/>
        </p:nvSpPr>
        <p:spPr>
          <a:xfrm>
            <a:off x="4049749" y="3595260"/>
            <a:ext cx="7615773" cy="461665"/>
          </a:xfrm>
          <a:prstGeom prst="rect">
            <a:avLst/>
          </a:prstGeom>
          <a:noFill/>
        </p:spPr>
        <p:txBody>
          <a:bodyPr wrap="square" rtlCol="0">
            <a:spAutoFit/>
          </a:bodyPr>
          <a:lstStyle/>
          <a:p>
            <a:r>
              <a:rPr lang="fr-FR" sz="2400" b="1" dirty="0">
                <a:latin typeface="Trebuchet MS" panose="020B0603020202020204" pitchFamily="34" charset="0"/>
              </a:rPr>
              <a:t>CAE SCOP SARL </a:t>
            </a:r>
            <a:r>
              <a:rPr lang="fr-FR" sz="2400" b="1" dirty="0">
                <a:solidFill>
                  <a:srgbClr val="339933"/>
                </a:solidFill>
                <a:latin typeface="Trebuchet MS" panose="020B0603020202020204" pitchFamily="34" charset="0"/>
              </a:rPr>
              <a:t>MSG</a:t>
            </a:r>
            <a:r>
              <a:rPr lang="fr-FR" sz="2400" b="1" dirty="0">
                <a:latin typeface="Trebuchet MS" panose="020B0603020202020204" pitchFamily="34" charset="0"/>
              </a:rPr>
              <a:t> (</a:t>
            </a:r>
            <a:r>
              <a:rPr lang="fr-FR" sz="2400" b="1" dirty="0">
                <a:solidFill>
                  <a:srgbClr val="339933"/>
                </a:solidFill>
                <a:latin typeface="Trebuchet MS" panose="020B0603020202020204" pitchFamily="34" charset="0"/>
              </a:rPr>
              <a:t>M</a:t>
            </a:r>
            <a:r>
              <a:rPr lang="fr-FR" sz="2400" b="1" dirty="0">
                <a:latin typeface="Trebuchet MS" panose="020B0603020202020204" pitchFamily="34" charset="0"/>
              </a:rPr>
              <a:t>ulti-</a:t>
            </a:r>
            <a:r>
              <a:rPr lang="fr-FR" sz="2400" b="1" dirty="0">
                <a:solidFill>
                  <a:srgbClr val="339933"/>
                </a:solidFill>
                <a:latin typeface="Trebuchet MS" panose="020B0603020202020204" pitchFamily="34" charset="0"/>
              </a:rPr>
              <a:t>S</a:t>
            </a:r>
            <a:r>
              <a:rPr lang="fr-FR" sz="2400" b="1" dirty="0">
                <a:latin typeface="Trebuchet MS" panose="020B0603020202020204" pitchFamily="34" charset="0"/>
              </a:rPr>
              <a:t>ervices </a:t>
            </a:r>
            <a:r>
              <a:rPr lang="fr-FR" sz="2400" b="1" dirty="0">
                <a:solidFill>
                  <a:srgbClr val="339933"/>
                </a:solidFill>
                <a:latin typeface="Trebuchet MS" panose="020B0603020202020204" pitchFamily="34" charset="0"/>
              </a:rPr>
              <a:t>G</a:t>
            </a:r>
            <a:r>
              <a:rPr lang="fr-FR" sz="2400" b="1" dirty="0">
                <a:latin typeface="Trebuchet MS" panose="020B0603020202020204" pitchFamily="34" charset="0"/>
              </a:rPr>
              <a:t>énéralistes)</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360"/>
                                          </p:val>
                                        </p:tav>
                                        <p:tav tm="100000">
                                          <p:val>
                                            <p:fltVal val="0"/>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style.rotation</p:attrName>
                                        </p:attrNameLst>
                                      </p:cBhvr>
                                      <p:tavLst>
                                        <p:tav tm="0">
                                          <p:val>
                                            <p:fltVal val="90"/>
                                          </p:val>
                                        </p:tav>
                                        <p:tav tm="100000">
                                          <p:val>
                                            <p:fltVal val="0"/>
                                          </p:val>
                                        </p:tav>
                                      </p:tavLst>
                                    </p:anim>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1000"/>
                                        <p:tgtEl>
                                          <p:spTgt spid="3">
                                            <p:txEl>
                                              <p:pRg st="0" end="0"/>
                                            </p:txEl>
                                          </p:spTgt>
                                        </p:tgtEl>
                                      </p:cBhvr>
                                    </p:animEffect>
                                    <p:anim calcmode="lin" valueType="num">
                                      <p:cBhvr>
                                        <p:cTn id="6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bldP spid="14" grpId="0" animBg="1"/>
      <p:bldP spid="15" grpId="0" animBg="1"/>
      <p:bldP spid="16" grpId="0" animBg="1"/>
      <p:bldP spid="2" grpId="0"/>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fr-FR" sz="3200" b="1" dirty="0">
                <a:latin typeface="Trebuchet MS" panose="020B0603020202020204" pitchFamily="34" charset="0"/>
                <a:cs typeface="Arial" panose="020B0604020202020204" pitchFamily="34" charset="0"/>
              </a:rPr>
              <a:t>Maintien de l’autonomie à domicile</a:t>
            </a:r>
            <a:endParaRPr lang="fr-FR"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1103432" y="4953770"/>
            <a:ext cx="3890599" cy="1570121"/>
          </a:xfrm>
        </p:spPr>
        <p:txBody>
          <a:bodyPr>
            <a:normAutofit fontScale="62500" lnSpcReduction="20000"/>
          </a:bodyPr>
          <a:lstStyle/>
          <a:p>
            <a:pPr marL="360363" indent="-352425" algn="just">
              <a:lnSpc>
                <a:spcPct val="120000"/>
              </a:lnSpc>
              <a:buNone/>
            </a:pPr>
            <a:r>
              <a:rPr lang="fr-FR" sz="2600" dirty="0">
                <a:solidFill>
                  <a:srgbClr val="FF6600"/>
                </a:solidFill>
                <a:ea typeface="Times New Roman" panose="02020603050405020304" pitchFamily="18" charset="0"/>
                <a:cs typeface="Arial" panose="020B0604020202020204" pitchFamily="34" charset="0"/>
              </a:rPr>
              <a:t>►</a:t>
            </a:r>
            <a:r>
              <a:rPr lang="fr-FR" sz="1800" dirty="0">
                <a:solidFill>
                  <a:schemeClr val="accent2"/>
                </a:solidFill>
                <a:ea typeface="Times New Roman" panose="02020603050405020304" pitchFamily="18" charset="0"/>
                <a:cs typeface="Arial" panose="020B0604020202020204" pitchFamily="34" charset="0"/>
              </a:rPr>
              <a:t>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fr-FR" sz="2700" dirty="0">
                <a:solidFill>
                  <a:schemeClr val="tx1">
                    <a:lumMod val="85000"/>
                    <a:lumOff val="15000"/>
                  </a:schemeClr>
                </a:solidFill>
                <a:latin typeface="Trebuchet MS" panose="020B0603020202020204" pitchFamily="34" charset="0"/>
              </a:rPr>
              <a:t>evaloriser de plus de 20% les salaires des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aidants professionnels avec</a:t>
            </a:r>
            <a:r>
              <a:rPr lang="fr-FR" sz="2700" dirty="0">
                <a:solidFill>
                  <a:schemeClr val="tx1">
                    <a:lumMod val="85000"/>
                    <a:lumOff val="15000"/>
                  </a:schemeClr>
                </a:solidFill>
                <a:latin typeface="Trebuchet MS" panose="020B0603020202020204" pitchFamily="34" charset="0"/>
              </a:rPr>
              <a:t> un algorithme de matching qui permet de réduire les coûts et générer de la marge </a:t>
            </a:r>
          </a:p>
          <a:p>
            <a:pPr marL="360363" indent="-360363">
              <a:buNone/>
            </a:pPr>
            <a:endParaRPr lang="fr-FR" sz="2400" dirty="0"/>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1875836"/>
            <a:ext cx="10216127" cy="1107996"/>
          </a:xfrm>
          <a:prstGeom prst="rect">
            <a:avLst/>
          </a:prstGeom>
          <a:noFill/>
        </p:spPr>
        <p:txBody>
          <a:bodyPr wrap="square" rtlCol="0">
            <a:spAutoFit/>
          </a:bodyPr>
          <a:lstStyle/>
          <a:p>
            <a:pPr algn="just"/>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Le procédé de conception projet </a:t>
            </a:r>
            <a:r>
              <a:rPr lang="fr-FR" sz="2200" dirty="0">
                <a:solidFill>
                  <a:srgbClr val="FF6600"/>
                </a:solidFill>
                <a:latin typeface="Trebuchet MS" panose="020B0603020202020204" pitchFamily="34" charset="0"/>
                <a:ea typeface="Times New Roman" panose="02020603050405020304" pitchFamily="18" charset="0"/>
              </a:rPr>
              <a:t>O</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ui </a:t>
            </a:r>
            <a:r>
              <a:rPr lang="fr-FR" sz="2200" dirty="0">
                <a:solidFill>
                  <a:srgbClr val="00B082"/>
                </a:solidFill>
                <a:latin typeface="Trebuchet MS" panose="020B0603020202020204" pitchFamily="34" charset="0"/>
                <a:ea typeface="Times New Roman" panose="02020603050405020304" pitchFamily="18" charset="0"/>
              </a:rPr>
              <a:t>E</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nsemble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appuie sur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mêmes leviers moteurs qu’une start-up</a:t>
            </a:r>
            <a:r>
              <a:rPr lang="fr-FR" sz="2200" dirty="0">
                <a:solidFill>
                  <a:schemeClr val="tx1">
                    <a:lumMod val="85000"/>
                    <a:lumOff val="15000"/>
                  </a:schemeClr>
                </a:solidFill>
                <a:latin typeface="Trebuchet MS" panose="020B0603020202020204" pitchFamily="34" charset="0"/>
              </a:rPr>
              <a:t> qui a</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 levé 3 millions d’euros pour leurs apports aux personnes en perte d’autonomie, à savoir</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fr-FR" sz="2300" b="1" dirty="0">
                <a:solidFill>
                  <a:srgbClr val="FF6600"/>
                </a:solidFill>
                <a:latin typeface="Trebuchet MS" panose="020B0603020202020204" pitchFamily="34" charset="0"/>
                <a:cs typeface="Arial" panose="020B0604020202020204" pitchFamily="34" charset="0"/>
              </a:rPr>
              <a:t>O</a:t>
            </a:r>
            <a:r>
              <a:rPr lang="fr-FR" sz="2300" b="1" dirty="0">
                <a:solidFill>
                  <a:schemeClr val="tx1">
                    <a:lumMod val="85000"/>
                    <a:lumOff val="15000"/>
                  </a:schemeClr>
                </a:solidFill>
                <a:latin typeface="Trebuchet MS" panose="020B0603020202020204" pitchFamily="34" charset="0"/>
                <a:cs typeface="Arial" panose="020B0604020202020204" pitchFamily="34" charset="0"/>
              </a:rPr>
              <a:t>ui </a:t>
            </a:r>
            <a:r>
              <a:rPr lang="fr-FR" sz="2300" b="1" dirty="0">
                <a:solidFill>
                  <a:srgbClr val="00B082"/>
                </a:solidFill>
                <a:latin typeface="Trebuchet MS" panose="020B0603020202020204" pitchFamily="34" charset="0"/>
                <a:cs typeface="Arial" panose="020B0604020202020204" pitchFamily="34" charset="0"/>
              </a:rPr>
              <a:t>E</a:t>
            </a:r>
            <a:r>
              <a:rPr lang="fr-FR" sz="2300" b="1" dirty="0">
                <a:solidFill>
                  <a:schemeClr val="tx1">
                    <a:lumMod val="85000"/>
                    <a:lumOff val="15000"/>
                  </a:schemeClr>
                </a:solidFill>
                <a:latin typeface="Trebuchet MS" panose="020B0603020202020204" pitchFamily="34" charset="0"/>
                <a:cs typeface="Arial" panose="020B0604020202020204" pitchFamily="34" charset="0"/>
              </a:rPr>
              <a:t>nsemble complète cette proposition :</a:t>
            </a:r>
            <a:endParaRPr lang="fr-FR" sz="2300" b="1"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046C202F-1C52-4340-8881-67F93FF73AF6}"/>
              </a:ext>
            </a:extLst>
          </p:cNvPr>
          <p:cNvSpPr txBox="1">
            <a:spLocks/>
          </p:cNvSpPr>
          <p:nvPr/>
        </p:nvSpPr>
        <p:spPr>
          <a:xfrm>
            <a:off x="2129057" y="3152634"/>
            <a:ext cx="3187359" cy="15024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Font typeface="Wingdings 3" charset="2"/>
              <a:buNone/>
            </a:pPr>
            <a:r>
              <a:rPr lang="fr-FR" dirty="0">
                <a:solidFill>
                  <a:srgbClr val="FF6600"/>
                </a:solidFill>
                <a:ea typeface="Times New Roman" panose="02020603050405020304" pitchFamily="18" charset="0"/>
                <a:cs typeface="Arial" panose="020B0604020202020204" pitchFamily="34" charset="0"/>
              </a:rPr>
              <a:t>►</a:t>
            </a:r>
            <a:r>
              <a:rPr lang="fr-FR" sz="1700" dirty="0">
                <a:solidFill>
                  <a:schemeClr val="accent2"/>
                </a:solidFill>
                <a:ea typeface="Times New Roman" panose="02020603050405020304" pitchFamily="18" charset="0"/>
                <a:cs typeface="Arial" panose="020B0604020202020204" pitchFamily="34" charset="0"/>
              </a:rPr>
              <a:t> </a:t>
            </a:r>
            <a:r>
              <a:rPr lang="fr-FR" sz="1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Garantir la stabilité des aidants professionnels par des compétences et une personnalité qui répond à leurs besoins </a:t>
            </a: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455877" y="5904025"/>
            <a:ext cx="4537241" cy="1107996"/>
          </a:xfrm>
          <a:prstGeom prst="rect">
            <a:avLst/>
          </a:prstGeom>
          <a:noFill/>
        </p:spPr>
        <p:txBody>
          <a:bodyPr wrap="square" rtlCol="0">
            <a:spAutoFit/>
          </a:bodyPr>
          <a:lstStyle/>
          <a:p>
            <a:pPr marL="0" lvl="0" algn="l"/>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Un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exemple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b</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esoin d’accompagnement de 22h30 par semaine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Oui Ensemble</a:t>
            </a:r>
            <a:r>
              <a:rPr lang="fr-FR" sz="1200" b="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1 679€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 2 211€</a:t>
            </a:r>
            <a:endPar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Soit une économie de</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par mois et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6 384€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par an</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fr-FR" sz="1200" dirty="0">
              <a:solidFill>
                <a:schemeClr val="tx1">
                  <a:lumMod val="85000"/>
                  <a:lumOff val="15000"/>
                </a:schemeClr>
              </a:solidFill>
              <a:latin typeface="Trebuchet MS" panose="020B0603020202020204" pitchFamily="34" charset="0"/>
            </a:endParaRPr>
          </a:p>
          <a:p>
            <a:endParaRPr lang="fr-FR" dirty="0"/>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6757737"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3"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
                                        <p:tgtEl>
                                          <p:spTgt spid="10"/>
                                        </p:tgtEl>
                                      </p:cBhvr>
                                    </p:animEffect>
                                    <p:anim calcmode="lin" valueType="num">
                                      <p:cBhvr>
                                        <p:cTn id="79" dur="400" fill="hold"/>
                                        <p:tgtEl>
                                          <p:spTgt spid="10"/>
                                        </p:tgtEl>
                                        <p:attrNameLst>
                                          <p:attrName>ppt_x</p:attrName>
                                        </p:attrNameLst>
                                      </p:cBhvr>
                                      <p:tavLst>
                                        <p:tav tm="0">
                                          <p:val>
                                            <p:strVal val="#ppt_x"/>
                                          </p:val>
                                        </p:tav>
                                        <p:tav tm="100000">
                                          <p:val>
                                            <p:strVal val="#ppt_x"/>
                                          </p:val>
                                        </p:tav>
                                      </p:tavLst>
                                    </p:anim>
                                    <p:anim calcmode="lin" valueType="num">
                                      <p:cBhvr>
                                        <p:cTn id="80" dur="400" fill="hold"/>
                                        <p:tgtEl>
                                          <p:spTgt spid="10"/>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randombar(horizontal)">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8" grpId="0"/>
      <p:bldP spid="11" grpId="0" animBg="1"/>
      <p:bldP spid="6"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12232" y="1408901"/>
            <a:ext cx="8662252" cy="555478"/>
          </a:xfrm>
        </p:spPr>
        <p:txBody>
          <a:bodyPr>
            <a:noAutofit/>
          </a:bodyPr>
          <a:lstStyle/>
          <a:p>
            <a:r>
              <a:rPr lang="fr-FR" sz="3200" b="1" dirty="0">
                <a:latin typeface="Trebuchet MS" panose="020B0603020202020204" pitchFamily="34" charset="0"/>
                <a:cs typeface="Arial" panose="020B0604020202020204" pitchFamily="34" charset="0"/>
              </a:rPr>
              <a:t>Un choix de prestations à domicile</a:t>
            </a:r>
            <a:endParaRPr lang="fr-FR"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5"/>
            <a:ext cx="3354234" cy="28307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200" dirty="0">
                <a:solidFill>
                  <a:schemeClr val="tx1">
                    <a:lumMod val="85000"/>
                    <a:lumOff val="15000"/>
                  </a:schemeClr>
                </a:solidFill>
                <a:latin typeface="Trebuchet MS" panose="020B0603020202020204" pitchFamily="34" charset="0"/>
                <a:ea typeface="MS Mincho" panose="02020609040205080304" pitchFamily="49" charset="-128"/>
              </a:rPr>
              <a:t>Métiers à domicile insérés dans le paysage économique local sur des passerelles solidaires avec les partenaires ciblés comme intervenants-clés</a:t>
            </a:r>
          </a:p>
          <a:p>
            <a:pPr marL="360363" indent="-360363">
              <a:buNone/>
            </a:pPr>
            <a:r>
              <a:rPr lang="fr-FR" sz="2000" dirty="0">
                <a:solidFill>
                  <a:schemeClr val="accent2"/>
                </a:solidFill>
                <a:ea typeface="MS Mincho" panose="02020609040205080304" pitchFamily="49" charset="-128"/>
              </a:rPr>
              <a:t> </a:t>
            </a:r>
            <a:endParaRPr lang="fr-FR"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3780691" y="2376567"/>
          <a:ext cx="8338645" cy="370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À ce jour </a:t>
            </a:r>
            <a:r>
              <a:rPr lang="fr-FR"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activités répertoriées en trois groupes</a:t>
            </a:r>
          </a:p>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GPEC : Gestion Prévisionnelle des Emplois et des Compétences</a:t>
            </a:r>
          </a:p>
          <a:p>
            <a:r>
              <a:rPr lang="fr-FR" sz="1400" dirty="0">
                <a:solidFill>
                  <a:schemeClr val="tx1">
                    <a:lumMod val="85000"/>
                    <a:lumOff val="15000"/>
                  </a:schemeClr>
                </a:solidFill>
                <a:latin typeface="Trebuchet MS" panose="020B0603020202020204" pitchFamily="34" charset="0"/>
              </a:rPr>
              <a:t>*** RSE : Responsabilité Sociétale des Entreprises</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64926"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4004159"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612232" y="1971350"/>
            <a:ext cx="6672786"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fr-FR" sz="3200" b="1" dirty="0">
                <a:latin typeface="Trebuchet MS" panose="020B0603020202020204" pitchFamily="34" charset="0"/>
                <a:cs typeface="Arial" panose="020B0604020202020204" pitchFamily="34" charset="0"/>
              </a:rPr>
              <a:t>Services de rénovation du bâti</a:t>
            </a:r>
            <a:endParaRPr lang="fr-FR"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randombar(horizontal)">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Évaluation France</a:t>
            </a:r>
          </a:p>
        </p:txBody>
      </p:sp>
      <p:graphicFrame>
        <p:nvGraphicFramePr>
          <p:cNvPr id="6" name="Diagramme 5"/>
          <p:cNvGraphicFramePr/>
          <p:nvPr/>
        </p:nvGraphicFramePr>
        <p:xfrm>
          <a:off x="685800" y="1582616"/>
          <a:ext cx="10550236" cy="4665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512343"/>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Quel est le but de ce projet ?</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1" name="Rectangle à coins arrondis 4">
            <a:extLst>
              <a:ext uri="{FF2B5EF4-FFF2-40B4-BE49-F238E27FC236}">
                <a16:creationId xmlns:a16="http://schemas.microsoft.com/office/drawing/2014/main" id="{913A03A5-E370-8FA4-D04F-8DEB4731E6ED}"/>
              </a:ext>
            </a:extLst>
          </p:cNvPr>
          <p:cNvSpPr/>
          <p:nvPr/>
        </p:nvSpPr>
        <p:spPr>
          <a:xfrm>
            <a:off x="429491" y="1399305"/>
            <a:ext cx="11568545" cy="494635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base"/>
            <a:r>
              <a:rPr lang="fr-FR" sz="3500" dirty="0">
                <a:latin typeface="Trebuchet MS" panose="020B0603020202020204" pitchFamily="34" charset="0"/>
              </a:rPr>
              <a:t>Allier le déploiement d’un cheminement humaniste orchestré sans sacrifier de générations, avec la </a:t>
            </a:r>
          </a:p>
          <a:p>
            <a:pPr fontAlgn="base"/>
            <a:r>
              <a:rPr lang="fr-FR" sz="3500" dirty="0">
                <a:latin typeface="Trebuchet MS" panose="020B0603020202020204" pitchFamily="34" charset="0"/>
              </a:rPr>
              <a:t>mise en synergie des acteurs mobilisés</a:t>
            </a:r>
          </a:p>
          <a:p>
            <a:pPr fontAlgn="base"/>
            <a:r>
              <a:rPr lang="fr-FR" sz="3500" dirty="0">
                <a:latin typeface="Trebuchet MS" panose="020B0603020202020204" pitchFamily="34" charset="0"/>
              </a:rPr>
              <a:t>sur les problématiques climatiques et </a:t>
            </a:r>
          </a:p>
          <a:p>
            <a:pPr fontAlgn="base"/>
            <a:r>
              <a:rPr lang="fr-FR" sz="3500" dirty="0">
                <a:latin typeface="Trebuchet MS" panose="020B0603020202020204" pitchFamily="34" charset="0"/>
              </a:rPr>
              <a:t>environnementales pour un </a:t>
            </a:r>
          </a:p>
          <a:p>
            <a:pPr fontAlgn="base"/>
            <a:r>
              <a:rPr lang="fr-FR" sz="3500" dirty="0">
                <a:latin typeface="Trebuchet MS" panose="020B0603020202020204" pitchFamily="34" charset="0"/>
              </a:rPr>
              <a:t>futur possible.</a:t>
            </a:r>
          </a:p>
          <a:p>
            <a:pPr marL="457200" indent="-457200"/>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B02AA7D7-D71B-9B80-01B3-8986941E9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951" y="3052711"/>
            <a:ext cx="3446049" cy="3283782"/>
          </a:xfrm>
          <a:prstGeom prst="rect">
            <a:avLst/>
          </a:prstGeom>
        </p:spPr>
      </p:pic>
      <p:pic>
        <p:nvPicPr>
          <p:cNvPr id="3" name="Graphique 2" descr="Flèche : pivoter à gauche avec un remplissage uni">
            <a:extLst>
              <a:ext uri="{FF2B5EF4-FFF2-40B4-BE49-F238E27FC236}">
                <a16:creationId xmlns:a16="http://schemas.microsoft.com/office/drawing/2014/main" id="{EFB61151-7D5B-67B5-624F-3EA4D66909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240006">
            <a:off x="7761844" y="5030143"/>
            <a:ext cx="1366666" cy="1366666"/>
          </a:xfrm>
          <a:prstGeom prst="rect">
            <a:avLst/>
          </a:prstGeom>
        </p:spPr>
      </p:pic>
    </p:spTree>
    <p:extLst>
      <p:ext uri="{BB962C8B-B14F-4D97-AF65-F5344CB8AC3E}">
        <p14:creationId xmlns:p14="http://schemas.microsoft.com/office/powerpoint/2010/main" val="197399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13560" y="318651"/>
            <a:ext cx="7460442" cy="757057"/>
          </a:xfrm>
        </p:spPr>
        <p:txBody>
          <a:bodyPr>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Résultats attendus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429187747"/>
              </p:ext>
            </p:extLst>
          </p:nvPr>
        </p:nvGraphicFramePr>
        <p:xfrm>
          <a:off x="817418" y="1662545"/>
          <a:ext cx="10390909" cy="3461788"/>
        </p:xfrm>
        <a:graphic>
          <a:graphicData uri="http://schemas.openxmlformats.org/drawingml/2006/table">
            <a:tbl>
              <a:tblPr>
                <a:tableStyleId>{5C22544A-7EE6-4342-B048-85BDC9FD1C3A}</a:tableStyleId>
              </a:tblPr>
              <a:tblGrid>
                <a:gridCol w="6885709">
                  <a:extLst>
                    <a:ext uri="{9D8B030D-6E8A-4147-A177-3AD203B41FA5}">
                      <a16:colId xmlns:a16="http://schemas.microsoft.com/office/drawing/2014/main" val="2996146475"/>
                    </a:ext>
                  </a:extLst>
                </a:gridCol>
                <a:gridCol w="1070967">
                  <a:extLst>
                    <a:ext uri="{9D8B030D-6E8A-4147-A177-3AD203B41FA5}">
                      <a16:colId xmlns:a16="http://schemas.microsoft.com/office/drawing/2014/main" val="1686940558"/>
                    </a:ext>
                  </a:extLst>
                </a:gridCol>
                <a:gridCol w="1198951">
                  <a:extLst>
                    <a:ext uri="{9D8B030D-6E8A-4147-A177-3AD203B41FA5}">
                      <a16:colId xmlns:a16="http://schemas.microsoft.com/office/drawing/2014/main" val="895191434"/>
                    </a:ext>
                  </a:extLst>
                </a:gridCol>
                <a:gridCol w="1235282">
                  <a:extLst>
                    <a:ext uri="{9D8B030D-6E8A-4147-A177-3AD203B41FA5}">
                      <a16:colId xmlns:a16="http://schemas.microsoft.com/office/drawing/2014/main" val="321937472"/>
                    </a:ext>
                  </a:extLst>
                </a:gridCol>
              </a:tblGrid>
              <a:tr h="1019695">
                <a:tc>
                  <a:txBody>
                    <a:bodyPr/>
                    <a:lstStyle/>
                    <a:p>
                      <a:pPr algn="ctr" fontAlgn="ctr"/>
                      <a:r>
                        <a:rPr lang="fr-FR" sz="2400" b="1" i="0" u="none" strike="noStrike" dirty="0">
                          <a:solidFill>
                            <a:schemeClr val="tx1">
                              <a:lumMod val="85000"/>
                              <a:lumOff val="15000"/>
                            </a:schemeClr>
                          </a:solidFill>
                          <a:effectLst/>
                          <a:latin typeface="Trebuchet MS" panose="020B0603020202020204" pitchFamily="34" charset="0"/>
                        </a:rPr>
                        <a:t>NOMBRE DE RESSOURCES RÉTR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BUÉES </a:t>
                      </a:r>
                    </a:p>
                    <a:p>
                      <a:pPr algn="ctr" fontAlgn="ctr"/>
                      <a:r>
                        <a:rPr lang="fr-FR" sz="2400" b="1" i="0" u="none" strike="noStrike" dirty="0">
                          <a:solidFill>
                            <a:schemeClr val="tx1">
                              <a:lumMod val="85000"/>
                              <a:lumOff val="15000"/>
                            </a:schemeClr>
                          </a:solidFill>
                          <a:effectLst/>
                          <a:latin typeface="Trebuchet MS" panose="020B0603020202020204" pitchFamily="34" charset="0"/>
                        </a:rPr>
                        <a:t>MA</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NTENUES EN ACT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V</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6302">
                <a:tc>
                  <a:txBody>
                    <a:bodyPr/>
                    <a:lstStyle/>
                    <a:p>
                      <a:pPr algn="ctr" fontAlgn="ctr"/>
                      <a:r>
                        <a:rPr lang="fr-FR" sz="2400" u="none" strike="noStrike" dirty="0">
                          <a:solidFill>
                            <a:srgbClr val="FF6600"/>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 </a:t>
                      </a:r>
                      <a:r>
                        <a:rPr lang="fr-FR" sz="2400" u="none" strike="noStrike" dirty="0">
                          <a:solidFill>
                            <a:srgbClr val="00B485"/>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ociaux </a:t>
                      </a:r>
                      <a:r>
                        <a:rPr lang="fr-FR" sz="2400" u="none" strike="noStrike" dirty="0">
                          <a:solidFill>
                            <a:srgbClr val="FF6600"/>
                          </a:solidFill>
                          <a:effectLst/>
                          <a:latin typeface="Trebuchet MS" panose="020B0603020202020204" pitchFamily="34" charset="0"/>
                        </a:rPr>
                        <a:t>O</a:t>
                      </a:r>
                      <a:r>
                        <a:rPr lang="fr-FR" sz="2400" u="none" strike="noStrike" dirty="0">
                          <a:solidFill>
                            <a:schemeClr val="bg1"/>
                          </a:solidFill>
                          <a:effectLst/>
                          <a:latin typeface="Trebuchet MS" panose="020B0603020202020204" pitchFamily="34" charset="0"/>
                        </a:rPr>
                        <a:t>ui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nsemble</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232605">
                <a:tc>
                  <a:txBody>
                    <a:bodyPr/>
                    <a:lstStyle/>
                    <a:p>
                      <a:pPr algn="ctr" rtl="0" fontAlgn="ctr"/>
                      <a:r>
                        <a:rPr lang="fr-FR" sz="2400" u="none" strike="noStrike" dirty="0">
                          <a:solidFill>
                            <a:schemeClr val="bg1"/>
                          </a:solidFill>
                          <a:effectLst/>
                          <a:latin typeface="Trebuchet MS" panose="020B0603020202020204" pitchFamily="34" charset="0"/>
                        </a:rPr>
                        <a:t>Actifs séniors de plus de 45 ans</a:t>
                      </a:r>
                    </a:p>
                    <a:p>
                      <a:pPr marL="263525" indent="0" algn="ctr" rtl="0" fontAlgn="ctr"/>
                      <a:endParaRPr lang="fr-FR" sz="800" b="0" i="0" u="none" strike="noStrike" dirty="0">
                        <a:solidFill>
                          <a:schemeClr val="bg1"/>
                        </a:solidFill>
                        <a:effectLst/>
                        <a:latin typeface="Trebuchet MS" panose="020B0603020202020204" pitchFamily="34" charset="0"/>
                      </a:endParaRPr>
                    </a:p>
                    <a:p>
                      <a:pPr marL="0" indent="0" algn="ctr" rtl="0" fontAlgn="ctr">
                        <a:tabLst>
                          <a:tab pos="5732463" algn="l"/>
                        </a:tabLst>
                      </a:pPr>
                      <a:r>
                        <a:rPr lang="fr-FR" sz="1800" b="0" i="0" u="none" strike="noStrike" dirty="0">
                          <a:solidFill>
                            <a:schemeClr val="bg1"/>
                          </a:solidFill>
                          <a:effectLst/>
                          <a:latin typeface="Trebuchet MS" panose="020B0603020202020204" pitchFamily="34" charset="0"/>
                        </a:rPr>
                        <a:t>*</a:t>
                      </a:r>
                      <a:r>
                        <a:rPr lang="fr-FR" sz="1600" b="0" i="1" u="none" strike="noStrike" dirty="0">
                          <a:solidFill>
                            <a:schemeClr val="bg1"/>
                          </a:solidFill>
                          <a:effectLst/>
                          <a:latin typeface="Trebuchet MS" panose="020B0603020202020204" pitchFamily="34" charset="0"/>
                        </a:rPr>
                        <a:t>Ces chiffres n’englobent pas la jeune génération recrutée en entreprise pour remplacer les actifs séniors missionnés au domicile des particuliers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93186">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nvGraphicFramePr>
        <p:xfrm>
          <a:off x="817418" y="5195454"/>
          <a:ext cx="10390908" cy="1108364"/>
        </p:xfrm>
        <a:graphic>
          <a:graphicData uri="http://schemas.openxmlformats.org/drawingml/2006/table">
            <a:tbl>
              <a:tblPr firstRow="1" bandRow="1">
                <a:tableStyleId>{5C22544A-7EE6-4342-B048-85BDC9FD1C3A}</a:tableStyleId>
              </a:tblPr>
              <a:tblGrid>
                <a:gridCol w="6899564">
                  <a:extLst>
                    <a:ext uri="{9D8B030D-6E8A-4147-A177-3AD203B41FA5}">
                      <a16:colId xmlns:a16="http://schemas.microsoft.com/office/drawing/2014/main" val="2629056740"/>
                    </a:ext>
                  </a:extLst>
                </a:gridCol>
                <a:gridCol w="1052945">
                  <a:extLst>
                    <a:ext uri="{9D8B030D-6E8A-4147-A177-3AD203B41FA5}">
                      <a16:colId xmlns:a16="http://schemas.microsoft.com/office/drawing/2014/main" val="1956106815"/>
                    </a:ext>
                  </a:extLst>
                </a:gridCol>
                <a:gridCol w="1205346">
                  <a:extLst>
                    <a:ext uri="{9D8B030D-6E8A-4147-A177-3AD203B41FA5}">
                      <a16:colId xmlns:a16="http://schemas.microsoft.com/office/drawing/2014/main" val="2864750516"/>
                    </a:ext>
                  </a:extLst>
                </a:gridCol>
                <a:gridCol w="1233053">
                  <a:extLst>
                    <a:ext uri="{9D8B030D-6E8A-4147-A177-3AD203B41FA5}">
                      <a16:colId xmlns:a16="http://schemas.microsoft.com/office/drawing/2014/main" val="204655328"/>
                    </a:ext>
                  </a:extLst>
                </a:gridCol>
              </a:tblGrid>
              <a:tr h="1108364">
                <a:tc>
                  <a:txBody>
                    <a:bodyPr/>
                    <a:lstStyle/>
                    <a:p>
                      <a:pPr algn="ctr" fontAlgn="ctr"/>
                      <a:endParaRPr lang="fr-FR" sz="900" b="1" i="0" u="none" strike="noStrike" dirty="0">
                        <a:solidFill>
                          <a:schemeClr val="tx1"/>
                        </a:solidFill>
                        <a:effectLst/>
                        <a:latin typeface="Trebuchet MS" panose="020B0603020202020204" pitchFamily="34" charset="0"/>
                      </a:endParaRPr>
                    </a:p>
                    <a:p>
                      <a:pPr algn="ctr" fontAlgn="ctr"/>
                      <a:r>
                        <a:rPr lang="fr-FR" sz="2400" b="1" i="0" u="none" strike="noStrike" dirty="0">
                          <a:solidFill>
                            <a:schemeClr val="tx1">
                              <a:lumMod val="85000"/>
                              <a:lumOff val="15000"/>
                            </a:schemeClr>
                          </a:solidFill>
                          <a:effectLst/>
                          <a:latin typeface="Trebuchet MS" panose="020B0603020202020204" pitchFamily="34" charset="0"/>
                        </a:rPr>
                        <a:t>NOMBRE D’ENT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TÉS TERR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TOR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ALES DÉPARTEMENTALES DÉPLOYÉES</a:t>
                      </a:r>
                      <a:endParaRPr lang="fr-FR" sz="2400" dirty="0">
                        <a:solidFill>
                          <a:schemeClr val="tx1">
                            <a:lumMod val="85000"/>
                            <a:lumOff val="15000"/>
                          </a:schemeClr>
                        </a:solidFill>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52911" y="4271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55285" y="4554419"/>
            <a:ext cx="5662246" cy="923330"/>
          </a:xfrm>
          <a:prstGeom prst="rect">
            <a:avLst/>
          </a:prstGeom>
          <a:noFill/>
        </p:spPr>
        <p:txBody>
          <a:bodyPr wrap="square" rtlCol="0">
            <a:spAutoFit/>
          </a:bodyPr>
          <a:lstStyle/>
          <a:p>
            <a:r>
              <a:rPr lang="fr-FR" sz="5400" b="1" dirty="0">
                <a:latin typeface="Trebuchet MS" panose="020B0603020202020204" pitchFamily="34" charset="0"/>
                <a:cs typeface="Arial" panose="020B0604020202020204" pitchFamily="34" charset="0"/>
              </a:rPr>
              <a:t>Rejoignez-nous !</a:t>
            </a:r>
            <a:endParaRPr lang="fr-FR" sz="54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23455" y="1370733"/>
            <a:ext cx="9490363" cy="1077218"/>
          </a:xfrm>
          <a:prstGeom prst="rect">
            <a:avLst/>
          </a:prstGeom>
          <a:noFill/>
        </p:spPr>
        <p:txBody>
          <a:bodyPr wrap="square" rtlCol="0">
            <a:spAutoFit/>
          </a:bodyPr>
          <a:lstStyle/>
          <a:p>
            <a:r>
              <a:rPr lang="fr-FR" sz="3200" b="1" dirty="0">
                <a:latin typeface="Trebuchet MS" panose="020B0603020202020204" pitchFamily="34" charset="0"/>
              </a:rPr>
              <a:t>Au niveau local, national et international                                         Dans une double approche en réseau</a:t>
            </a:r>
            <a:r>
              <a:rPr lang="fr-FR" sz="3200" b="1" dirty="0">
                <a:solidFill>
                  <a:schemeClr val="tx1">
                    <a:lumMod val="75000"/>
                    <a:lumOff val="25000"/>
                  </a:schemeClr>
                </a:solidFill>
                <a:latin typeface="Trebuchet MS" panose="020B0603020202020204" pitchFamily="34" charset="0"/>
              </a:rPr>
              <a:t> </a:t>
            </a:r>
            <a:r>
              <a:rPr lang="fr-FR" sz="3200" b="1" dirty="0">
                <a:latin typeface="Trebuchet MS" panose="020B0603020202020204" pitchFamily="34" charset="0"/>
              </a:rPr>
              <a:t>:</a:t>
            </a:r>
            <a:r>
              <a:rPr lang="fr-FR" sz="3200" b="1" dirty="0">
                <a:solidFill>
                  <a:schemeClr val="tx1">
                    <a:lumMod val="75000"/>
                    <a:lumOff val="25000"/>
                  </a:schemeClr>
                </a:solidFill>
                <a:latin typeface="Trebuchet MS" panose="020B0603020202020204" pitchFamily="34" charset="0"/>
              </a:rPr>
              <a:t>  </a:t>
            </a:r>
            <a:endParaRPr lang="fr-FR"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1011378" y="2406535"/>
            <a:ext cx="9947563"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soutenu directement ou indirectement</a:t>
            </a:r>
          </a:p>
          <a:p>
            <a:pPr>
              <a:buClr>
                <a:schemeClr val="tx1">
                  <a:lumMod val="75000"/>
                  <a:lumOff val="25000"/>
                </a:schemeClr>
              </a:buClr>
              <a:buSzPct val="100000"/>
            </a:pPr>
            <a:r>
              <a:rPr lang="fr-FR" sz="2800" dirty="0">
                <a:solidFill>
                  <a:schemeClr val="tx1">
                    <a:lumMod val="85000"/>
                    <a:lumOff val="15000"/>
                  </a:schemeClr>
                </a:solidFill>
                <a:latin typeface="Trebuchet MS" panose="020B0603020202020204" pitchFamily="34" charset="0"/>
              </a:rPr>
              <a:t>    par une diversité de particuliers et d’acteurs.</a:t>
            </a:r>
            <a:endParaRPr lang="fr-FR"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1037492" y="3393835"/>
            <a:ext cx="7995672"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lui-même un acteur qui accompagne les personnes et les projets.</a:t>
            </a:r>
            <a:endParaRPr lang="fr-FR"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331" y="3399449"/>
            <a:ext cx="3568973" cy="3228511"/>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fr-FR" sz="4000" dirty="0">
                <a:effectLst>
                  <a:outerShdw blurRad="38100" dist="38100" dir="2700000" algn="tl">
                    <a:srgbClr val="000000">
                      <a:alpha val="43137"/>
                    </a:srgbClr>
                  </a:outerShdw>
                </a:effectLst>
                <a:latin typeface="Trebuchet MS" panose="020B0603020202020204" pitchFamily="34" charset="0"/>
              </a:rPr>
              <a:t>DÉVELOPPEMENT DU CONCEPT</a:t>
            </a:r>
            <a:r>
              <a:rPr lang="fr-FR" sz="4000" b="1" dirty="0">
                <a:latin typeface="Trebuchet MS" panose="020B0603020202020204" pitchFamily="34" charset="0"/>
              </a:rPr>
              <a:t> </a:t>
            </a:r>
            <a:endParaRPr lang="fr-FR"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5DFB849E-713B-11C4-BE0C-E1AC72BF01A2}"/>
              </a:ext>
            </a:extLst>
          </p:cNvPr>
          <p:cNvSpPr txBox="1"/>
          <p:nvPr/>
        </p:nvSpPr>
        <p:spPr>
          <a:xfrm>
            <a:off x="1589649" y="5725550"/>
            <a:ext cx="6586224" cy="523220"/>
          </a:xfrm>
          <a:prstGeom prst="rect">
            <a:avLst/>
          </a:prstGeom>
          <a:noFill/>
        </p:spPr>
        <p:txBody>
          <a:bodyPr wrap="square" rtlCol="0">
            <a:spAutoFit/>
          </a:bodyPr>
          <a:lstStyle/>
          <a:p>
            <a:pPr algn="r"/>
            <a:r>
              <a:rPr lang="fr-FR" sz="2800" b="1" dirty="0">
                <a:latin typeface="Trebuchet MS" panose="020B0603020202020204" pitchFamily="34" charset="0"/>
              </a:rPr>
              <a:t>Site internet : </a:t>
            </a:r>
            <a:r>
              <a:rPr lang="fr-FR" sz="28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fr-FR"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07793" y="1725564"/>
            <a:ext cx="10776413" cy="2554545"/>
          </a:xfrm>
          <a:prstGeom prst="rect">
            <a:avLst/>
          </a:prstGeom>
          <a:noFill/>
        </p:spPr>
        <p:txBody>
          <a:bodyPr wrap="square" rtlCol="0">
            <a:spAutoFit/>
          </a:bodyPr>
          <a:lstStyle/>
          <a:p>
            <a:pPr algn="ctr"/>
            <a:r>
              <a:rPr lang="en-GB" sz="4000" dirty="0">
                <a:latin typeface="Trebuchet MS" panose="020B0603020202020204" pitchFamily="34" charset="0"/>
                <a:cs typeface="Times New Roman" panose="02020603050405020304" pitchFamily="18" charset="0"/>
              </a:rPr>
              <a:t>« </a:t>
            </a:r>
            <a:r>
              <a:rPr lang="fr-FR" sz="4000" dirty="0">
                <a:latin typeface="Trebuchet MS" panose="020B0603020202020204" pitchFamily="34" charset="0"/>
                <a:cs typeface="Times New Roman" panose="02020603050405020304" pitchFamily="18" charset="0"/>
              </a:rPr>
              <a:t>Être homme, c'est précisément être responsable… C'est sentir, en posant sa pierre, que l'on contribue à bâtir le monde</a:t>
            </a:r>
            <a:r>
              <a:rPr lang="en-GB" sz="4000" dirty="0">
                <a:latin typeface="Trebuchet MS" panose="020B0603020202020204" pitchFamily="34" charset="0"/>
                <a:cs typeface="Times New Roman" panose="02020603050405020304" pitchFamily="18" charset="0"/>
              </a:rPr>
              <a:t>. »</a:t>
            </a:r>
          </a:p>
          <a:p>
            <a:pPr algn="ctr">
              <a:tabLst>
                <a:tab pos="10128250" algn="l"/>
              </a:tabLst>
            </a:pPr>
            <a:r>
              <a:rPr lang="en-GB" sz="4000" b="1" dirty="0">
                <a:latin typeface="Trebuchet MS" panose="020B0603020202020204" pitchFamily="34" charset="0"/>
                <a:cs typeface="Times New Roman" panose="02020603050405020304" pitchFamily="18" charset="0"/>
              </a:rPr>
              <a:t>                                    </a:t>
            </a: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352582"/>
            <a:ext cx="3178407" cy="923330"/>
          </a:xfrm>
          <a:prstGeom prst="rect">
            <a:avLst/>
          </a:prstGeom>
          <a:noFill/>
        </p:spPr>
        <p:txBody>
          <a:bodyPr wrap="square" rtlCol="0">
            <a:spAutoFit/>
          </a:bodyPr>
          <a:lstStyle/>
          <a:p>
            <a:pPr algn="ctr"/>
            <a:r>
              <a:rPr lang="en-GB" sz="5400" dirty="0">
                <a:latin typeface="Trebuchet MS" panose="020B0603020202020204" pitchFamily="34" charset="0"/>
              </a:rPr>
              <a:t>Merci</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553712" y="5129319"/>
            <a:ext cx="7003646" cy="523220"/>
          </a:xfrm>
          <a:prstGeom prst="rect">
            <a:avLst/>
          </a:prstGeom>
          <a:noFill/>
        </p:spPr>
        <p:txBody>
          <a:bodyPr wrap="square" rtlCol="0">
            <a:spAutoFit/>
          </a:bodyPr>
          <a:lstStyle/>
          <a:p>
            <a:r>
              <a:rPr lang="en-GB" sz="2800" b="1" dirty="0">
                <a:latin typeface="Trebuchet MS" panose="020B0603020202020204" pitchFamily="34" charset="0"/>
              </a:rPr>
              <a:t>Contact :</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4856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La naissance du projet</a:t>
            </a:r>
            <a:endParaRPr lang="fr-FR"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r>
              <a:rPr lang="fr-FR" sz="2800" dirty="0">
                <a:latin typeface="Trebuchet MS" panose="020B0603020202020204" pitchFamily="34" charset="0"/>
              </a:rPr>
              <a:t>L’idée de ce projet est née suite aux témoignages de nos aîné(e)s en fin de vie, sur le bonheur qui se trouve dans une alchimie entre le respect de l'individualité et celui de l’ouverture aux autres</a:t>
            </a: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1652945" y="3815864"/>
            <a:ext cx="8968158" cy="2711373"/>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a:buClr>
                <a:schemeClr val="bg1"/>
              </a:buClr>
            </a:pPr>
            <a:endParaRPr lang="fr-FR" sz="2400" dirty="0">
              <a:latin typeface="Trebuchet MS" panose="020B0603020202020204" pitchFamily="34" charset="0"/>
            </a:endParaRPr>
          </a:p>
          <a:p>
            <a:pPr marL="352425">
              <a:buClr>
                <a:schemeClr val="bg1"/>
              </a:buClr>
            </a:pPr>
            <a:r>
              <a:rPr lang="fr-FR" sz="2400" dirty="0">
                <a:latin typeface="Trebuchet MS" panose="020B0603020202020204" pitchFamily="34" charset="0"/>
              </a:rPr>
              <a:t>La proposition d’action est issue d'une succession d’expériences humaines et professionnelles vécues dans différents contextes de vie, cumulées au sein de pays développés et de pays en voie de développement </a:t>
            </a:r>
            <a:r>
              <a:rPr lang="fr-FR" sz="2400" dirty="0">
                <a:solidFill>
                  <a:schemeClr val="bg1"/>
                </a:solidFill>
                <a:latin typeface="Trebuchet MS" panose="020B0603020202020204" pitchFamily="34" charset="0"/>
                <a:ea typeface="Calibri" panose="020F0502020204030204" pitchFamily="34" charset="0"/>
              </a:rPr>
              <a:t> </a:t>
            </a:r>
            <a:endParaRPr lang="fr-FR" sz="2400" dirty="0">
              <a:solidFill>
                <a:schemeClr val="bg1"/>
              </a:solidFill>
              <a:latin typeface="Trebuchet MS" panose="020B0603020202020204" pitchFamily="34" charset="0"/>
            </a:endParaRPr>
          </a:p>
          <a:p>
            <a:pPr marL="176213"/>
            <a:endParaRPr lang="fr-FR" sz="2200" dirty="0">
              <a:latin typeface="Trebuchet MS" panose="020B0603020202020204" pitchFamily="34" charset="0"/>
            </a:endParaRP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668" y="4058630"/>
            <a:ext cx="1229823" cy="1229823"/>
          </a:xfrm>
          <a:prstGeom prst="rect">
            <a:avLst/>
          </a:prstGeom>
        </p:spPr>
      </p:pic>
    </p:spTree>
    <p:extLst>
      <p:ext uri="{BB962C8B-B14F-4D97-AF65-F5344CB8AC3E}">
        <p14:creationId xmlns:p14="http://schemas.microsoft.com/office/powerpoint/2010/main" val="12980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147" y="700294"/>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4864821" y="304766"/>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ZoneTexte 12">
            <a:extLst>
              <a:ext uri="{FF2B5EF4-FFF2-40B4-BE49-F238E27FC236}">
                <a16:creationId xmlns:a16="http://schemas.microsoft.com/office/drawing/2014/main" id="{8C66FAB6-B6E5-3FEC-38EF-F856F6C97CEA}"/>
              </a:ext>
            </a:extLst>
          </p:cNvPr>
          <p:cNvSpPr txBox="1"/>
          <p:nvPr/>
        </p:nvSpPr>
        <p:spPr>
          <a:xfrm>
            <a:off x="396240" y="1794158"/>
            <a:ext cx="3401287" cy="461666"/>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Pourquoi ce projet ?</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188720" y="2512924"/>
            <a:ext cx="258027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Qui êtes-vous ?</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777240" y="3167937"/>
            <a:ext cx="3858194"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Quelles problématiques soulevez-vous ?</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398555" y="4351414"/>
            <a:ext cx="4173794" cy="833944"/>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abordez-vous un système sociétal complexe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916908" y="5371405"/>
            <a:ext cx="2821290"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 voulons-nous fédérer ?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955260" y="2062087"/>
            <a:ext cx="2682241" cy="47690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Où est-il situé ?</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9112256" y="2752572"/>
            <a:ext cx="2896863" cy="1200329"/>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Sur quelle question sociétale œuvrez-vous ?</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278838" y="4114807"/>
            <a:ext cx="338245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À qui s’adresse-t-il ?</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6383209" y="4764260"/>
            <a:ext cx="3896067" cy="84623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Quelle est votre recette pour atteindre votre but ?</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4258993" y="5735275"/>
            <a:ext cx="5135391"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tenir les engagements de votre projet d’intérêt général ?</a:t>
            </a:r>
          </a:p>
        </p:txBody>
      </p:sp>
      <p:sp>
        <p:nvSpPr>
          <p:cNvPr id="4" name="Titre 1">
            <a:extLst>
              <a:ext uri="{FF2B5EF4-FFF2-40B4-BE49-F238E27FC236}">
                <a16:creationId xmlns:a16="http://schemas.microsoft.com/office/drawing/2014/main" id="{4EF60215-7A49-6729-F549-E2E3250C4FAD}"/>
              </a:ext>
            </a:extLst>
          </p:cNvPr>
          <p:cNvSpPr txBox="1">
            <a:spLocks/>
          </p:cNvSpPr>
          <p:nvPr/>
        </p:nvSpPr>
        <p:spPr>
          <a:xfrm>
            <a:off x="581888" y="502720"/>
            <a:ext cx="5660650" cy="734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400" b="1" dirty="0">
                <a:latin typeface="Trebuchet MS" panose="020B0603020202020204" pitchFamily="34" charset="0"/>
              </a:rPr>
              <a:t>Mais encore…</a:t>
            </a:r>
          </a:p>
        </p:txBody>
      </p:sp>
    </p:spTree>
    <p:extLst>
      <p:ext uri="{BB962C8B-B14F-4D97-AF65-F5344CB8AC3E}">
        <p14:creationId xmlns:p14="http://schemas.microsoft.com/office/powerpoint/2010/main" val="6843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in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1" grpId="0"/>
      <p:bldP spid="24" grpId="0"/>
      <p:bldP spid="25" grpId="0"/>
      <p:bldP spid="26"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fr-FR" sz="2800" dirty="0">
                <a:solidFill>
                  <a:srgbClr val="FF6600"/>
                </a:solidFill>
                <a:latin typeface="Arial" panose="020B0604020202020204" pitchFamily="34" charset="0"/>
                <a:cs typeface="Arial" panose="020B0604020202020204" pitchFamily="34" charset="0"/>
              </a:rPr>
            </a:br>
            <a:r>
              <a:rPr lang="fr-FR" sz="4200" b="1" dirty="0">
                <a:solidFill>
                  <a:srgbClr val="FF6600"/>
                </a:solidFill>
                <a:latin typeface="Trebuchet MS" panose="020B0603020202020204" pitchFamily="34" charset="0"/>
              </a:rPr>
              <a:t>Pourquoi ce projet ?</a:t>
            </a:r>
            <a:br>
              <a:rPr lang="fr-FR" sz="4200" b="1" dirty="0">
                <a:solidFill>
                  <a:srgbClr val="FF6600"/>
                </a:solidFill>
                <a:latin typeface="Arial" panose="020B0604020202020204" pitchFamily="34" charset="0"/>
                <a:cs typeface="Arial" panose="020B0604020202020204" pitchFamily="34" charset="0"/>
              </a:rPr>
            </a:br>
            <a:endParaRPr lang="fr-FR"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89" y="1460092"/>
            <a:ext cx="10827203" cy="169185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fr-FR" sz="20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La crise sanitaire a révélé les failles systémiques de</a:t>
            </a:r>
            <a:r>
              <a:rPr lang="fr-FR" sz="3200" dirty="0">
                <a:solidFill>
                  <a:schemeClr val="bg1"/>
                </a:solidFill>
                <a:effectLst>
                  <a:outerShdw blurRad="38100" dist="38100" dir="2700000" algn="tl">
                    <a:srgbClr val="000000">
                      <a:alpha val="43137"/>
                    </a:srgbClr>
                  </a:outerShdw>
                </a:effectLst>
                <a:latin typeface="Trebuchet MS" panose="020B0603020202020204" pitchFamily="34" charset="0"/>
              </a:rPr>
              <a:t> nos modèles de société qui sont devenus complexes</a:t>
            </a:r>
            <a:r>
              <a:rPr lang="fr-FR" sz="32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387358"/>
            <a:ext cx="7779460" cy="317170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marL="1700213"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fr-FR" sz="3200" dirty="0">
                <a:solidFill>
                  <a:schemeClr val="bg1"/>
                </a:solidFill>
                <a:latin typeface="Trebuchet MS" panose="020B0603020202020204" pitchFamily="34" charset="0"/>
                <a:cs typeface="Arial" panose="020B0604020202020204" pitchFamily="34" charset="0"/>
              </a:rPr>
              <a:t>Métamorphose du visage de nos sociétés aujourd’hui fracturées qui </a:t>
            </a:r>
            <a:r>
              <a:rPr lang="fr-FR" sz="3200" dirty="0">
                <a:solidFill>
                  <a:schemeClr val="bg1"/>
                </a:solidFill>
                <a:latin typeface="Trebuchet MS" panose="020B0603020202020204" pitchFamily="34" charset="0"/>
                <a:ea typeface="Calibri" panose="020F0502020204030204" pitchFamily="34" charset="0"/>
              </a:rPr>
              <a:t>nécessite de les repenser en les "réparant" </a:t>
            </a:r>
            <a:endParaRPr lang="fr-FR" sz="3200" dirty="0">
              <a:solidFill>
                <a:schemeClr val="bg1"/>
              </a:solidFill>
              <a:latin typeface="Trebuchet MS" panose="020B0603020202020204" pitchFamily="34" charset="0"/>
            </a:endParaRPr>
          </a:p>
          <a:p>
            <a:pPr algn="ctr"/>
            <a:endParaRPr lang="fr-FR"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77606" y="2986059"/>
            <a:ext cx="6368705" cy="1097047"/>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Une conséquence évidente :</a:t>
            </a:r>
            <a:endParaRPr lang="fr-FR"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57043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96" y="3073982"/>
            <a:ext cx="4421428" cy="3763970"/>
          </a:xfrm>
          <a:prstGeom prst="rect">
            <a:avLst/>
          </a:prstGeom>
        </p:spPr>
      </p:pic>
    </p:spTree>
    <p:extLst>
      <p:ext uri="{BB962C8B-B14F-4D97-AF65-F5344CB8AC3E}">
        <p14:creationId xmlns:p14="http://schemas.microsoft.com/office/powerpoint/2010/main" val="33886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Qui sommes-nous ?</a:t>
            </a: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677329" y="1981199"/>
            <a:ext cx="4932163" cy="4100945"/>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algn="ctr"/>
            <a:r>
              <a:rPr lang="fr-FR" sz="2800" b="1" baseline="0" dirty="0">
                <a:solidFill>
                  <a:schemeClr val="bg1"/>
                </a:solidFill>
                <a:latin typeface="Trebuchet MS" panose="020B0603020202020204" pitchFamily="34" charset="0"/>
              </a:rPr>
              <a:t>De multiples ressources </a:t>
            </a:r>
            <a:r>
              <a:rPr lang="fr-FR" sz="2800" b="1" dirty="0">
                <a:solidFill>
                  <a:schemeClr val="bg1"/>
                </a:solidFill>
                <a:latin typeface="Trebuchet MS" panose="020B0603020202020204" pitchFamily="34" charset="0"/>
              </a:rPr>
              <a:t>e</a:t>
            </a:r>
            <a:r>
              <a:rPr lang="fr-FR" sz="2800" b="1" baseline="0" dirty="0">
                <a:solidFill>
                  <a:schemeClr val="bg1"/>
                </a:solidFill>
                <a:latin typeface="Trebuchet MS" panose="020B0603020202020204" pitchFamily="34" charset="0"/>
              </a:rPr>
              <a:t>ntrepreneuriales</a:t>
            </a:r>
          </a:p>
          <a:p>
            <a:pPr algn="ctr"/>
            <a:r>
              <a:rPr lang="fr-FR"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intergénérationnelles multiculturelles multisectorielles :</a:t>
            </a:r>
          </a:p>
          <a:p>
            <a:pPr algn="ctr"/>
            <a:r>
              <a:rPr lang="fr-FR" sz="2800" b="1" dirty="0">
                <a:solidFill>
                  <a:schemeClr val="bg1"/>
                </a:solidFill>
                <a:latin typeface="Trebuchet MS" panose="020B0603020202020204" pitchFamily="34" charset="0"/>
                <a:cs typeface="Times New Roman" panose="02020603050405020304" pitchFamily="18" charset="0"/>
              </a:rPr>
              <a:t>acteurs </a:t>
            </a:r>
          </a:p>
          <a:p>
            <a:pPr algn="ctr"/>
            <a:r>
              <a:rPr lang="fr-FR" sz="2800" b="1" dirty="0">
                <a:solidFill>
                  <a:schemeClr val="bg1"/>
                </a:solidFill>
                <a:latin typeface="Trebuchet MS" panose="020B0603020202020204" pitchFamily="34" charset="0"/>
                <a:cs typeface="Times New Roman" panose="02020603050405020304" pitchFamily="18" charset="0"/>
              </a:rPr>
              <a:t>publics et privés</a:t>
            </a:r>
          </a:p>
          <a:p>
            <a:pPr algn="ctr"/>
            <a:r>
              <a:rPr lang="fr-FR" sz="2800" b="1" dirty="0">
                <a:solidFill>
                  <a:schemeClr val="bg1"/>
                </a:solidFill>
                <a:latin typeface="Trebuchet MS" panose="020B0603020202020204" pitchFamily="34" charset="0"/>
                <a:cs typeface="Times New Roman" panose="02020603050405020304" pitchFamily="18" charset="0"/>
              </a:rPr>
              <a:t>rétribués et bénévoles </a:t>
            </a:r>
          </a:p>
          <a:p>
            <a:pPr algn="ctr"/>
            <a:endParaRPr lang="fr-FR"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6242538" y="1620253"/>
            <a:ext cx="5272133"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fr-FR" sz="2500" baseline="0" dirty="0">
              <a:solidFill>
                <a:schemeClr val="tx1"/>
              </a:solidFill>
            </a:endParaRPr>
          </a:p>
          <a:p>
            <a:pPr marL="263525" indent="-263525" defTabSz="179388">
              <a:buFontTx/>
              <a:buChar char="-"/>
            </a:pPr>
            <a:r>
              <a:rPr lang="fr-FR" sz="2500" baseline="0" dirty="0">
                <a:solidFill>
                  <a:schemeClr val="bg1"/>
                </a:solidFill>
                <a:latin typeface="Trebuchet MS" panose="020B0603020202020204" pitchFamily="34" charset="0"/>
              </a:rPr>
              <a:t>Partagent souvent les constats</a:t>
            </a: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Souffrent en parallèle des mêmes difficultés</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Sont p</a:t>
            </a:r>
            <a:r>
              <a:rPr lang="fr-FR" sz="2500" baseline="0" dirty="0">
                <a:solidFill>
                  <a:schemeClr val="bg1"/>
                </a:solidFill>
                <a:latin typeface="Trebuchet MS" panose="020B0603020202020204" pitchFamily="34" charset="0"/>
              </a:rPr>
              <a:t>eu reliés entre eux</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Assument leurs responsabilités</a:t>
            </a:r>
            <a:endParaRPr lang="fr-FR" sz="2500" baseline="0" dirty="0">
              <a:solidFill>
                <a:schemeClr val="bg1"/>
              </a:solidFill>
              <a:latin typeface="Trebuchet MS" panose="020B0603020202020204" pitchFamily="34" charset="0"/>
            </a:endParaRP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Portent des valeurs altruistes et éthiques</a:t>
            </a:r>
          </a:p>
          <a:p>
            <a:pPr defTabSz="179388"/>
            <a:endParaRPr lang="fr-FR" sz="14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Motivent les rapports "gagnant-gagnant" </a:t>
            </a:r>
            <a:endParaRPr lang="fr-FR"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fr-FR"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5124607" y="3555421"/>
            <a:ext cx="1117931" cy="952500"/>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Changement climatique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Vieillissement</a:t>
            </a:r>
          </a:p>
        </p:txBody>
      </p:sp>
      <p:sp>
        <p:nvSpPr>
          <p:cNvPr id="9" name="ZoneTexte 8">
            <a:extLst>
              <a:ext uri="{FF2B5EF4-FFF2-40B4-BE49-F238E27FC236}">
                <a16:creationId xmlns:a16="http://schemas.microsoft.com/office/drawing/2014/main" id="{421F2592-3BA4-44DA-B78C-F258683E924C}"/>
              </a:ext>
            </a:extLst>
          </p:cNvPr>
          <p:cNvSpPr txBox="1"/>
          <p:nvPr/>
        </p:nvSpPr>
        <p:spPr>
          <a:xfrm>
            <a:off x="898358" y="3465096"/>
            <a:ext cx="2197768"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Précarité</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417096" y="4363453"/>
            <a:ext cx="2921850"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rupture </a:t>
            </a:r>
          </a:p>
          <a:p>
            <a:pPr algn="ctr"/>
            <a:r>
              <a:rPr lang="fr-FR" sz="2000" dirty="0">
                <a:solidFill>
                  <a:schemeClr val="tx1">
                    <a:lumMod val="85000"/>
                    <a:lumOff val="15000"/>
                  </a:schemeClr>
                </a:solidFill>
                <a:latin typeface="Trebuchet MS" panose="020B0603020202020204" pitchFamily="34" charset="0"/>
              </a:rPr>
              <a:t>intergénérationnelle</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des seniors</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maltraitance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maintien à domicile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1246912" y="2637798"/>
            <a:ext cx="2410696"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 la jeune génération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898538" y="5264736"/>
            <a:ext cx="1950439"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isolement</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54563" y="545685"/>
            <a:ext cx="6615704" cy="1298090"/>
          </a:xfrm>
        </p:spPr>
        <p:txBody>
          <a:bodyPr vert="horz" lIns="91440" tIns="45720" rIns="91440" bIns="45720" rtlCol="0" anchor="ctr">
            <a:noAutofit/>
          </a:bodyPr>
          <a:lstStyle/>
          <a:p>
            <a:br>
              <a:rPr lang="fr-FR" sz="4000" b="1" dirty="0">
                <a:solidFill>
                  <a:schemeClr val="tx1">
                    <a:lumMod val="85000"/>
                    <a:lumOff val="15000"/>
                  </a:schemeClr>
                </a:solidFill>
                <a:latin typeface="Trebuchet MS" panose="020B0603020202020204" pitchFamily="34" charset="0"/>
              </a:rPr>
            </a:br>
            <a:r>
              <a:rPr lang="fr-FR" sz="4200" b="1" dirty="0">
                <a:solidFill>
                  <a:srgbClr val="FF6600"/>
                </a:solidFill>
                <a:latin typeface="Arial" panose="020B0604020202020204" pitchFamily="34" charset="0"/>
                <a:cs typeface="Arial" panose="020B0604020202020204" pitchFamily="34" charset="0"/>
              </a:rPr>
              <a:t>Quelles problématiques soulevons-nous ?</a:t>
            </a:r>
            <a:br>
              <a:rPr lang="fr-FR" sz="4200" b="1" dirty="0">
                <a:solidFill>
                  <a:srgbClr val="FF6600"/>
                </a:solidFill>
                <a:latin typeface="Trebuchet MS" panose="020B0603020202020204" pitchFamily="34" charset="0"/>
              </a:rPr>
            </a:br>
            <a:endParaRPr lang="fr-FR"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41" y="2052906"/>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2632359" y="4073241"/>
            <a:ext cx="1584723"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3312</TotalTime>
  <Words>3190</Words>
  <Application>Microsoft Office PowerPoint</Application>
  <PresentationFormat>Grand écran</PresentationFormat>
  <Paragraphs>463</Paragraphs>
  <Slides>42</Slides>
  <Notes>38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42</vt:i4>
      </vt:variant>
    </vt:vector>
  </HeadingPairs>
  <TitlesOfParts>
    <vt:vector size="52" baseType="lpstr">
      <vt:lpstr>MS Mincho</vt:lpstr>
      <vt:lpstr>Arial</vt:lpstr>
      <vt:lpstr>Calibri</vt:lpstr>
      <vt:lpstr>Calibri Light</vt:lpstr>
      <vt:lpstr>Courier New</vt:lpstr>
      <vt:lpstr>Times New Roman</vt:lpstr>
      <vt:lpstr>Trebuchet MS</vt:lpstr>
      <vt:lpstr>Wingdings</vt:lpstr>
      <vt:lpstr>Wingdings 3</vt:lpstr>
      <vt:lpstr>Thème Office</vt:lpstr>
      <vt:lpstr>Présentation PowerPoint</vt:lpstr>
      <vt:lpstr>C’est quoi ce projet ?</vt:lpstr>
      <vt:lpstr>La raison d’être de ce projet</vt:lpstr>
      <vt:lpstr>Quel est le but de ce projet ?</vt:lpstr>
      <vt:lpstr>Présentation PowerPoint</vt:lpstr>
      <vt:lpstr>Présentation PowerPoint</vt:lpstr>
      <vt:lpstr> Pourquoi ce projet ? </vt:lpstr>
      <vt:lpstr>Qui sommes-nous ?</vt:lpstr>
      <vt:lpstr> Quelles problématiques soulevons-nous ? </vt:lpstr>
      <vt:lpstr>Comment abordons-nous un système sociétal complexe ?</vt:lpstr>
      <vt:lpstr>Que voulons-nous fédérer ?</vt:lpstr>
      <vt:lpstr>Où se situe l’expérimentation du projet ?</vt:lpstr>
      <vt:lpstr>Sur quelle question sociétale œuvrons- nous ? </vt:lpstr>
      <vt:lpstr>À qui s’adresse notre projet ?</vt:lpstr>
      <vt:lpstr>Aux bénéficiaires de services</vt:lpstr>
      <vt:lpstr>Quelle est notre recette afin d’atteindre le but du projet ?</vt:lpstr>
      <vt:lpstr>Présentation PowerPoint</vt:lpstr>
      <vt:lpstr>Un management doublé d’une philosophie humaine  </vt:lpstr>
      <vt:lpstr>Un management accompagné d’une méthode</vt:lpstr>
      <vt:lpstr>Des actions architecturées au sein de sept pôles d’activités interactifs</vt:lpstr>
      <vt:lpstr>Présentation PowerPoint</vt:lpstr>
      <vt:lpstr>Un concept du maintien en activité autre que celui de l’Ubérisation </vt:lpstr>
      <vt:lpstr>Des RH maintenues en activité pour mobiliser autour de la cause commune Bien Vieillir Longtemps Ensemble</vt:lpstr>
      <vt:lpstr>Présentation PowerPoint</vt:lpstr>
      <vt:lpstr>Présentation PowerPoint</vt:lpstr>
      <vt:lpstr>Présentation PowerPoint</vt:lpstr>
      <vt:lpstr>Présentation PowerPoint</vt:lpstr>
      <vt:lpstr>Comment tenir les engagements de ce projet d’intérêt général  duplicable sur les  territoires ? </vt:lpstr>
      <vt:lpstr>Nos obligations</vt:lpstr>
      <vt:lpstr>Un SİRH pour relier les actions en réseau aux Ressources Humaines</vt:lpstr>
      <vt:lpstr>Synthèse de nos éléments clés différenciants</vt:lpstr>
      <vt:lpstr>Nos besoins financiers</vt:lpstr>
      <vt:lpstr> Association Oui Ensemble France Gardienne du concept et du projet </vt:lpstr>
      <vt:lpstr> POİNT D’AVANCEMENT DU PROJET </vt:lpstr>
      <vt:lpstr>CONCEPTİON DU VOLET LAOS EN 2023</vt:lpstr>
      <vt:lpstr>CONCEPTİON DU VOLET FRANCE FİNALİSÉ POUR EXPÉRİMENTATİON TERRİTORİALE</vt:lpstr>
      <vt:lpstr>Maintien de l’autonomie à domicile</vt:lpstr>
      <vt:lpstr>Un choix de prestations à domicile</vt:lpstr>
      <vt:lpstr>Évaluation France</vt:lpstr>
      <vt:lpstr>Résultats attendus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231</cp:revision>
  <dcterms:created xsi:type="dcterms:W3CDTF">2023-03-22T16:18:49Z</dcterms:created>
  <dcterms:modified xsi:type="dcterms:W3CDTF">2024-09-23T16:29:18Z</dcterms:modified>
</cp:coreProperties>
</file>