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547" r:id="rId2"/>
    <p:sldId id="279" r:id="rId3"/>
    <p:sldId id="540" r:id="rId4"/>
    <p:sldId id="556" r:id="rId5"/>
    <p:sldId id="554" r:id="rId6"/>
    <p:sldId id="550" r:id="rId7"/>
    <p:sldId id="549" r:id="rId8"/>
    <p:sldId id="539" r:id="rId9"/>
    <p:sldId id="401" r:id="rId10"/>
    <p:sldId id="438" r:id="rId11"/>
    <p:sldId id="494" r:id="rId12"/>
    <p:sldId id="482" r:id="rId13"/>
    <p:sldId id="532" r:id="rId14"/>
    <p:sldId id="506" r:id="rId15"/>
    <p:sldId id="464" r:id="rId16"/>
    <p:sldId id="465" r:id="rId17"/>
    <p:sldId id="498" r:id="rId18"/>
    <p:sldId id="453" r:id="rId19"/>
    <p:sldId id="505" r:id="rId20"/>
    <p:sldId id="495" r:id="rId21"/>
    <p:sldId id="551" r:id="rId22"/>
    <p:sldId id="530" r:id="rId23"/>
    <p:sldId id="511" r:id="rId24"/>
    <p:sldId id="503" r:id="rId25"/>
    <p:sldId id="485" r:id="rId26"/>
    <p:sldId id="434" r:id="rId27"/>
    <p:sldId id="439" r:id="rId28"/>
    <p:sldId id="412" r:id="rId29"/>
    <p:sldId id="468" r:id="rId30"/>
    <p:sldId id="428" r:id="rId31"/>
    <p:sldId id="357" r:id="rId32"/>
    <p:sldId id="416" r:id="rId33"/>
    <p:sldId id="364" r:id="rId34"/>
    <p:sldId id="391" r:id="rId35"/>
    <p:sldId id="541" r:id="rId36"/>
    <p:sldId id="536" r:id="rId37"/>
    <p:sldId id="497" r:id="rId38"/>
    <p:sldId id="470" r:id="rId39"/>
    <p:sldId id="362" r:id="rId40"/>
    <p:sldId id="359" r:id="rId41"/>
    <p:sldId id="371" r:id="rId42"/>
    <p:sldId id="469" r:id="rId43"/>
    <p:sldId id="543"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1C7A4B"/>
    <a:srgbClr val="17633D"/>
    <a:srgbClr val="00B485"/>
    <a:srgbClr val="339933"/>
    <a:srgbClr val="548235"/>
    <a:srgbClr val="FF0066"/>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93" autoAdjust="0"/>
    <p:restoredTop sz="86397" autoAdjust="0"/>
  </p:normalViewPr>
  <p:slideViewPr>
    <p:cSldViewPr snapToGrid="0">
      <p:cViewPr varScale="1">
        <p:scale>
          <a:sx n="50" d="100"/>
          <a:sy n="50" d="100"/>
        </p:scale>
        <p:origin x="446" y="34"/>
      </p:cViewPr>
      <p:guideLst/>
    </p:cSldViewPr>
  </p:slideViewPr>
  <p:outlineViewPr>
    <p:cViewPr>
      <p:scale>
        <a:sx n="33" d="100"/>
        <a:sy n="33" d="100"/>
      </p:scale>
      <p:origin x="0" y="-5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g"/></Relationships>
</file>

<file path=ppt/diagrams/_rels/data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g"/></Relationships>
</file>

<file path=ppt/diagrams/_rels/drawing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F9370-9DF1-41C5-81BA-8EF5760F4DCC}"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fr-FR"/>
        </a:p>
      </dgm:t>
    </dgm:pt>
    <dgm:pt modelId="{094DE48A-0BB3-4DC0-AB73-3DA8CEAEC289}">
      <dgm:prSet/>
      <dgm:spPr/>
      <dgm:t>
        <a:bodyPr/>
        <a:lstStyle/>
        <a:p>
          <a:endParaRPr lang="fr-FR" dirty="0"/>
        </a:p>
      </dgm:t>
    </dgm:pt>
    <dgm:pt modelId="{D814DDDC-F22F-4AF8-8C73-8C6E4EAE8F92}" type="parTrans" cxnId="{7D0AC14A-9DD9-4BBF-9AD3-F5FA328D8924}">
      <dgm:prSet/>
      <dgm:spPr/>
      <dgm:t>
        <a:bodyPr/>
        <a:lstStyle/>
        <a:p>
          <a:endParaRPr lang="fr-FR"/>
        </a:p>
      </dgm:t>
    </dgm:pt>
    <dgm:pt modelId="{ED3CB094-DDB5-4D43-95EA-9B7B45E78829}" type="sibTrans" cxnId="{7D0AC14A-9DD9-4BBF-9AD3-F5FA328D8924}">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3000" b="-33000"/>
          </a:stretch>
        </a:blipFill>
      </dgm:spPr>
      <dgm:t>
        <a:bodyPr/>
        <a:lstStyle/>
        <a:p>
          <a:endParaRPr lang="fr-FR"/>
        </a:p>
      </dgm:t>
    </dgm:pt>
    <dgm:pt modelId="{6AADD258-FF51-4B5E-AD5F-AE2F2EF27AD2}">
      <dgm:prSet phldrT="[Texte]"/>
      <dgm:spPr/>
      <dgm:t>
        <a:bodyPr/>
        <a:lstStyle/>
        <a:p>
          <a:r>
            <a:rPr lang="fr-FR" dirty="0"/>
            <a:t> </a:t>
          </a:r>
        </a:p>
      </dgm:t>
    </dgm:pt>
    <dgm:pt modelId="{FE76BA3B-E62C-475A-BBDC-E04974252A2E}" type="parTrans" cxnId="{0C8C1D15-FFF4-46AF-88CE-047D46E0F331}">
      <dgm:prSet/>
      <dgm:spPr/>
      <dgm:t>
        <a:bodyPr/>
        <a:lstStyle/>
        <a:p>
          <a:endParaRPr lang="fr-FR"/>
        </a:p>
      </dgm:t>
    </dgm:pt>
    <dgm:pt modelId="{80DD9D6A-C909-4336-910D-5170D1F9926D}" type="sibTrans" cxnId="{0C8C1D15-FFF4-46AF-88CE-047D46E0F331}">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dgm:spPr>
      <dgm:t>
        <a:bodyPr/>
        <a:lstStyle/>
        <a:p>
          <a:endParaRPr lang="fr-FR"/>
        </a:p>
      </dgm:t>
    </dgm:pt>
    <dgm:pt modelId="{D9376E60-9DC0-420A-917D-55A352B82BDB}">
      <dgm:prSet phldrT="[Texte]"/>
      <dgm:spPr/>
      <dgm:t>
        <a:bodyPr/>
        <a:lstStyle/>
        <a:p>
          <a:r>
            <a:rPr lang="fr-FR" dirty="0"/>
            <a:t> </a:t>
          </a:r>
        </a:p>
      </dgm:t>
    </dgm:pt>
    <dgm:pt modelId="{6D8A6E8A-085E-4333-B851-29E0552375A8}" type="parTrans" cxnId="{C14021C5-CB6C-400F-86F0-AD664EC40B78}">
      <dgm:prSet/>
      <dgm:spPr/>
      <dgm:t>
        <a:bodyPr/>
        <a:lstStyle/>
        <a:p>
          <a:endParaRPr lang="fr-FR"/>
        </a:p>
      </dgm:t>
    </dgm:pt>
    <dgm:pt modelId="{D4450E35-84C4-47DD-AB9D-6B1D1CF5AD69}" type="sibTrans" cxnId="{C14021C5-CB6C-400F-86F0-AD664EC40B78}">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t>
        <a:bodyPr/>
        <a:lstStyle/>
        <a:p>
          <a:endParaRPr lang="fr-FR"/>
        </a:p>
      </dgm:t>
    </dgm:pt>
    <dgm:pt modelId="{5B927925-4EBF-4564-99BD-1E7CC8E2BDAB}">
      <dgm:prSet phldrT="[Texte]" custT="1"/>
      <dgm:spPr/>
      <dgm:t>
        <a:bodyPr/>
        <a:lstStyle/>
        <a:p>
          <a:r>
            <a:rPr lang="fr-FR" sz="500" dirty="0"/>
            <a:t> </a:t>
          </a:r>
          <a:endParaRPr lang="fr-FR" sz="2400" dirty="0"/>
        </a:p>
      </dgm:t>
    </dgm:pt>
    <dgm:pt modelId="{1BBF204C-9674-4436-9498-0317B2F22233}" type="sibTrans" cxnId="{23A704F0-E2FC-41D1-BAD8-8619BD77D110}">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t>
        <a:bodyPr/>
        <a:lstStyle/>
        <a:p>
          <a:endParaRPr lang="fr-FR"/>
        </a:p>
      </dgm:t>
    </dgm:pt>
    <dgm:pt modelId="{B1819A11-5A91-445B-A1A8-FC296F5A1095}" type="parTrans" cxnId="{23A704F0-E2FC-41D1-BAD8-8619BD77D110}">
      <dgm:prSet/>
      <dgm:spPr/>
      <dgm:t>
        <a:bodyPr/>
        <a:lstStyle/>
        <a:p>
          <a:endParaRPr lang="fr-FR"/>
        </a:p>
      </dgm:t>
    </dgm:pt>
    <dgm:pt modelId="{9057B853-8A0A-403B-884A-17668D2B0385}">
      <dgm:prSet phldrT="[Texte]" custT="1"/>
      <dgm:spPr/>
      <dgm:t>
        <a:bodyPr/>
        <a:lstStyle/>
        <a:p>
          <a:endParaRPr lang="fr-FR" sz="2400" dirty="0"/>
        </a:p>
      </dgm:t>
    </dgm:pt>
    <dgm:pt modelId="{EF65D069-68EA-4873-9E30-97FCC42ED732}" type="parTrans" cxnId="{D52B35B6-CA74-4A28-AB97-74DA4481BC64}">
      <dgm:prSet/>
      <dgm:spPr/>
      <dgm:t>
        <a:bodyPr/>
        <a:lstStyle/>
        <a:p>
          <a:endParaRPr lang="fr-FR"/>
        </a:p>
      </dgm:t>
    </dgm:pt>
    <dgm:pt modelId="{6D17746B-45C3-4589-B167-7E25E4A43A63}" type="sibTrans" cxnId="{D52B35B6-CA74-4A28-AB97-74DA4481BC64}">
      <dgm:prSet/>
      <dgm:spPr>
        <a:blipFill>
          <a:blip xmlns:r="http://schemas.openxmlformats.org/officeDocument/2006/relationships" r:embed="rId6" cstate="hqprint">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187DE114-79B2-4D4E-84A6-A2BC6E56C111}" type="pres">
      <dgm:prSet presAssocID="{C27F9370-9DF1-41C5-81BA-8EF5760F4DCC}" presName="Name0" presStyleCnt="0">
        <dgm:presLayoutVars>
          <dgm:chMax val="7"/>
          <dgm:chPref val="7"/>
          <dgm:dir/>
        </dgm:presLayoutVars>
      </dgm:prSet>
      <dgm:spPr/>
    </dgm:pt>
    <dgm:pt modelId="{E3D4D045-8364-43A7-951C-9A5BEEED5202}" type="pres">
      <dgm:prSet presAssocID="{C27F9370-9DF1-41C5-81BA-8EF5760F4DCC}" presName="Name1" presStyleCnt="0"/>
      <dgm:spPr/>
    </dgm:pt>
    <dgm:pt modelId="{77551D29-6CB5-4E39-B7CE-B97DF321D9A6}" type="pres">
      <dgm:prSet presAssocID="{ED3CB094-DDB5-4D43-95EA-9B7B45E78829}" presName="picture_1" presStyleCnt="0"/>
      <dgm:spPr/>
    </dgm:pt>
    <dgm:pt modelId="{F1A99CB5-9BA5-4A79-A82E-DFC040F83BEE}" type="pres">
      <dgm:prSet presAssocID="{ED3CB094-DDB5-4D43-95EA-9B7B45E78829}" presName="pictureRepeatNode" presStyleLbl="alignImgPlace1" presStyleIdx="0" presStyleCnt="5" custScaleX="124177" custScaleY="74653" custLinFactNeighborX="-2307" custLinFactNeighborY="-2690"/>
      <dgm:spPr/>
    </dgm:pt>
    <dgm:pt modelId="{05883907-5479-4741-8565-D59F7935957F}" type="pres">
      <dgm:prSet presAssocID="{094DE48A-0BB3-4DC0-AB73-3DA8CEAEC289}" presName="text_1" presStyleLbl="node1" presStyleIdx="0" presStyleCnt="0">
        <dgm:presLayoutVars>
          <dgm:bulletEnabled val="1"/>
        </dgm:presLayoutVars>
      </dgm:prSet>
      <dgm:spPr/>
    </dgm:pt>
    <dgm:pt modelId="{AAF536F5-11D0-4571-96FC-CB243E108B81}" type="pres">
      <dgm:prSet presAssocID="{80DD9D6A-C909-4336-910D-5170D1F9926D}" presName="picture_2" presStyleCnt="0"/>
      <dgm:spPr/>
    </dgm:pt>
    <dgm:pt modelId="{0C15BBF8-DE30-4228-B5DE-DCB533A48087}" type="pres">
      <dgm:prSet presAssocID="{80DD9D6A-C909-4336-910D-5170D1F9926D}" presName="pictureRepeatNode" presStyleLbl="alignImgPlace1" presStyleIdx="1" presStyleCnt="5" custScaleX="88454" custScaleY="95295"/>
      <dgm:spPr/>
    </dgm:pt>
    <dgm:pt modelId="{7693951C-DD3F-41B5-BFE7-EE6A970FEEB6}" type="pres">
      <dgm:prSet presAssocID="{6AADD258-FF51-4B5E-AD5F-AE2F2EF27AD2}" presName="line_2" presStyleLbl="parChTrans1D1" presStyleIdx="0" presStyleCnt="4"/>
      <dgm:spPr/>
    </dgm:pt>
    <dgm:pt modelId="{7ADE2D4E-B6AC-4100-9B68-B4418F058C7A}" type="pres">
      <dgm:prSet presAssocID="{6AADD258-FF51-4B5E-AD5F-AE2F2EF27AD2}" presName="textparent_2" presStyleLbl="node1" presStyleIdx="0" presStyleCnt="0"/>
      <dgm:spPr/>
    </dgm:pt>
    <dgm:pt modelId="{9752352A-C9F8-4A78-9356-F7D2AB376397}" type="pres">
      <dgm:prSet presAssocID="{6AADD258-FF51-4B5E-AD5F-AE2F2EF27AD2}" presName="text_2" presStyleLbl="revTx" presStyleIdx="0" presStyleCnt="4">
        <dgm:presLayoutVars>
          <dgm:bulletEnabled val="1"/>
        </dgm:presLayoutVars>
      </dgm:prSet>
      <dgm:spPr/>
    </dgm:pt>
    <dgm:pt modelId="{2D3C71A1-8F13-4B50-A910-0AF2D8CB6680}" type="pres">
      <dgm:prSet presAssocID="{D4450E35-84C4-47DD-AB9D-6B1D1CF5AD69}" presName="picture_3" presStyleCnt="0"/>
      <dgm:spPr/>
    </dgm:pt>
    <dgm:pt modelId="{A4C0753E-BC47-409D-A979-BA08F4213D63}" type="pres">
      <dgm:prSet presAssocID="{D4450E35-84C4-47DD-AB9D-6B1D1CF5AD69}" presName="pictureRepeatNode" presStyleLbl="alignImgPlace1" presStyleIdx="2" presStyleCnt="5" custScaleX="89511" custScaleY="88486"/>
      <dgm:spPr/>
    </dgm:pt>
    <dgm:pt modelId="{9105904A-DDC2-41F6-8DAA-66EBD436162F}" type="pres">
      <dgm:prSet presAssocID="{D9376E60-9DC0-420A-917D-55A352B82BDB}" presName="line_3" presStyleLbl="parChTrans1D1" presStyleIdx="1" presStyleCnt="4"/>
      <dgm:spPr/>
    </dgm:pt>
    <dgm:pt modelId="{456E2D4D-F59C-4CBE-AC88-52342249B498}" type="pres">
      <dgm:prSet presAssocID="{D9376E60-9DC0-420A-917D-55A352B82BDB}" presName="textparent_3" presStyleLbl="node1" presStyleIdx="0" presStyleCnt="0"/>
      <dgm:spPr/>
    </dgm:pt>
    <dgm:pt modelId="{60522A34-284C-4E50-B1F7-2609969D078F}" type="pres">
      <dgm:prSet presAssocID="{D9376E60-9DC0-420A-917D-55A352B82BDB}" presName="text_3" presStyleLbl="revTx" presStyleIdx="1" presStyleCnt="4">
        <dgm:presLayoutVars>
          <dgm:bulletEnabled val="1"/>
        </dgm:presLayoutVars>
      </dgm:prSet>
      <dgm:spPr/>
    </dgm:pt>
    <dgm:pt modelId="{695E5FE4-E7F5-4C16-84D0-9C6B3CFC463A}" type="pres">
      <dgm:prSet presAssocID="{1BBF204C-9674-4436-9498-0317B2F22233}" presName="picture_4" presStyleCnt="0"/>
      <dgm:spPr/>
    </dgm:pt>
    <dgm:pt modelId="{60679D4E-F497-4881-8AD4-E7D4B213FF47}" type="pres">
      <dgm:prSet presAssocID="{1BBF204C-9674-4436-9498-0317B2F22233}" presName="pictureRepeatNode" presStyleLbl="alignImgPlace1" presStyleIdx="3" presStyleCnt="5" custScaleX="89511" custScaleY="86707"/>
      <dgm:spPr/>
    </dgm:pt>
    <dgm:pt modelId="{B33DFFE4-42CA-480B-A7A9-03CB7DF7B889}" type="pres">
      <dgm:prSet presAssocID="{5B927925-4EBF-4564-99BD-1E7CC8E2BDAB}" presName="line_4" presStyleLbl="parChTrans1D1" presStyleIdx="2" presStyleCnt="4"/>
      <dgm:spPr/>
    </dgm:pt>
    <dgm:pt modelId="{D6F834A5-2D58-4E61-AB41-ED2A3D2BADA2}" type="pres">
      <dgm:prSet presAssocID="{5B927925-4EBF-4564-99BD-1E7CC8E2BDAB}" presName="textparent_4" presStyleLbl="node1" presStyleIdx="0" presStyleCnt="0"/>
      <dgm:spPr/>
    </dgm:pt>
    <dgm:pt modelId="{62008C0C-A170-412E-84C2-CDAE22C90303}" type="pres">
      <dgm:prSet presAssocID="{5B927925-4EBF-4564-99BD-1E7CC8E2BDAB}" presName="text_4" presStyleLbl="revTx" presStyleIdx="2" presStyleCnt="4">
        <dgm:presLayoutVars>
          <dgm:bulletEnabled val="1"/>
        </dgm:presLayoutVars>
      </dgm:prSet>
      <dgm:spPr/>
    </dgm:pt>
    <dgm:pt modelId="{E1D02034-E2BD-474C-A877-BA6408C14FC3}" type="pres">
      <dgm:prSet presAssocID="{6D17746B-45C3-4589-B167-7E25E4A43A63}" presName="picture_5" presStyleCnt="0"/>
      <dgm:spPr/>
    </dgm:pt>
    <dgm:pt modelId="{75774941-16CA-4178-BFA0-BE9C7BED6C35}" type="pres">
      <dgm:prSet presAssocID="{6D17746B-45C3-4589-B167-7E25E4A43A63}" presName="pictureRepeatNode" presStyleLbl="alignImgPlace1" presStyleIdx="4" presStyleCnt="5" custScaleX="73472" custScaleY="80848" custLinFactNeighborX="-13356"/>
      <dgm:spPr/>
    </dgm:pt>
    <dgm:pt modelId="{17A51B4E-5D60-46D2-8CBA-C2AF3882F3B0}" type="pres">
      <dgm:prSet presAssocID="{9057B853-8A0A-403B-884A-17668D2B0385}" presName="line_5" presStyleLbl="parChTrans1D1" presStyleIdx="3" presStyleCnt="4"/>
      <dgm:spPr/>
    </dgm:pt>
    <dgm:pt modelId="{42B3302D-A3BE-489F-93EF-FC68A722ADB1}" type="pres">
      <dgm:prSet presAssocID="{9057B853-8A0A-403B-884A-17668D2B0385}" presName="textparent_5" presStyleLbl="node1" presStyleIdx="0" presStyleCnt="0"/>
      <dgm:spPr/>
    </dgm:pt>
    <dgm:pt modelId="{215B2528-9B09-48C6-889B-72A445D113EB}" type="pres">
      <dgm:prSet presAssocID="{9057B853-8A0A-403B-884A-17668D2B0385}" presName="text_5" presStyleLbl="revTx" presStyleIdx="3" presStyleCnt="4">
        <dgm:presLayoutVars>
          <dgm:bulletEnabled val="1"/>
        </dgm:presLayoutVars>
      </dgm:prSet>
      <dgm:spPr/>
    </dgm:pt>
  </dgm:ptLst>
  <dgm:cxnLst>
    <dgm:cxn modelId="{D87FD207-EB11-40D1-90A9-DA0259CC6ABF}" type="presOf" srcId="{1BBF204C-9674-4436-9498-0317B2F22233}" destId="{60679D4E-F497-4881-8AD4-E7D4B213FF47}" srcOrd="0" destOrd="0" presId="urn:microsoft.com/office/officeart/2008/layout/CircularPictureCallout"/>
    <dgm:cxn modelId="{0C8C1D15-FFF4-46AF-88CE-047D46E0F331}" srcId="{C27F9370-9DF1-41C5-81BA-8EF5760F4DCC}" destId="{6AADD258-FF51-4B5E-AD5F-AE2F2EF27AD2}" srcOrd="1" destOrd="0" parTransId="{FE76BA3B-E62C-475A-BBDC-E04974252A2E}" sibTransId="{80DD9D6A-C909-4336-910D-5170D1F9926D}"/>
    <dgm:cxn modelId="{A8DE232A-D804-47F4-9586-222B0F2C0C35}" type="presOf" srcId="{5B927925-4EBF-4564-99BD-1E7CC8E2BDAB}" destId="{62008C0C-A170-412E-84C2-CDAE22C90303}" srcOrd="0" destOrd="0" presId="urn:microsoft.com/office/officeart/2008/layout/CircularPictureCallout"/>
    <dgm:cxn modelId="{66E0182E-1B96-435C-B5E7-2DD9E4681000}" type="presOf" srcId="{80DD9D6A-C909-4336-910D-5170D1F9926D}" destId="{0C15BBF8-DE30-4228-B5DE-DCB533A48087}" srcOrd="0" destOrd="0" presId="urn:microsoft.com/office/officeart/2008/layout/CircularPictureCallout"/>
    <dgm:cxn modelId="{E2C2F360-C02B-4828-910F-FFCADF586CC8}" type="presOf" srcId="{ED3CB094-DDB5-4D43-95EA-9B7B45E78829}" destId="{F1A99CB5-9BA5-4A79-A82E-DFC040F83BEE}" srcOrd="0" destOrd="0" presId="urn:microsoft.com/office/officeart/2008/layout/CircularPictureCallout"/>
    <dgm:cxn modelId="{35BC4142-7CC6-49A8-9AC1-A00E6169AD4D}" type="presOf" srcId="{D4450E35-84C4-47DD-AB9D-6B1D1CF5AD69}" destId="{A4C0753E-BC47-409D-A979-BA08F4213D63}" srcOrd="0" destOrd="0" presId="urn:microsoft.com/office/officeart/2008/layout/CircularPictureCallout"/>
    <dgm:cxn modelId="{7D0AC14A-9DD9-4BBF-9AD3-F5FA328D8924}" srcId="{C27F9370-9DF1-41C5-81BA-8EF5760F4DCC}" destId="{094DE48A-0BB3-4DC0-AB73-3DA8CEAEC289}" srcOrd="0" destOrd="0" parTransId="{D814DDDC-F22F-4AF8-8C73-8C6E4EAE8F92}" sibTransId="{ED3CB094-DDB5-4D43-95EA-9B7B45E78829}"/>
    <dgm:cxn modelId="{D41B914B-0654-4595-A913-494222F12B4D}" type="presOf" srcId="{D9376E60-9DC0-420A-917D-55A352B82BDB}" destId="{60522A34-284C-4E50-B1F7-2609969D078F}" srcOrd="0" destOrd="0" presId="urn:microsoft.com/office/officeart/2008/layout/CircularPictureCallout"/>
    <dgm:cxn modelId="{61ADBC74-A98E-4807-92E0-6ECF0C63AEC5}" type="presOf" srcId="{094DE48A-0BB3-4DC0-AB73-3DA8CEAEC289}" destId="{05883907-5479-4741-8565-D59F7935957F}" srcOrd="0" destOrd="0" presId="urn:microsoft.com/office/officeart/2008/layout/CircularPictureCallout"/>
    <dgm:cxn modelId="{49B60582-6CA2-4696-AF69-7C0569682F20}" type="presOf" srcId="{6D17746B-45C3-4589-B167-7E25E4A43A63}" destId="{75774941-16CA-4178-BFA0-BE9C7BED6C35}" srcOrd="0" destOrd="0" presId="urn:microsoft.com/office/officeart/2008/layout/CircularPictureCallout"/>
    <dgm:cxn modelId="{0237A191-6FBD-4166-A04A-65F3B53BA30D}" type="presOf" srcId="{9057B853-8A0A-403B-884A-17668D2B0385}" destId="{215B2528-9B09-48C6-889B-72A445D113EB}" srcOrd="0" destOrd="0" presId="urn:microsoft.com/office/officeart/2008/layout/CircularPictureCallout"/>
    <dgm:cxn modelId="{D52B35B6-CA74-4A28-AB97-74DA4481BC64}" srcId="{C27F9370-9DF1-41C5-81BA-8EF5760F4DCC}" destId="{9057B853-8A0A-403B-884A-17668D2B0385}" srcOrd="4" destOrd="0" parTransId="{EF65D069-68EA-4873-9E30-97FCC42ED732}" sibTransId="{6D17746B-45C3-4589-B167-7E25E4A43A63}"/>
    <dgm:cxn modelId="{C14021C5-CB6C-400F-86F0-AD664EC40B78}" srcId="{C27F9370-9DF1-41C5-81BA-8EF5760F4DCC}" destId="{D9376E60-9DC0-420A-917D-55A352B82BDB}" srcOrd="2" destOrd="0" parTransId="{6D8A6E8A-085E-4333-B851-29E0552375A8}" sibTransId="{D4450E35-84C4-47DD-AB9D-6B1D1CF5AD69}"/>
    <dgm:cxn modelId="{40BD1CE3-495C-4F28-A5C9-09B5C5C34B76}" type="presOf" srcId="{6AADD258-FF51-4B5E-AD5F-AE2F2EF27AD2}" destId="{9752352A-C9F8-4A78-9356-F7D2AB376397}" srcOrd="0" destOrd="0" presId="urn:microsoft.com/office/officeart/2008/layout/CircularPictureCallout"/>
    <dgm:cxn modelId="{AF8656EA-78F5-40BB-8270-0A9BD55D0225}" type="presOf" srcId="{C27F9370-9DF1-41C5-81BA-8EF5760F4DCC}" destId="{187DE114-79B2-4D4E-84A6-A2BC6E56C111}" srcOrd="0" destOrd="0" presId="urn:microsoft.com/office/officeart/2008/layout/CircularPictureCallout"/>
    <dgm:cxn modelId="{23A704F0-E2FC-41D1-BAD8-8619BD77D110}" srcId="{C27F9370-9DF1-41C5-81BA-8EF5760F4DCC}" destId="{5B927925-4EBF-4564-99BD-1E7CC8E2BDAB}" srcOrd="3" destOrd="0" parTransId="{B1819A11-5A91-445B-A1A8-FC296F5A1095}" sibTransId="{1BBF204C-9674-4436-9498-0317B2F22233}"/>
    <dgm:cxn modelId="{A3415B87-B32E-4284-8CF8-C4715CAAB15E}" type="presParOf" srcId="{187DE114-79B2-4D4E-84A6-A2BC6E56C111}" destId="{E3D4D045-8364-43A7-951C-9A5BEEED5202}" srcOrd="0" destOrd="0" presId="urn:microsoft.com/office/officeart/2008/layout/CircularPictureCallout"/>
    <dgm:cxn modelId="{7A0C534E-FA7A-4938-8114-18A58466779F}" type="presParOf" srcId="{E3D4D045-8364-43A7-951C-9A5BEEED5202}" destId="{77551D29-6CB5-4E39-B7CE-B97DF321D9A6}" srcOrd="0" destOrd="0" presId="urn:microsoft.com/office/officeart/2008/layout/CircularPictureCallout"/>
    <dgm:cxn modelId="{C8048EFA-2932-4DF8-A6F3-DF4A8C88134F}" type="presParOf" srcId="{77551D29-6CB5-4E39-B7CE-B97DF321D9A6}" destId="{F1A99CB5-9BA5-4A79-A82E-DFC040F83BEE}" srcOrd="0" destOrd="0" presId="urn:microsoft.com/office/officeart/2008/layout/CircularPictureCallout"/>
    <dgm:cxn modelId="{D1771DC9-4E6E-4BD8-B6FF-232EC742A4AC}" type="presParOf" srcId="{E3D4D045-8364-43A7-951C-9A5BEEED5202}" destId="{05883907-5479-4741-8565-D59F7935957F}" srcOrd="1" destOrd="0" presId="urn:microsoft.com/office/officeart/2008/layout/CircularPictureCallout"/>
    <dgm:cxn modelId="{168F9E5C-F068-4984-B64C-F0CCB344C965}" type="presParOf" srcId="{E3D4D045-8364-43A7-951C-9A5BEEED5202}" destId="{AAF536F5-11D0-4571-96FC-CB243E108B81}" srcOrd="2" destOrd="0" presId="urn:microsoft.com/office/officeart/2008/layout/CircularPictureCallout"/>
    <dgm:cxn modelId="{B437B378-455C-4258-89FA-125D0B78C7A9}" type="presParOf" srcId="{AAF536F5-11D0-4571-96FC-CB243E108B81}" destId="{0C15BBF8-DE30-4228-B5DE-DCB533A48087}" srcOrd="0" destOrd="0" presId="urn:microsoft.com/office/officeart/2008/layout/CircularPictureCallout"/>
    <dgm:cxn modelId="{EA6F4A44-FCFC-43F5-81A9-CD08541B1A0E}" type="presParOf" srcId="{E3D4D045-8364-43A7-951C-9A5BEEED5202}" destId="{7693951C-DD3F-41B5-BFE7-EE6A970FEEB6}" srcOrd="3" destOrd="0" presId="urn:microsoft.com/office/officeart/2008/layout/CircularPictureCallout"/>
    <dgm:cxn modelId="{AB9F9EA9-E197-4977-911A-5E8396D02F8B}" type="presParOf" srcId="{E3D4D045-8364-43A7-951C-9A5BEEED5202}" destId="{7ADE2D4E-B6AC-4100-9B68-B4418F058C7A}" srcOrd="4" destOrd="0" presId="urn:microsoft.com/office/officeart/2008/layout/CircularPictureCallout"/>
    <dgm:cxn modelId="{7CB0F72D-0EFE-45DC-AD34-15EFBD36058E}" type="presParOf" srcId="{7ADE2D4E-B6AC-4100-9B68-B4418F058C7A}" destId="{9752352A-C9F8-4A78-9356-F7D2AB376397}" srcOrd="0" destOrd="0" presId="urn:microsoft.com/office/officeart/2008/layout/CircularPictureCallout"/>
    <dgm:cxn modelId="{2EF390FA-2EEE-423F-8A32-3DCA75F00EA5}" type="presParOf" srcId="{E3D4D045-8364-43A7-951C-9A5BEEED5202}" destId="{2D3C71A1-8F13-4B50-A910-0AF2D8CB6680}" srcOrd="5" destOrd="0" presId="urn:microsoft.com/office/officeart/2008/layout/CircularPictureCallout"/>
    <dgm:cxn modelId="{D167B299-880C-44A3-86B2-9F2D187A7370}" type="presParOf" srcId="{2D3C71A1-8F13-4B50-A910-0AF2D8CB6680}" destId="{A4C0753E-BC47-409D-A979-BA08F4213D63}" srcOrd="0" destOrd="0" presId="urn:microsoft.com/office/officeart/2008/layout/CircularPictureCallout"/>
    <dgm:cxn modelId="{C2681C7C-F5C3-427A-AFA7-535DBF326490}" type="presParOf" srcId="{E3D4D045-8364-43A7-951C-9A5BEEED5202}" destId="{9105904A-DDC2-41F6-8DAA-66EBD436162F}" srcOrd="6" destOrd="0" presId="urn:microsoft.com/office/officeart/2008/layout/CircularPictureCallout"/>
    <dgm:cxn modelId="{D297A290-A5BC-498B-B230-F927BDAA4A18}" type="presParOf" srcId="{E3D4D045-8364-43A7-951C-9A5BEEED5202}" destId="{456E2D4D-F59C-4CBE-AC88-52342249B498}" srcOrd="7" destOrd="0" presId="urn:microsoft.com/office/officeart/2008/layout/CircularPictureCallout"/>
    <dgm:cxn modelId="{EA925BC2-F754-4A57-9EBB-844AF69D3A56}" type="presParOf" srcId="{456E2D4D-F59C-4CBE-AC88-52342249B498}" destId="{60522A34-284C-4E50-B1F7-2609969D078F}" srcOrd="0" destOrd="0" presId="urn:microsoft.com/office/officeart/2008/layout/CircularPictureCallout"/>
    <dgm:cxn modelId="{86603C4B-FCFF-4013-B178-F60801FD5771}" type="presParOf" srcId="{E3D4D045-8364-43A7-951C-9A5BEEED5202}" destId="{695E5FE4-E7F5-4C16-84D0-9C6B3CFC463A}" srcOrd="8" destOrd="0" presId="urn:microsoft.com/office/officeart/2008/layout/CircularPictureCallout"/>
    <dgm:cxn modelId="{89E47079-F1F3-4435-9FD4-82E5DC50470B}" type="presParOf" srcId="{695E5FE4-E7F5-4C16-84D0-9C6B3CFC463A}" destId="{60679D4E-F497-4881-8AD4-E7D4B213FF47}" srcOrd="0" destOrd="0" presId="urn:microsoft.com/office/officeart/2008/layout/CircularPictureCallout"/>
    <dgm:cxn modelId="{B5F66872-6764-4437-8BF7-E9F2AABE4C0E}" type="presParOf" srcId="{E3D4D045-8364-43A7-951C-9A5BEEED5202}" destId="{B33DFFE4-42CA-480B-A7A9-03CB7DF7B889}" srcOrd="9" destOrd="0" presId="urn:microsoft.com/office/officeart/2008/layout/CircularPictureCallout"/>
    <dgm:cxn modelId="{48E46F83-289A-4FF8-855F-06D87B3CF60F}" type="presParOf" srcId="{E3D4D045-8364-43A7-951C-9A5BEEED5202}" destId="{D6F834A5-2D58-4E61-AB41-ED2A3D2BADA2}" srcOrd="10" destOrd="0" presId="urn:microsoft.com/office/officeart/2008/layout/CircularPictureCallout"/>
    <dgm:cxn modelId="{C3D0BF0B-D626-4224-8FF8-045242375A73}" type="presParOf" srcId="{D6F834A5-2D58-4E61-AB41-ED2A3D2BADA2}" destId="{62008C0C-A170-412E-84C2-CDAE22C90303}" srcOrd="0" destOrd="0" presId="urn:microsoft.com/office/officeart/2008/layout/CircularPictureCallout"/>
    <dgm:cxn modelId="{2633A71A-5748-4420-8BF7-E8673A5EC6B3}" type="presParOf" srcId="{E3D4D045-8364-43A7-951C-9A5BEEED5202}" destId="{E1D02034-E2BD-474C-A877-BA6408C14FC3}" srcOrd="11" destOrd="0" presId="urn:microsoft.com/office/officeart/2008/layout/CircularPictureCallout"/>
    <dgm:cxn modelId="{646C3CA3-FE25-4A78-B85D-8ACF4EA31A25}" type="presParOf" srcId="{E1D02034-E2BD-474C-A877-BA6408C14FC3}" destId="{75774941-16CA-4178-BFA0-BE9C7BED6C35}" srcOrd="0" destOrd="0" presId="urn:microsoft.com/office/officeart/2008/layout/CircularPictureCallout"/>
    <dgm:cxn modelId="{805F8D94-3E4E-4E9F-B6F7-160A3DADE651}" type="presParOf" srcId="{E3D4D045-8364-43A7-951C-9A5BEEED5202}" destId="{17A51B4E-5D60-46D2-8CBA-C2AF3882F3B0}" srcOrd="12" destOrd="0" presId="urn:microsoft.com/office/officeart/2008/layout/CircularPictureCallout"/>
    <dgm:cxn modelId="{EB356130-A7C8-442F-A103-F44FC4083D77}" type="presParOf" srcId="{E3D4D045-8364-43A7-951C-9A5BEEED5202}" destId="{42B3302D-A3BE-489F-93EF-FC68A722ADB1}" srcOrd="13" destOrd="0" presId="urn:microsoft.com/office/officeart/2008/layout/CircularPictureCallout"/>
    <dgm:cxn modelId="{7430C0FD-CB98-4B0B-80D2-D86535B0371A}" type="presParOf" srcId="{42B3302D-A3BE-489F-93EF-FC68A722ADB1}" destId="{215B2528-9B09-48C6-889B-72A445D113EB}"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41B9B-02F6-4AE1-ADFA-EFCA39B8CA86}"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fr-FR"/>
        </a:p>
      </dgm:t>
    </dgm:pt>
    <dgm:pt modelId="{6FB4B81B-D8DA-40EC-B478-EE494B44BAB8}">
      <dgm:prSet phldrT="[Texte]" custT="1"/>
      <dgm:spPr>
        <a:solidFill>
          <a:srgbClr val="339966"/>
        </a:solidFill>
        <a:ln>
          <a:noFill/>
        </a:ln>
      </dgm:spPr>
      <dgm:t>
        <a:bodyPr/>
        <a:lstStyle/>
        <a:p>
          <a:pPr marL="358775" indent="-279400" algn="l">
            <a:buNone/>
          </a:pPr>
          <a:r>
            <a:rPr lang="fr-FR" sz="2000" dirty="0">
              <a:solidFill>
                <a:srgbClr val="0000FF"/>
              </a:solidFill>
              <a:effectLst/>
              <a:ea typeface="Times New Roman" panose="02020603050405020304" pitchFamily="18" charset="0"/>
              <a:cs typeface="Arial" panose="020B0604020202020204" pitchFamily="34" charset="0"/>
            </a:rPr>
            <a:t>     </a:t>
          </a:r>
          <a:r>
            <a:rPr lang="fr-FR" sz="200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Cap</a:t>
          </a:r>
          <a:r>
            <a:rPr lang="fr-FR" sz="2000" dirty="0">
              <a:solidFill>
                <a:schemeClr val="bg1"/>
              </a:solidFill>
              <a:latin typeface="Trebuchet MS" panose="020B0603020202020204" pitchFamily="34" charset="0"/>
              <a:ea typeface="Times New Roman" panose="02020603050405020304" pitchFamily="18" charset="0"/>
            </a:rPr>
            <a:t> mis sur les discriminations</a:t>
          </a:r>
          <a:r>
            <a:rPr lang="fr-FR" sz="20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qui induisent la maltraitance et le turnover</a:t>
          </a:r>
          <a:endParaRPr lang="fr-FR" sz="1600" i="0" dirty="0">
            <a:solidFill>
              <a:schemeClr val="bg1"/>
            </a:solidFill>
            <a:latin typeface="Trebuchet MS" panose="020B0603020202020204" pitchFamily="34" charset="0"/>
          </a:endParaRPr>
        </a:p>
      </dgm:t>
    </dgm:pt>
    <dgm:pt modelId="{788481A4-A3DD-447F-96F1-E632FE92586E}" type="sibTrans" cxnId="{2F0C30D2-14D7-42B8-8748-5A113A1F87B3}">
      <dgm:prSet/>
      <dgm:spPr/>
      <dgm:t>
        <a:bodyPr/>
        <a:lstStyle/>
        <a:p>
          <a:endParaRPr lang="fr-FR"/>
        </a:p>
      </dgm:t>
    </dgm:pt>
    <dgm:pt modelId="{43FEDB8B-EA57-4641-8A55-19186FC36F61}" type="parTrans" cxnId="{2F0C30D2-14D7-42B8-8748-5A113A1F87B3}">
      <dgm:prSet/>
      <dgm:spPr/>
      <dgm:t>
        <a:bodyPr/>
        <a:lstStyle/>
        <a:p>
          <a:endParaRPr lang="fr-FR"/>
        </a:p>
      </dgm:t>
    </dgm:pt>
    <dgm:pt modelId="{EE2DF7FC-E5A1-4169-B49D-C1988042DC98}">
      <dgm:prSet phldrT="[Texte]" custT="1"/>
      <dgm:spPr>
        <a:solidFill>
          <a:srgbClr val="339966"/>
        </a:solidFill>
        <a:ln>
          <a:noFill/>
        </a:ln>
      </dgm:spPr>
      <dgm:t>
        <a:bodyPr/>
        <a:lstStyle/>
        <a:p>
          <a:pPr marL="0" indent="0" algn="l"/>
          <a:endParaRPr lang="fr-FR" sz="1800" dirty="0">
            <a:solidFill>
              <a:schemeClr val="tx1"/>
            </a:solidFill>
            <a:effectLst/>
            <a:ea typeface="Times New Roman" panose="02020603050405020304" pitchFamily="18" charset="0"/>
            <a:cs typeface="Arial" panose="020B0604020202020204" pitchFamily="34" charset="0"/>
          </a:endParaRPr>
        </a:p>
        <a:p>
          <a:pPr marL="95250" indent="-7938" algn="l"/>
          <a:r>
            <a:rPr lang="fr-FR" sz="200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Réponse aux </a:t>
          </a:r>
          <a:r>
            <a:rPr lang="fr-FR" sz="20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préoccupations </a:t>
          </a:r>
          <a:r>
            <a:rPr lang="fr-FR" sz="20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d</a:t>
          </a:r>
          <a:r>
            <a:rPr lang="fr-FR" sz="20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es familles sur le coût des prestations (avant réduction d’impôts et aides sociales)</a:t>
          </a:r>
          <a:endParaRPr lang="fr-FR" sz="2000" dirty="0">
            <a:solidFill>
              <a:schemeClr val="bg1"/>
            </a:solidFill>
            <a:latin typeface="Trebuchet MS" panose="020B0603020202020204" pitchFamily="34" charset="0"/>
            <a:ea typeface="Times New Roman" panose="02020603050405020304" pitchFamily="18" charset="0"/>
          </a:endParaRPr>
        </a:p>
        <a:p>
          <a:pPr marL="0" algn="l"/>
          <a:r>
            <a:rPr lang="fr-FR" sz="1600" dirty="0">
              <a:solidFill>
                <a:schemeClr val="tx1"/>
              </a:solidFill>
              <a:effectLst/>
              <a:latin typeface="+mn-lt"/>
              <a:ea typeface="Times New Roman" panose="02020603050405020304" pitchFamily="18" charset="0"/>
            </a:rPr>
            <a:t>                                 </a:t>
          </a:r>
          <a:endParaRPr lang="fr-FR" sz="1600" i="0" dirty="0">
            <a:solidFill>
              <a:schemeClr val="tx1"/>
            </a:solidFill>
            <a:latin typeface="+mn-lt"/>
          </a:endParaRPr>
        </a:p>
      </dgm:t>
    </dgm:pt>
    <dgm:pt modelId="{39BD8DD2-F993-43BC-A2BB-D104A78EED7C}" type="sibTrans" cxnId="{E0CD95FB-24F7-4155-9003-44CCF6183535}">
      <dgm:prSet/>
      <dgm:spPr/>
      <dgm:t>
        <a:bodyPr/>
        <a:lstStyle/>
        <a:p>
          <a:endParaRPr lang="fr-FR"/>
        </a:p>
      </dgm:t>
    </dgm:pt>
    <dgm:pt modelId="{064273DB-67DF-4672-B9FE-B65CCB9C3357}" type="parTrans" cxnId="{E0CD95FB-24F7-4155-9003-44CCF6183535}">
      <dgm:prSet/>
      <dgm:spPr/>
      <dgm:t>
        <a:bodyPr/>
        <a:lstStyle/>
        <a:p>
          <a:endParaRPr lang="fr-FR"/>
        </a:p>
      </dgm:t>
    </dgm:pt>
    <dgm:pt modelId="{7E56C3D9-0EC8-4470-B85E-6F51ED4E7D59}" type="pres">
      <dgm:prSet presAssocID="{E6E41B9B-02F6-4AE1-ADFA-EFCA39B8CA86}" presName="Name0" presStyleCnt="0">
        <dgm:presLayoutVars>
          <dgm:chMax val="7"/>
          <dgm:chPref val="7"/>
          <dgm:dir/>
        </dgm:presLayoutVars>
      </dgm:prSet>
      <dgm:spPr/>
    </dgm:pt>
    <dgm:pt modelId="{64C8BB75-C400-49C4-8615-19B6BAA1C70C}" type="pres">
      <dgm:prSet presAssocID="{E6E41B9B-02F6-4AE1-ADFA-EFCA39B8CA86}" presName="Name1" presStyleCnt="0"/>
      <dgm:spPr/>
    </dgm:pt>
    <dgm:pt modelId="{6B531E11-AE37-4AE6-BB4D-67B36DFF6943}" type="pres">
      <dgm:prSet presAssocID="{E6E41B9B-02F6-4AE1-ADFA-EFCA39B8CA86}" presName="cycle" presStyleCnt="0"/>
      <dgm:spPr/>
    </dgm:pt>
    <dgm:pt modelId="{5635249B-5E1C-44D7-ABF6-9D99450956DB}" type="pres">
      <dgm:prSet presAssocID="{E6E41B9B-02F6-4AE1-ADFA-EFCA39B8CA86}" presName="srcNode" presStyleLbl="node1" presStyleIdx="0" presStyleCnt="2"/>
      <dgm:spPr/>
    </dgm:pt>
    <dgm:pt modelId="{B66867F5-6AB2-4A7F-83F6-5CAD8B76D984}" type="pres">
      <dgm:prSet presAssocID="{E6E41B9B-02F6-4AE1-ADFA-EFCA39B8CA86}" presName="conn" presStyleLbl="parChTrans1D2" presStyleIdx="0" presStyleCnt="1" custScaleY="97643"/>
      <dgm:spPr/>
    </dgm:pt>
    <dgm:pt modelId="{A010CF7F-2057-464E-AACD-A16DC49F0D7E}" type="pres">
      <dgm:prSet presAssocID="{E6E41B9B-02F6-4AE1-ADFA-EFCA39B8CA86}" presName="extraNode" presStyleLbl="node1" presStyleIdx="0" presStyleCnt="2"/>
      <dgm:spPr/>
    </dgm:pt>
    <dgm:pt modelId="{C6CF4EE9-99CB-4BDE-AB08-D4BDEEEF5C9D}" type="pres">
      <dgm:prSet presAssocID="{E6E41B9B-02F6-4AE1-ADFA-EFCA39B8CA86}" presName="dstNode" presStyleLbl="node1" presStyleIdx="0" presStyleCnt="2"/>
      <dgm:spPr/>
    </dgm:pt>
    <dgm:pt modelId="{1FF542DE-5811-450C-B5B4-0F92EEF48D85}" type="pres">
      <dgm:prSet presAssocID="{6FB4B81B-D8DA-40EC-B478-EE494B44BAB8}" presName="text_1" presStyleLbl="node1" presStyleIdx="0" presStyleCnt="2" custScaleX="96919" custScaleY="128184" custLinFactNeighborX="224">
        <dgm:presLayoutVars>
          <dgm:bulletEnabled val="1"/>
        </dgm:presLayoutVars>
      </dgm:prSet>
      <dgm:spPr/>
    </dgm:pt>
    <dgm:pt modelId="{CA877198-777C-4806-A5D3-C329D7B5B077}" type="pres">
      <dgm:prSet presAssocID="{6FB4B81B-D8DA-40EC-B478-EE494B44BAB8}" presName="accent_1" presStyleCnt="0"/>
      <dgm:spPr/>
    </dgm:pt>
    <dgm:pt modelId="{1DFE14A2-016E-4966-84AA-1B911E47FC19}" type="pres">
      <dgm:prSet presAssocID="{6FB4B81B-D8DA-40EC-B478-EE494B44BAB8}" presName="accentRepeatNode" presStyleLbl="solidFgAcc1" presStyleIdx="0" presStyleCnt="2" custScaleX="124206" custScaleY="114873" custLinFactNeighborX="2096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pt>
    <dgm:pt modelId="{A81A5555-900D-4640-BBEA-92BD5A78AA48}" type="pres">
      <dgm:prSet presAssocID="{EE2DF7FC-E5A1-4169-B49D-C1988042DC98}" presName="text_2" presStyleLbl="node1" presStyleIdx="1" presStyleCnt="2" custScaleX="96972" custScaleY="110915">
        <dgm:presLayoutVars>
          <dgm:bulletEnabled val="1"/>
        </dgm:presLayoutVars>
      </dgm:prSet>
      <dgm:spPr/>
    </dgm:pt>
    <dgm:pt modelId="{580DF183-B8E2-4B5F-88FF-A0455FE8C7F8}" type="pres">
      <dgm:prSet presAssocID="{EE2DF7FC-E5A1-4169-B49D-C1988042DC98}" presName="accent_2" presStyleCnt="0"/>
      <dgm:spPr/>
    </dgm:pt>
    <dgm:pt modelId="{59BFA326-69F1-4BF9-B1A5-EB5A12F16804}" type="pres">
      <dgm:prSet presAssocID="{EE2DF7FC-E5A1-4169-B49D-C1988042DC98}" presName="accentRepeatNode" presStyleLbl="solidFgAcc1" presStyleIdx="1" presStyleCnt="2" custScaleX="119052" custScaleY="106379" custLinFactNeighborX="2466"/>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pt>
  </dgm:ptLst>
  <dgm:cxnLst>
    <dgm:cxn modelId="{96427820-8A91-4FAD-82E2-3FAE0C5FCED4}" type="presOf" srcId="{788481A4-A3DD-447F-96F1-E632FE92586E}" destId="{B66867F5-6AB2-4A7F-83F6-5CAD8B76D984}" srcOrd="0" destOrd="0" presId="urn:microsoft.com/office/officeart/2008/layout/VerticalCurvedList"/>
    <dgm:cxn modelId="{8A5C4FBB-EBB5-406D-9755-A9587A6C2884}" type="presOf" srcId="{E6E41B9B-02F6-4AE1-ADFA-EFCA39B8CA86}" destId="{7E56C3D9-0EC8-4470-B85E-6F51ED4E7D59}" srcOrd="0" destOrd="0" presId="urn:microsoft.com/office/officeart/2008/layout/VerticalCurvedList"/>
    <dgm:cxn modelId="{2F0C30D2-14D7-42B8-8748-5A113A1F87B3}" srcId="{E6E41B9B-02F6-4AE1-ADFA-EFCA39B8CA86}" destId="{6FB4B81B-D8DA-40EC-B478-EE494B44BAB8}" srcOrd="0" destOrd="0" parTransId="{43FEDB8B-EA57-4641-8A55-19186FC36F61}" sibTransId="{788481A4-A3DD-447F-96F1-E632FE92586E}"/>
    <dgm:cxn modelId="{4BAC3BF7-5234-4964-9350-C2BF710CAABC}" type="presOf" srcId="{EE2DF7FC-E5A1-4169-B49D-C1988042DC98}" destId="{A81A5555-900D-4640-BBEA-92BD5A78AA48}" srcOrd="0" destOrd="0" presId="urn:microsoft.com/office/officeart/2008/layout/VerticalCurvedList"/>
    <dgm:cxn modelId="{E0CD95FB-24F7-4155-9003-44CCF6183535}" srcId="{E6E41B9B-02F6-4AE1-ADFA-EFCA39B8CA86}" destId="{EE2DF7FC-E5A1-4169-B49D-C1988042DC98}" srcOrd="1" destOrd="0" parTransId="{064273DB-67DF-4672-B9FE-B65CCB9C3357}" sibTransId="{39BD8DD2-F993-43BC-A2BB-D104A78EED7C}"/>
    <dgm:cxn modelId="{D0F869FD-4B60-4006-B14D-53AE222F25E3}" type="presOf" srcId="{6FB4B81B-D8DA-40EC-B478-EE494B44BAB8}" destId="{1FF542DE-5811-450C-B5B4-0F92EEF48D85}" srcOrd="0" destOrd="0" presId="urn:microsoft.com/office/officeart/2008/layout/VerticalCurvedList"/>
    <dgm:cxn modelId="{9F8B42C3-B4C3-4A73-8D26-53F7BAB3C5B0}" type="presParOf" srcId="{7E56C3D9-0EC8-4470-B85E-6F51ED4E7D59}" destId="{64C8BB75-C400-49C4-8615-19B6BAA1C70C}" srcOrd="0" destOrd="0" presId="urn:microsoft.com/office/officeart/2008/layout/VerticalCurvedList"/>
    <dgm:cxn modelId="{E546047E-97E0-4795-95F4-A7AE30181C0E}" type="presParOf" srcId="{64C8BB75-C400-49C4-8615-19B6BAA1C70C}" destId="{6B531E11-AE37-4AE6-BB4D-67B36DFF6943}" srcOrd="0" destOrd="0" presId="urn:microsoft.com/office/officeart/2008/layout/VerticalCurvedList"/>
    <dgm:cxn modelId="{CFF97506-4554-4CB1-A75D-E3895561657D}" type="presParOf" srcId="{6B531E11-AE37-4AE6-BB4D-67B36DFF6943}" destId="{5635249B-5E1C-44D7-ABF6-9D99450956DB}" srcOrd="0" destOrd="0" presId="urn:microsoft.com/office/officeart/2008/layout/VerticalCurvedList"/>
    <dgm:cxn modelId="{7DB72F6F-CAD3-4A64-A2D4-F834A2C4ED81}" type="presParOf" srcId="{6B531E11-AE37-4AE6-BB4D-67B36DFF6943}" destId="{B66867F5-6AB2-4A7F-83F6-5CAD8B76D984}" srcOrd="1" destOrd="0" presId="urn:microsoft.com/office/officeart/2008/layout/VerticalCurvedList"/>
    <dgm:cxn modelId="{34F5A785-2987-484E-9D6D-67E740453C2F}" type="presParOf" srcId="{6B531E11-AE37-4AE6-BB4D-67B36DFF6943}" destId="{A010CF7F-2057-464E-AACD-A16DC49F0D7E}" srcOrd="2" destOrd="0" presId="urn:microsoft.com/office/officeart/2008/layout/VerticalCurvedList"/>
    <dgm:cxn modelId="{2284F85E-56FE-4FF6-9C50-365118AFF240}" type="presParOf" srcId="{6B531E11-AE37-4AE6-BB4D-67B36DFF6943}" destId="{C6CF4EE9-99CB-4BDE-AB08-D4BDEEEF5C9D}" srcOrd="3" destOrd="0" presId="urn:microsoft.com/office/officeart/2008/layout/VerticalCurvedList"/>
    <dgm:cxn modelId="{FF964164-E524-4D54-9605-3A5E2BA00638}" type="presParOf" srcId="{64C8BB75-C400-49C4-8615-19B6BAA1C70C}" destId="{1FF542DE-5811-450C-B5B4-0F92EEF48D85}" srcOrd="1" destOrd="0" presId="urn:microsoft.com/office/officeart/2008/layout/VerticalCurvedList"/>
    <dgm:cxn modelId="{AE21B6EF-8D09-42F1-90D6-758E8BD410EE}" type="presParOf" srcId="{64C8BB75-C400-49C4-8615-19B6BAA1C70C}" destId="{CA877198-777C-4806-A5D3-C329D7B5B077}" srcOrd="2" destOrd="0" presId="urn:microsoft.com/office/officeart/2008/layout/VerticalCurvedList"/>
    <dgm:cxn modelId="{DC8393EF-3E55-47AD-9FA7-0DC508D3720F}" type="presParOf" srcId="{CA877198-777C-4806-A5D3-C329D7B5B077}" destId="{1DFE14A2-016E-4966-84AA-1B911E47FC19}" srcOrd="0" destOrd="0" presId="urn:microsoft.com/office/officeart/2008/layout/VerticalCurvedList"/>
    <dgm:cxn modelId="{79908779-ABC3-4C67-AFC0-C00F2C78F287}" type="presParOf" srcId="{64C8BB75-C400-49C4-8615-19B6BAA1C70C}" destId="{A81A5555-900D-4640-BBEA-92BD5A78AA48}" srcOrd="3" destOrd="0" presId="urn:microsoft.com/office/officeart/2008/layout/VerticalCurvedList"/>
    <dgm:cxn modelId="{6EAE148C-0FE2-455A-BAD3-BA7C20B718AC}" type="presParOf" srcId="{64C8BB75-C400-49C4-8615-19B6BAA1C70C}" destId="{580DF183-B8E2-4B5F-88FF-A0455FE8C7F8}" srcOrd="4" destOrd="0" presId="urn:microsoft.com/office/officeart/2008/layout/VerticalCurvedList"/>
    <dgm:cxn modelId="{4F0F634E-882E-4AB4-A94C-537153F324CC}" type="presParOf" srcId="{580DF183-B8E2-4B5F-88FF-A0455FE8C7F8}" destId="{59BFA326-69F1-4BF9-B1A5-EB5A12F1680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E41B9B-02F6-4AE1-ADFA-EFCA39B8CA86}"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fr-FR"/>
        </a:p>
      </dgm:t>
    </dgm:pt>
    <dgm:pt modelId="{6FB4B81B-D8DA-40EC-B478-EE494B44BAB8}">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0" indent="0" algn="l">
            <a:buNone/>
          </a:pPr>
          <a:r>
            <a:rPr lang="fr-FR" sz="20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Soutenir les particuliers pour déterminer sous quelle forme et par quels professionnels les prestations* peuvent être effectuées à leur domicile</a:t>
          </a:r>
          <a:endParaRPr lang="fr-FR" sz="2000" i="0" dirty="0">
            <a:solidFill>
              <a:schemeClr val="bg1"/>
            </a:solidFill>
            <a:latin typeface="Trebuchet MS" panose="020B0603020202020204" pitchFamily="34" charset="0"/>
          </a:endParaRPr>
        </a:p>
      </dgm:t>
    </dgm:pt>
    <dgm:pt modelId="{43FEDB8B-EA57-4641-8A55-19186FC36F61}" type="parTrans" cxnId="{2F0C30D2-14D7-42B8-8748-5A113A1F87B3}">
      <dgm:prSet/>
      <dgm:spPr/>
      <dgm:t>
        <a:bodyPr/>
        <a:lstStyle/>
        <a:p>
          <a:endParaRPr lang="fr-FR"/>
        </a:p>
      </dgm:t>
    </dgm:pt>
    <dgm:pt modelId="{788481A4-A3DD-447F-96F1-E632FE92586E}" type="sibTrans" cxnId="{2F0C30D2-14D7-42B8-8748-5A113A1F87B3}">
      <dgm:prSet/>
      <dgm:spPr/>
      <dgm:t>
        <a:bodyPr/>
        <a:lstStyle/>
        <a:p>
          <a:endParaRPr lang="fr-FR"/>
        </a:p>
      </dgm:t>
    </dgm:pt>
    <dgm:pt modelId="{EE2DF7FC-E5A1-4169-B49D-C1988042DC98}">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361950" indent="-361950" algn="just">
            <a:buFont typeface="Wingdings" panose="05000000000000000000" pitchFamily="2" charset="2"/>
            <a:buNone/>
          </a:pPr>
          <a:r>
            <a:rPr lang="fr-FR" sz="2000" dirty="0">
              <a:solidFill>
                <a:schemeClr val="tx1"/>
              </a:solidFill>
              <a:latin typeface="+mn-lt"/>
              <a:ea typeface="Times New Roman" panose="02020603050405020304" pitchFamily="18" charset="0"/>
              <a:cs typeface="Arial" panose="020B0604020202020204" pitchFamily="34" charset="0"/>
            </a:rPr>
            <a:t> </a:t>
          </a:r>
          <a:r>
            <a:rPr lang="fr-FR" sz="200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Apporter aux acteurs du secteur du bâti</a:t>
          </a:r>
          <a:r>
            <a:rPr lang="fr-FR" sz="20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pPr marL="442913" indent="-361950" algn="l">
            <a:buFont typeface="Wingdings" panose="05000000000000000000" pitchFamily="2" charset="2"/>
            <a:buNone/>
          </a:pPr>
          <a:r>
            <a:rPr lang="fr-FR" sz="20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r>
            <a:rPr lang="fr-FR" sz="18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Des marchés adaptés aux techniciens en usure professionnelle</a:t>
          </a:r>
        </a:p>
        <a:p>
          <a:pPr marL="263525" indent="-176213" algn="l">
            <a:buFont typeface="Wingdings" panose="05000000000000000000" pitchFamily="2" charset="2"/>
            <a:buNone/>
          </a:pPr>
          <a:r>
            <a:rPr lang="fr-FR" sz="18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Des conseils face à la GPEC** et la RSE*** en participant à la formation et au recrutement des personnels</a:t>
          </a:r>
        </a:p>
      </dgm:t>
    </dgm:pt>
    <dgm:pt modelId="{064273DB-67DF-4672-B9FE-B65CCB9C3357}" type="parTrans" cxnId="{E0CD95FB-24F7-4155-9003-44CCF6183535}">
      <dgm:prSet/>
      <dgm:spPr/>
      <dgm:t>
        <a:bodyPr/>
        <a:lstStyle/>
        <a:p>
          <a:endParaRPr lang="fr-FR"/>
        </a:p>
      </dgm:t>
    </dgm:pt>
    <dgm:pt modelId="{39BD8DD2-F993-43BC-A2BB-D104A78EED7C}" type="sibTrans" cxnId="{E0CD95FB-24F7-4155-9003-44CCF6183535}">
      <dgm:prSet/>
      <dgm:spPr/>
      <dgm:t>
        <a:bodyPr/>
        <a:lstStyle/>
        <a:p>
          <a:endParaRPr lang="fr-FR"/>
        </a:p>
      </dgm:t>
    </dgm:pt>
    <dgm:pt modelId="{7E56C3D9-0EC8-4470-B85E-6F51ED4E7D59}" type="pres">
      <dgm:prSet presAssocID="{E6E41B9B-02F6-4AE1-ADFA-EFCA39B8CA86}" presName="Name0" presStyleCnt="0">
        <dgm:presLayoutVars>
          <dgm:chMax val="7"/>
          <dgm:chPref val="7"/>
          <dgm:dir/>
        </dgm:presLayoutVars>
      </dgm:prSet>
      <dgm:spPr/>
    </dgm:pt>
    <dgm:pt modelId="{64C8BB75-C400-49C4-8615-19B6BAA1C70C}" type="pres">
      <dgm:prSet presAssocID="{E6E41B9B-02F6-4AE1-ADFA-EFCA39B8CA86}" presName="Name1" presStyleCnt="0"/>
      <dgm:spPr/>
    </dgm:pt>
    <dgm:pt modelId="{6B531E11-AE37-4AE6-BB4D-67B36DFF6943}" type="pres">
      <dgm:prSet presAssocID="{E6E41B9B-02F6-4AE1-ADFA-EFCA39B8CA86}" presName="cycle" presStyleCnt="0"/>
      <dgm:spPr/>
    </dgm:pt>
    <dgm:pt modelId="{5635249B-5E1C-44D7-ABF6-9D99450956DB}" type="pres">
      <dgm:prSet presAssocID="{E6E41B9B-02F6-4AE1-ADFA-EFCA39B8CA86}" presName="srcNode" presStyleLbl="node1" presStyleIdx="0" presStyleCnt="2"/>
      <dgm:spPr/>
    </dgm:pt>
    <dgm:pt modelId="{B66867F5-6AB2-4A7F-83F6-5CAD8B76D984}" type="pres">
      <dgm:prSet presAssocID="{E6E41B9B-02F6-4AE1-ADFA-EFCA39B8CA86}" presName="conn" presStyleLbl="parChTrans1D2" presStyleIdx="0" presStyleCnt="1" custScaleY="97643"/>
      <dgm:spPr/>
    </dgm:pt>
    <dgm:pt modelId="{A010CF7F-2057-464E-AACD-A16DC49F0D7E}" type="pres">
      <dgm:prSet presAssocID="{E6E41B9B-02F6-4AE1-ADFA-EFCA39B8CA86}" presName="extraNode" presStyleLbl="node1" presStyleIdx="0" presStyleCnt="2"/>
      <dgm:spPr/>
    </dgm:pt>
    <dgm:pt modelId="{C6CF4EE9-99CB-4BDE-AB08-D4BDEEEF5C9D}" type="pres">
      <dgm:prSet presAssocID="{E6E41B9B-02F6-4AE1-ADFA-EFCA39B8CA86}" presName="dstNode" presStyleLbl="node1" presStyleIdx="0" presStyleCnt="2"/>
      <dgm:spPr/>
    </dgm:pt>
    <dgm:pt modelId="{1FF542DE-5811-450C-B5B4-0F92EEF48D85}" type="pres">
      <dgm:prSet presAssocID="{6FB4B81B-D8DA-40EC-B478-EE494B44BAB8}" presName="text_1" presStyleLbl="node1" presStyleIdx="0" presStyleCnt="2" custScaleX="105887" custScaleY="106841">
        <dgm:presLayoutVars>
          <dgm:bulletEnabled val="1"/>
        </dgm:presLayoutVars>
      </dgm:prSet>
      <dgm:spPr/>
    </dgm:pt>
    <dgm:pt modelId="{CA877198-777C-4806-A5D3-C329D7B5B077}" type="pres">
      <dgm:prSet presAssocID="{6FB4B81B-D8DA-40EC-B478-EE494B44BAB8}" presName="accent_1" presStyleCnt="0"/>
      <dgm:spPr/>
    </dgm:pt>
    <dgm:pt modelId="{1DFE14A2-016E-4966-84AA-1B911E47FC19}" type="pres">
      <dgm:prSet presAssocID="{6FB4B81B-D8DA-40EC-B478-EE494B44BAB8}" presName="accentRepeatNode" presStyleLbl="solidFgAcc1" presStyleIdx="0" presStyleCnt="2" custScaleX="68747" custScaleY="69321" custLinFactNeighborX="-4125" custLinFactNeighborY="598"/>
      <dgm:spPr>
        <a:solidFill>
          <a:srgbClr val="339966"/>
        </a:solidFill>
        <a:ln>
          <a:noFill/>
        </a:ln>
      </dgm:spPr>
    </dgm:pt>
    <dgm:pt modelId="{A81A5555-900D-4640-BBEA-92BD5A78AA48}" type="pres">
      <dgm:prSet presAssocID="{EE2DF7FC-E5A1-4169-B49D-C1988042DC98}" presName="text_2" presStyleLbl="node1" presStyleIdx="1" presStyleCnt="2" custScaleX="107104" custScaleY="138619" custLinFactNeighborX="-489">
        <dgm:presLayoutVars>
          <dgm:bulletEnabled val="1"/>
        </dgm:presLayoutVars>
      </dgm:prSet>
      <dgm:spPr/>
    </dgm:pt>
    <dgm:pt modelId="{580DF183-B8E2-4B5F-88FF-A0455FE8C7F8}" type="pres">
      <dgm:prSet presAssocID="{EE2DF7FC-E5A1-4169-B49D-C1988042DC98}" presName="accent_2" presStyleCnt="0"/>
      <dgm:spPr/>
    </dgm:pt>
    <dgm:pt modelId="{59BFA326-69F1-4BF9-B1A5-EB5A12F16804}" type="pres">
      <dgm:prSet presAssocID="{EE2DF7FC-E5A1-4169-B49D-C1988042DC98}" presName="accentRepeatNode" presStyleLbl="solidFgAcc1" presStyleIdx="1" presStyleCnt="2" custScaleX="69961" custScaleY="65734"/>
      <dgm:spPr>
        <a:solidFill>
          <a:srgbClr val="339966"/>
        </a:solidFill>
        <a:ln>
          <a:noFill/>
        </a:ln>
      </dgm:spPr>
    </dgm:pt>
  </dgm:ptLst>
  <dgm:cxnLst>
    <dgm:cxn modelId="{96427820-8A91-4FAD-82E2-3FAE0C5FCED4}" type="presOf" srcId="{788481A4-A3DD-447F-96F1-E632FE92586E}" destId="{B66867F5-6AB2-4A7F-83F6-5CAD8B76D984}" srcOrd="0" destOrd="0" presId="urn:microsoft.com/office/officeart/2008/layout/VerticalCurvedList"/>
    <dgm:cxn modelId="{8A5C4FBB-EBB5-406D-9755-A9587A6C2884}" type="presOf" srcId="{E6E41B9B-02F6-4AE1-ADFA-EFCA39B8CA86}" destId="{7E56C3D9-0EC8-4470-B85E-6F51ED4E7D59}" srcOrd="0" destOrd="0" presId="urn:microsoft.com/office/officeart/2008/layout/VerticalCurvedList"/>
    <dgm:cxn modelId="{2F0C30D2-14D7-42B8-8748-5A113A1F87B3}" srcId="{E6E41B9B-02F6-4AE1-ADFA-EFCA39B8CA86}" destId="{6FB4B81B-D8DA-40EC-B478-EE494B44BAB8}" srcOrd="0" destOrd="0" parTransId="{43FEDB8B-EA57-4641-8A55-19186FC36F61}" sibTransId="{788481A4-A3DD-447F-96F1-E632FE92586E}"/>
    <dgm:cxn modelId="{4BAC3BF7-5234-4964-9350-C2BF710CAABC}" type="presOf" srcId="{EE2DF7FC-E5A1-4169-B49D-C1988042DC98}" destId="{A81A5555-900D-4640-BBEA-92BD5A78AA48}" srcOrd="0" destOrd="0" presId="urn:microsoft.com/office/officeart/2008/layout/VerticalCurvedList"/>
    <dgm:cxn modelId="{E0CD95FB-24F7-4155-9003-44CCF6183535}" srcId="{E6E41B9B-02F6-4AE1-ADFA-EFCA39B8CA86}" destId="{EE2DF7FC-E5A1-4169-B49D-C1988042DC98}" srcOrd="1" destOrd="0" parTransId="{064273DB-67DF-4672-B9FE-B65CCB9C3357}" sibTransId="{39BD8DD2-F993-43BC-A2BB-D104A78EED7C}"/>
    <dgm:cxn modelId="{D0F869FD-4B60-4006-B14D-53AE222F25E3}" type="presOf" srcId="{6FB4B81B-D8DA-40EC-B478-EE494B44BAB8}" destId="{1FF542DE-5811-450C-B5B4-0F92EEF48D85}" srcOrd="0" destOrd="0" presId="urn:microsoft.com/office/officeart/2008/layout/VerticalCurvedList"/>
    <dgm:cxn modelId="{9F8B42C3-B4C3-4A73-8D26-53F7BAB3C5B0}" type="presParOf" srcId="{7E56C3D9-0EC8-4470-B85E-6F51ED4E7D59}" destId="{64C8BB75-C400-49C4-8615-19B6BAA1C70C}" srcOrd="0" destOrd="0" presId="urn:microsoft.com/office/officeart/2008/layout/VerticalCurvedList"/>
    <dgm:cxn modelId="{E546047E-97E0-4795-95F4-A7AE30181C0E}" type="presParOf" srcId="{64C8BB75-C400-49C4-8615-19B6BAA1C70C}" destId="{6B531E11-AE37-4AE6-BB4D-67B36DFF6943}" srcOrd="0" destOrd="0" presId="urn:microsoft.com/office/officeart/2008/layout/VerticalCurvedList"/>
    <dgm:cxn modelId="{CFF97506-4554-4CB1-A75D-E3895561657D}" type="presParOf" srcId="{6B531E11-AE37-4AE6-BB4D-67B36DFF6943}" destId="{5635249B-5E1C-44D7-ABF6-9D99450956DB}" srcOrd="0" destOrd="0" presId="urn:microsoft.com/office/officeart/2008/layout/VerticalCurvedList"/>
    <dgm:cxn modelId="{7DB72F6F-CAD3-4A64-A2D4-F834A2C4ED81}" type="presParOf" srcId="{6B531E11-AE37-4AE6-BB4D-67B36DFF6943}" destId="{B66867F5-6AB2-4A7F-83F6-5CAD8B76D984}" srcOrd="1" destOrd="0" presId="urn:microsoft.com/office/officeart/2008/layout/VerticalCurvedList"/>
    <dgm:cxn modelId="{34F5A785-2987-484E-9D6D-67E740453C2F}" type="presParOf" srcId="{6B531E11-AE37-4AE6-BB4D-67B36DFF6943}" destId="{A010CF7F-2057-464E-AACD-A16DC49F0D7E}" srcOrd="2" destOrd="0" presId="urn:microsoft.com/office/officeart/2008/layout/VerticalCurvedList"/>
    <dgm:cxn modelId="{2284F85E-56FE-4FF6-9C50-365118AFF240}" type="presParOf" srcId="{6B531E11-AE37-4AE6-BB4D-67B36DFF6943}" destId="{C6CF4EE9-99CB-4BDE-AB08-D4BDEEEF5C9D}" srcOrd="3" destOrd="0" presId="urn:microsoft.com/office/officeart/2008/layout/VerticalCurvedList"/>
    <dgm:cxn modelId="{FF964164-E524-4D54-9605-3A5E2BA00638}" type="presParOf" srcId="{64C8BB75-C400-49C4-8615-19B6BAA1C70C}" destId="{1FF542DE-5811-450C-B5B4-0F92EEF48D85}" srcOrd="1" destOrd="0" presId="urn:microsoft.com/office/officeart/2008/layout/VerticalCurvedList"/>
    <dgm:cxn modelId="{AE21B6EF-8D09-42F1-90D6-758E8BD410EE}" type="presParOf" srcId="{64C8BB75-C400-49C4-8615-19B6BAA1C70C}" destId="{CA877198-777C-4806-A5D3-C329D7B5B077}" srcOrd="2" destOrd="0" presId="urn:microsoft.com/office/officeart/2008/layout/VerticalCurvedList"/>
    <dgm:cxn modelId="{DC8393EF-3E55-47AD-9FA7-0DC508D3720F}" type="presParOf" srcId="{CA877198-777C-4806-A5D3-C329D7B5B077}" destId="{1DFE14A2-016E-4966-84AA-1B911E47FC19}" srcOrd="0" destOrd="0" presId="urn:microsoft.com/office/officeart/2008/layout/VerticalCurvedList"/>
    <dgm:cxn modelId="{79908779-ABC3-4C67-AFC0-C00F2C78F287}" type="presParOf" srcId="{64C8BB75-C400-49C4-8615-19B6BAA1C70C}" destId="{A81A5555-900D-4640-BBEA-92BD5A78AA48}" srcOrd="3" destOrd="0" presId="urn:microsoft.com/office/officeart/2008/layout/VerticalCurvedList"/>
    <dgm:cxn modelId="{6EAE148C-0FE2-455A-BAD3-BA7C20B718AC}" type="presParOf" srcId="{64C8BB75-C400-49C4-8615-19B6BAA1C70C}" destId="{580DF183-B8E2-4B5F-88FF-A0455FE8C7F8}" srcOrd="4" destOrd="0" presId="urn:microsoft.com/office/officeart/2008/layout/VerticalCurvedList"/>
    <dgm:cxn modelId="{4F0F634E-882E-4AB4-A94C-537153F324CC}" type="presParOf" srcId="{580DF183-B8E2-4B5F-88FF-A0455FE8C7F8}" destId="{59BFA326-69F1-4BF9-B1A5-EB5A12F1680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6C10F6-DC43-43FA-BC83-AA4667A9CAF6}"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fr-FR"/>
        </a:p>
      </dgm:t>
    </dgm:pt>
    <dgm:pt modelId="{6836A2F8-0877-48C8-A8EA-B2862F74FB2D}">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0" algn="l"/>
          <a:r>
            <a:rPr lang="fr-FR" sz="2000" u="none" dirty="0">
              <a:effectLst/>
            </a:rPr>
            <a:t> </a:t>
          </a:r>
          <a:r>
            <a:rPr lang="fr-FR" sz="2000" u="sng" dirty="0">
              <a:effectLst>
                <a:outerShdw blurRad="38100" dist="38100" dir="2700000" algn="tl">
                  <a:srgbClr val="000000">
                    <a:alpha val="43137"/>
                  </a:srgbClr>
                </a:outerShdw>
              </a:effectLst>
              <a:latin typeface="Trebuchet MS" panose="020B0603020202020204" pitchFamily="34" charset="0"/>
            </a:rPr>
            <a:t>Au niveau RH</a:t>
          </a:r>
          <a:r>
            <a:rPr lang="fr-FR" sz="2000" u="none" dirty="0">
              <a:effectLst>
                <a:outerShdw blurRad="38100" dist="38100" dir="2700000" algn="tl">
                  <a:srgbClr val="000000">
                    <a:alpha val="43137"/>
                  </a:srgbClr>
                </a:outerShdw>
              </a:effectLst>
              <a:latin typeface="Trebuchet MS" panose="020B0603020202020204" pitchFamily="34" charset="0"/>
            </a:rPr>
            <a:t> : turnover, attractivité des partenaires écoresponsables</a:t>
          </a:r>
        </a:p>
        <a:p>
          <a:pPr marL="87313" indent="0" algn="l"/>
          <a:r>
            <a:rPr lang="fr-FR" sz="2000" u="sng" dirty="0">
              <a:effectLst>
                <a:outerShdw blurRad="38100" dist="38100" dir="2700000" algn="tl">
                  <a:srgbClr val="000000">
                    <a:alpha val="43137"/>
                  </a:srgbClr>
                </a:outerShdw>
              </a:effectLst>
              <a:latin typeface="Trebuchet MS" panose="020B0603020202020204" pitchFamily="34" charset="0"/>
            </a:rPr>
            <a:t>Au niveau managérial</a:t>
          </a:r>
          <a:r>
            <a:rPr lang="fr-FR" sz="2000" u="none" dirty="0">
              <a:effectLst>
                <a:outerShdw blurRad="38100" dist="38100" dir="2700000" algn="tl">
                  <a:srgbClr val="000000">
                    <a:alpha val="43137"/>
                  </a:srgbClr>
                </a:outerShdw>
              </a:effectLst>
              <a:latin typeface="Trebuchet MS" panose="020B0603020202020204" pitchFamily="34" charset="0"/>
            </a:rPr>
            <a:t> : missions, fiches de poste, organisations, processus mis en œuvre pour assurer la transmissibilité</a:t>
          </a:r>
        </a:p>
        <a:p>
          <a:pPr marL="87313" indent="0" algn="l"/>
          <a:r>
            <a:rPr lang="fr-FR" sz="2000" u="sng" dirty="0">
              <a:effectLst>
                <a:outerShdw blurRad="38100" dist="38100" dir="2700000" algn="tl">
                  <a:srgbClr val="000000">
                    <a:alpha val="43137"/>
                  </a:srgbClr>
                </a:outerShdw>
              </a:effectLst>
              <a:latin typeface="Trebuchet MS" panose="020B0603020202020204" pitchFamily="34" charset="0"/>
            </a:rPr>
            <a:t>Au niveau humain</a:t>
          </a:r>
          <a:r>
            <a:rPr lang="fr-FR" sz="2000" u="none" dirty="0">
              <a:effectLst>
                <a:outerShdw blurRad="38100" dist="38100" dir="2700000" algn="tl">
                  <a:srgbClr val="000000">
                    <a:alpha val="43137"/>
                  </a:srgbClr>
                </a:outerShdw>
              </a:effectLst>
              <a:latin typeface="Trebuchet MS" panose="020B0603020202020204" pitchFamily="34" charset="0"/>
            </a:rPr>
            <a:t> : expérience des usagers et des professionnels</a:t>
          </a:r>
          <a:endParaRPr lang="fr-FR" sz="2000" u="sng" dirty="0">
            <a:effectLst>
              <a:outerShdw blurRad="38100" dist="38100" dir="2700000" algn="tl">
                <a:srgbClr val="000000">
                  <a:alpha val="43137"/>
                </a:srgbClr>
              </a:outerShdw>
            </a:effectLst>
            <a:latin typeface="Trebuchet MS" panose="020B0603020202020204" pitchFamily="34" charset="0"/>
          </a:endParaRPr>
        </a:p>
      </dgm:t>
    </dgm:pt>
    <dgm:pt modelId="{6B72F261-BC5D-4BC2-857A-988C5037A55E}" type="parTrans" cxnId="{8F390577-A6CA-47C3-B45A-263279AD7856}">
      <dgm:prSet/>
      <dgm:spPr/>
      <dgm:t>
        <a:bodyPr/>
        <a:lstStyle/>
        <a:p>
          <a:endParaRPr lang="fr-FR"/>
        </a:p>
      </dgm:t>
    </dgm:pt>
    <dgm:pt modelId="{44967074-D7BE-4A12-A8C7-516B171C9072}" type="sibTrans" cxnId="{8F390577-A6CA-47C3-B45A-263279AD7856}">
      <dgm:prSet/>
      <dgm:spPr/>
      <dgm:t>
        <a:bodyPr/>
        <a:lstStyle/>
        <a:p>
          <a:endParaRPr lang="fr-FR"/>
        </a:p>
      </dgm:t>
    </dgm:pt>
    <dgm:pt modelId="{EDB697D2-0C20-48EB-82DD-9531FB4BDB10}">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87313" indent="0" algn="l"/>
          <a:r>
            <a:rPr lang="fr-FR" sz="2000" u="sng" dirty="0">
              <a:effectLst>
                <a:outerShdw blurRad="38100" dist="38100" dir="2700000" algn="tl">
                  <a:srgbClr val="000000">
                    <a:alpha val="43137"/>
                  </a:srgbClr>
                </a:outerShdw>
              </a:effectLst>
              <a:latin typeface="Trebuchet MS" panose="020B0603020202020204" pitchFamily="34" charset="0"/>
            </a:rPr>
            <a:t>Au niveau économique</a:t>
          </a:r>
          <a:r>
            <a:rPr lang="fr-FR" sz="2000" u="none" dirty="0">
              <a:effectLst>
                <a:outerShdw blurRad="38100" dist="38100" dir="2700000" algn="tl">
                  <a:srgbClr val="000000">
                    <a:alpha val="43137"/>
                  </a:srgbClr>
                </a:outerShdw>
              </a:effectLst>
              <a:latin typeface="Trebuchet MS" panose="020B0603020202020204" pitchFamily="34" charset="0"/>
            </a:rPr>
            <a:t> : retour à l’emploi, coût du turnover sur          le coût du projet </a:t>
          </a:r>
          <a:endParaRPr lang="fr-FR" sz="2000" dirty="0">
            <a:solidFill>
              <a:srgbClr val="0000FF"/>
            </a:solidFill>
            <a:latin typeface="Trebuchet MS" panose="020B0603020202020204" pitchFamily="34" charset="0"/>
          </a:endParaRPr>
        </a:p>
      </dgm:t>
    </dgm:pt>
    <dgm:pt modelId="{CF029880-741A-4572-BD2A-95BE760F537B}" type="parTrans" cxnId="{4DAC75DB-B8A9-4ABA-94FC-5E6641CA77C4}">
      <dgm:prSet/>
      <dgm:spPr/>
      <dgm:t>
        <a:bodyPr/>
        <a:lstStyle/>
        <a:p>
          <a:endParaRPr lang="fr-FR"/>
        </a:p>
      </dgm:t>
    </dgm:pt>
    <dgm:pt modelId="{67F42D3F-A77E-4639-8EE0-3DF377D5B333}" type="sibTrans" cxnId="{4DAC75DB-B8A9-4ABA-94FC-5E6641CA77C4}">
      <dgm:prSet/>
      <dgm:spPr/>
      <dgm:t>
        <a:bodyPr/>
        <a:lstStyle/>
        <a:p>
          <a:endParaRPr lang="fr-FR"/>
        </a:p>
      </dgm:t>
    </dgm:pt>
    <dgm:pt modelId="{4294CBD2-6C1C-4E62-843D-7B84C4DE4D59}">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87313" indent="0" algn="l"/>
          <a:r>
            <a:rPr lang="fr-FR" sz="2400" b="0" u="none" dirty="0">
              <a:solidFill>
                <a:schemeClr val="bg1"/>
              </a:solidFill>
              <a:effectLst>
                <a:outerShdw blurRad="38100" dist="38100" dir="2700000" algn="tl">
                  <a:srgbClr val="000000">
                    <a:alpha val="43137"/>
                  </a:srgbClr>
                </a:outerShdw>
              </a:effectLst>
              <a:latin typeface="Trebuchet MS" panose="020B0603020202020204" pitchFamily="34" charset="0"/>
            </a:rPr>
            <a:t>Culture de la preuve par identification de paramètres objectifs de mesure de l’efficacité du projet </a:t>
          </a:r>
          <a:r>
            <a:rPr lang="fr-FR" sz="2400" b="0" dirty="0">
              <a:solidFill>
                <a:schemeClr val="bg1"/>
              </a:solidFill>
              <a:latin typeface="Trebuchet MS" panose="020B0603020202020204" pitchFamily="34" charset="0"/>
              <a:cs typeface="Times New Roman" panose="02020603050405020304" pitchFamily="18" charset="0"/>
            </a:rPr>
            <a:t>interagissant entre « l’Humain » et l’écosystème</a:t>
          </a:r>
          <a:endParaRPr lang="fr-FR" sz="2400" b="0" u="none" dirty="0">
            <a:solidFill>
              <a:schemeClr val="bg1"/>
            </a:solidFill>
            <a:effectLst>
              <a:outerShdw blurRad="38100" dist="38100" dir="2700000" algn="tl">
                <a:srgbClr val="000000">
                  <a:alpha val="43137"/>
                </a:srgbClr>
              </a:outerShdw>
            </a:effectLst>
            <a:latin typeface="Trebuchet MS" panose="020B0603020202020204" pitchFamily="34" charset="0"/>
          </a:endParaRPr>
        </a:p>
      </dgm:t>
    </dgm:pt>
    <dgm:pt modelId="{0F4A9245-09C8-455E-A8BE-081AD2D91170}" type="sibTrans" cxnId="{AD793523-3F0A-41B2-8836-546353F31D50}">
      <dgm:prSet/>
      <dgm:spPr/>
      <dgm:t>
        <a:bodyPr/>
        <a:lstStyle/>
        <a:p>
          <a:endParaRPr lang="fr-FR"/>
        </a:p>
      </dgm:t>
    </dgm:pt>
    <dgm:pt modelId="{EF6664A2-E273-4725-AA8C-558C43299736}" type="parTrans" cxnId="{AD793523-3F0A-41B2-8836-546353F31D50}">
      <dgm:prSet/>
      <dgm:spPr/>
      <dgm:t>
        <a:bodyPr/>
        <a:lstStyle/>
        <a:p>
          <a:endParaRPr lang="fr-FR"/>
        </a:p>
      </dgm:t>
    </dgm:pt>
    <dgm:pt modelId="{F4B70E69-566D-4D0C-A500-A6EB4C33EB67}" type="pres">
      <dgm:prSet presAssocID="{696C10F6-DC43-43FA-BC83-AA4667A9CAF6}" presName="linear" presStyleCnt="0">
        <dgm:presLayoutVars>
          <dgm:dir/>
          <dgm:resizeHandles val="exact"/>
        </dgm:presLayoutVars>
      </dgm:prSet>
      <dgm:spPr/>
    </dgm:pt>
    <dgm:pt modelId="{D44C45FB-8801-48C3-9FC0-FAF7181D037E}" type="pres">
      <dgm:prSet presAssocID="{4294CBD2-6C1C-4E62-843D-7B84C4DE4D59}" presName="comp" presStyleCnt="0"/>
      <dgm:spPr/>
    </dgm:pt>
    <dgm:pt modelId="{9187FFCC-41D7-4FF3-A375-F60AA443A578}" type="pres">
      <dgm:prSet presAssocID="{4294CBD2-6C1C-4E62-843D-7B84C4DE4D59}" presName="box" presStyleLbl="node1" presStyleIdx="0" presStyleCnt="3"/>
      <dgm:spPr/>
    </dgm:pt>
    <dgm:pt modelId="{5B687B2F-9429-45F6-9323-AD5330AA3443}" type="pres">
      <dgm:prSet presAssocID="{4294CBD2-6C1C-4E62-843D-7B84C4DE4D59}" presName="img" presStyleLbl="fgImgPlace1" presStyleIdx="0" presStyleCnt="3"/>
      <dgm:spPr>
        <a:blipFill rotWithShape="1">
          <a:blip xmlns:r="http://schemas.openxmlformats.org/officeDocument/2006/relationships" r:embed="rId1"/>
          <a:srcRect/>
          <a:stretch>
            <a:fillRect t="-17000" b="-17000"/>
          </a:stretch>
        </a:blipFill>
      </dgm:spPr>
    </dgm:pt>
    <dgm:pt modelId="{20630F40-A9C1-4149-8077-8834D0717D0F}" type="pres">
      <dgm:prSet presAssocID="{4294CBD2-6C1C-4E62-843D-7B84C4DE4D59}" presName="text" presStyleLbl="node1" presStyleIdx="0" presStyleCnt="3">
        <dgm:presLayoutVars>
          <dgm:bulletEnabled val="1"/>
        </dgm:presLayoutVars>
      </dgm:prSet>
      <dgm:spPr/>
    </dgm:pt>
    <dgm:pt modelId="{B5532CA6-D6A7-4098-84D7-32FC874B0C44}" type="pres">
      <dgm:prSet presAssocID="{0F4A9245-09C8-455E-A8BE-081AD2D91170}" presName="spacer" presStyleCnt="0"/>
      <dgm:spPr/>
    </dgm:pt>
    <dgm:pt modelId="{B9735269-3079-4A1B-B304-2CE78858C608}" type="pres">
      <dgm:prSet presAssocID="{6836A2F8-0877-48C8-A8EA-B2862F74FB2D}" presName="comp" presStyleCnt="0"/>
      <dgm:spPr/>
    </dgm:pt>
    <dgm:pt modelId="{2F71A20E-D08D-44BF-AA4E-FEFD08716504}" type="pres">
      <dgm:prSet presAssocID="{6836A2F8-0877-48C8-A8EA-B2862F74FB2D}" presName="box" presStyleLbl="node1" presStyleIdx="1" presStyleCnt="3"/>
      <dgm:spPr/>
    </dgm:pt>
    <dgm:pt modelId="{D4521CA2-5DF3-4C36-9DED-7C8EE6D17EF8}" type="pres">
      <dgm:prSet presAssocID="{6836A2F8-0877-48C8-A8EA-B2862F74FB2D}" presName="img" presStyleLbl="fgImgPlace1" presStyleIdx="1" presStyleCnt="3"/>
      <dgm:spPr>
        <a:blipFill rotWithShape="1">
          <a:blip xmlns:r="http://schemas.openxmlformats.org/officeDocument/2006/relationships" r:embed="rId2"/>
          <a:srcRect/>
          <a:stretch>
            <a:fillRect l="-6000" r="-6000"/>
          </a:stretch>
        </a:blipFill>
      </dgm:spPr>
    </dgm:pt>
    <dgm:pt modelId="{83089D14-E714-4E6A-B368-32E7B7AFDCEE}" type="pres">
      <dgm:prSet presAssocID="{6836A2F8-0877-48C8-A8EA-B2862F74FB2D}" presName="text" presStyleLbl="node1" presStyleIdx="1" presStyleCnt="3">
        <dgm:presLayoutVars>
          <dgm:bulletEnabled val="1"/>
        </dgm:presLayoutVars>
      </dgm:prSet>
      <dgm:spPr/>
    </dgm:pt>
    <dgm:pt modelId="{FA4E716F-112E-452F-BC1F-AF562F9E5C8C}" type="pres">
      <dgm:prSet presAssocID="{44967074-D7BE-4A12-A8C7-516B171C9072}" presName="spacer" presStyleCnt="0"/>
      <dgm:spPr/>
    </dgm:pt>
    <dgm:pt modelId="{5035480D-3D35-4477-804B-27449FA9297D}" type="pres">
      <dgm:prSet presAssocID="{EDB697D2-0C20-48EB-82DD-9531FB4BDB10}" presName="comp" presStyleCnt="0"/>
      <dgm:spPr/>
    </dgm:pt>
    <dgm:pt modelId="{5A2FD3C9-46A7-4450-BA81-45E05A839472}" type="pres">
      <dgm:prSet presAssocID="{EDB697D2-0C20-48EB-82DD-9531FB4BDB10}" presName="box" presStyleLbl="node1" presStyleIdx="2" presStyleCnt="3"/>
      <dgm:spPr/>
    </dgm:pt>
    <dgm:pt modelId="{2F8E9618-50BF-46E7-84F9-29407FAF5C1C}" type="pres">
      <dgm:prSet presAssocID="{EDB697D2-0C20-48EB-82DD-9531FB4BDB10}" presName="img" presStyleLbl="fgImgPlace1" presStyleIdx="2" presStyleCnt="3"/>
      <dgm:spPr>
        <a:blipFill rotWithShape="1">
          <a:blip xmlns:r="http://schemas.openxmlformats.org/officeDocument/2006/relationships" r:embed="rId3"/>
          <a:srcRect/>
          <a:stretch>
            <a:fillRect t="-20000" b="-20000"/>
          </a:stretch>
        </a:blipFill>
      </dgm:spPr>
    </dgm:pt>
    <dgm:pt modelId="{B7BC7317-414A-442E-9ABF-80E1A365126F}" type="pres">
      <dgm:prSet presAssocID="{EDB697D2-0C20-48EB-82DD-9531FB4BDB10}" presName="text" presStyleLbl="node1" presStyleIdx="2" presStyleCnt="3">
        <dgm:presLayoutVars>
          <dgm:bulletEnabled val="1"/>
        </dgm:presLayoutVars>
      </dgm:prSet>
      <dgm:spPr/>
    </dgm:pt>
  </dgm:ptLst>
  <dgm:cxnLst>
    <dgm:cxn modelId="{1EF6D501-8B5C-4FAF-AF24-193191F347C4}" type="presOf" srcId="{6836A2F8-0877-48C8-A8EA-B2862F74FB2D}" destId="{2F71A20E-D08D-44BF-AA4E-FEFD08716504}" srcOrd="0" destOrd="0" presId="urn:microsoft.com/office/officeart/2005/8/layout/vList4"/>
    <dgm:cxn modelId="{FA2BBF05-5AA4-4F5B-9242-14F60FF08144}" type="presOf" srcId="{6836A2F8-0877-48C8-A8EA-B2862F74FB2D}" destId="{83089D14-E714-4E6A-B368-32E7B7AFDCEE}" srcOrd="1" destOrd="0" presId="urn:microsoft.com/office/officeart/2005/8/layout/vList4"/>
    <dgm:cxn modelId="{AD793523-3F0A-41B2-8836-546353F31D50}" srcId="{696C10F6-DC43-43FA-BC83-AA4667A9CAF6}" destId="{4294CBD2-6C1C-4E62-843D-7B84C4DE4D59}" srcOrd="0" destOrd="0" parTransId="{EF6664A2-E273-4725-AA8C-558C43299736}" sibTransId="{0F4A9245-09C8-455E-A8BE-081AD2D91170}"/>
    <dgm:cxn modelId="{45C5F33B-A25C-4265-99A6-A3180295CC28}" type="presOf" srcId="{696C10F6-DC43-43FA-BC83-AA4667A9CAF6}" destId="{F4B70E69-566D-4D0C-A500-A6EB4C33EB67}" srcOrd="0" destOrd="0" presId="urn:microsoft.com/office/officeart/2005/8/layout/vList4"/>
    <dgm:cxn modelId="{97361363-47A9-41B5-8ADB-60811EE2E133}" type="presOf" srcId="{4294CBD2-6C1C-4E62-843D-7B84C4DE4D59}" destId="{9187FFCC-41D7-4FF3-A375-F60AA443A578}" srcOrd="0" destOrd="0" presId="urn:microsoft.com/office/officeart/2005/8/layout/vList4"/>
    <dgm:cxn modelId="{A7F7D570-F9B8-452D-8BEE-80B23AC08F41}" type="presOf" srcId="{4294CBD2-6C1C-4E62-843D-7B84C4DE4D59}" destId="{20630F40-A9C1-4149-8077-8834D0717D0F}" srcOrd="1" destOrd="0" presId="urn:microsoft.com/office/officeart/2005/8/layout/vList4"/>
    <dgm:cxn modelId="{8F390577-A6CA-47C3-B45A-263279AD7856}" srcId="{696C10F6-DC43-43FA-BC83-AA4667A9CAF6}" destId="{6836A2F8-0877-48C8-A8EA-B2862F74FB2D}" srcOrd="1" destOrd="0" parTransId="{6B72F261-BC5D-4BC2-857A-988C5037A55E}" sibTransId="{44967074-D7BE-4A12-A8C7-516B171C9072}"/>
    <dgm:cxn modelId="{4C5CC1A0-E93E-4A25-89A5-355F562B0076}" type="presOf" srcId="{EDB697D2-0C20-48EB-82DD-9531FB4BDB10}" destId="{B7BC7317-414A-442E-9ABF-80E1A365126F}" srcOrd="1" destOrd="0" presId="urn:microsoft.com/office/officeart/2005/8/layout/vList4"/>
    <dgm:cxn modelId="{4C2526C9-1AF7-41BA-B5BA-646D29D6FBA8}" type="presOf" srcId="{EDB697D2-0C20-48EB-82DD-9531FB4BDB10}" destId="{5A2FD3C9-46A7-4450-BA81-45E05A839472}" srcOrd="0" destOrd="0" presId="urn:microsoft.com/office/officeart/2005/8/layout/vList4"/>
    <dgm:cxn modelId="{4DAC75DB-B8A9-4ABA-94FC-5E6641CA77C4}" srcId="{696C10F6-DC43-43FA-BC83-AA4667A9CAF6}" destId="{EDB697D2-0C20-48EB-82DD-9531FB4BDB10}" srcOrd="2" destOrd="0" parTransId="{CF029880-741A-4572-BD2A-95BE760F537B}" sibTransId="{67F42D3F-A77E-4639-8EE0-3DF377D5B333}"/>
    <dgm:cxn modelId="{290421A8-D696-495E-BCC4-5C2D7E2DDCC8}" type="presParOf" srcId="{F4B70E69-566D-4D0C-A500-A6EB4C33EB67}" destId="{D44C45FB-8801-48C3-9FC0-FAF7181D037E}" srcOrd="0" destOrd="0" presId="urn:microsoft.com/office/officeart/2005/8/layout/vList4"/>
    <dgm:cxn modelId="{1846EC07-C5F2-423E-B1AE-31EDEF53639D}" type="presParOf" srcId="{D44C45FB-8801-48C3-9FC0-FAF7181D037E}" destId="{9187FFCC-41D7-4FF3-A375-F60AA443A578}" srcOrd="0" destOrd="0" presId="urn:microsoft.com/office/officeart/2005/8/layout/vList4"/>
    <dgm:cxn modelId="{B7912E79-C00F-4D33-A1C2-38B30E23E95E}" type="presParOf" srcId="{D44C45FB-8801-48C3-9FC0-FAF7181D037E}" destId="{5B687B2F-9429-45F6-9323-AD5330AA3443}" srcOrd="1" destOrd="0" presId="urn:microsoft.com/office/officeart/2005/8/layout/vList4"/>
    <dgm:cxn modelId="{50D7C831-E00D-42E7-898D-96768FA64DF9}" type="presParOf" srcId="{D44C45FB-8801-48C3-9FC0-FAF7181D037E}" destId="{20630F40-A9C1-4149-8077-8834D0717D0F}" srcOrd="2" destOrd="0" presId="urn:microsoft.com/office/officeart/2005/8/layout/vList4"/>
    <dgm:cxn modelId="{4AB58AAB-CDE9-4314-B3FB-170D982D59FA}" type="presParOf" srcId="{F4B70E69-566D-4D0C-A500-A6EB4C33EB67}" destId="{B5532CA6-D6A7-4098-84D7-32FC874B0C44}" srcOrd="1" destOrd="0" presId="urn:microsoft.com/office/officeart/2005/8/layout/vList4"/>
    <dgm:cxn modelId="{A6A4A874-47EC-4615-9BF0-DCE79740A230}" type="presParOf" srcId="{F4B70E69-566D-4D0C-A500-A6EB4C33EB67}" destId="{B9735269-3079-4A1B-B304-2CE78858C608}" srcOrd="2" destOrd="0" presId="urn:microsoft.com/office/officeart/2005/8/layout/vList4"/>
    <dgm:cxn modelId="{3C84722F-45B6-4FB3-B67B-76176F8119D6}" type="presParOf" srcId="{B9735269-3079-4A1B-B304-2CE78858C608}" destId="{2F71A20E-D08D-44BF-AA4E-FEFD08716504}" srcOrd="0" destOrd="0" presId="urn:microsoft.com/office/officeart/2005/8/layout/vList4"/>
    <dgm:cxn modelId="{1BF3C0EF-A5E4-4E4D-91B6-205A724B5583}" type="presParOf" srcId="{B9735269-3079-4A1B-B304-2CE78858C608}" destId="{D4521CA2-5DF3-4C36-9DED-7C8EE6D17EF8}" srcOrd="1" destOrd="0" presId="urn:microsoft.com/office/officeart/2005/8/layout/vList4"/>
    <dgm:cxn modelId="{9A4AFF75-CE5B-490A-96D9-8B4384899F02}" type="presParOf" srcId="{B9735269-3079-4A1B-B304-2CE78858C608}" destId="{83089D14-E714-4E6A-B368-32E7B7AFDCEE}" srcOrd="2" destOrd="0" presId="urn:microsoft.com/office/officeart/2005/8/layout/vList4"/>
    <dgm:cxn modelId="{59D261DF-85F5-41DC-853D-49C60357478E}" type="presParOf" srcId="{F4B70E69-566D-4D0C-A500-A6EB4C33EB67}" destId="{FA4E716F-112E-452F-BC1F-AF562F9E5C8C}" srcOrd="3" destOrd="0" presId="urn:microsoft.com/office/officeart/2005/8/layout/vList4"/>
    <dgm:cxn modelId="{2FC22BD7-1527-4CA6-B714-07393B3D9562}" type="presParOf" srcId="{F4B70E69-566D-4D0C-A500-A6EB4C33EB67}" destId="{5035480D-3D35-4477-804B-27449FA9297D}" srcOrd="4" destOrd="0" presId="urn:microsoft.com/office/officeart/2005/8/layout/vList4"/>
    <dgm:cxn modelId="{DC01A641-B744-4DB2-96C5-02E9D313812D}" type="presParOf" srcId="{5035480D-3D35-4477-804B-27449FA9297D}" destId="{5A2FD3C9-46A7-4450-BA81-45E05A839472}" srcOrd="0" destOrd="0" presId="urn:microsoft.com/office/officeart/2005/8/layout/vList4"/>
    <dgm:cxn modelId="{7C283F04-FDF5-4874-AC4B-58B6917CB237}" type="presParOf" srcId="{5035480D-3D35-4477-804B-27449FA9297D}" destId="{2F8E9618-50BF-46E7-84F9-29407FAF5C1C}" srcOrd="1" destOrd="0" presId="urn:microsoft.com/office/officeart/2005/8/layout/vList4"/>
    <dgm:cxn modelId="{62E0087E-E930-4DE9-85EE-497D718E95D8}" type="presParOf" srcId="{5035480D-3D35-4477-804B-27449FA9297D}" destId="{B7BC7317-414A-442E-9ABF-80E1A365126F}"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51B4E-5D60-46D2-8CBA-C2AF3882F3B0}">
      <dsp:nvSpPr>
        <dsp:cNvPr id="0" name=""/>
        <dsp:cNvSpPr/>
      </dsp:nvSpPr>
      <dsp:spPr>
        <a:xfrm>
          <a:off x="3063310" y="3620984"/>
          <a:ext cx="400749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3DFFE4-42CA-480B-A7A9-03CB7DF7B889}">
      <dsp:nvSpPr>
        <dsp:cNvPr id="0" name=""/>
        <dsp:cNvSpPr/>
      </dsp:nvSpPr>
      <dsp:spPr>
        <a:xfrm>
          <a:off x="3063310" y="2632333"/>
          <a:ext cx="33361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05904A-DDC2-41F6-8DAA-66EBD436162F}">
      <dsp:nvSpPr>
        <dsp:cNvPr id="0" name=""/>
        <dsp:cNvSpPr/>
      </dsp:nvSpPr>
      <dsp:spPr>
        <a:xfrm>
          <a:off x="3063310" y="1436188"/>
          <a:ext cx="33361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93951C-DD3F-41B5-BFE7-EE6A970FEEB6}">
      <dsp:nvSpPr>
        <dsp:cNvPr id="0" name=""/>
        <dsp:cNvSpPr/>
      </dsp:nvSpPr>
      <dsp:spPr>
        <a:xfrm>
          <a:off x="3063310" y="447537"/>
          <a:ext cx="400749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A99CB5-9BA5-4A79-A82E-DFC040F83BEE}">
      <dsp:nvSpPr>
        <dsp:cNvPr id="0" name=""/>
        <dsp:cNvSpPr/>
      </dsp:nvSpPr>
      <dsp:spPr>
        <a:xfrm>
          <a:off x="443365" y="406180"/>
          <a:ext cx="5052168" cy="303727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3000" b="-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883907-5479-4741-8565-D59F7935957F}">
      <dsp:nvSpPr>
        <dsp:cNvPr id="0" name=""/>
        <dsp:cNvSpPr/>
      </dsp:nvSpPr>
      <dsp:spPr>
        <a:xfrm>
          <a:off x="1761383" y="2160385"/>
          <a:ext cx="2603854" cy="13426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fr-FR" sz="6500" kern="1200" dirty="0"/>
        </a:p>
      </dsp:txBody>
      <dsp:txXfrm>
        <a:off x="1761383" y="2160385"/>
        <a:ext cx="2603854" cy="1342612"/>
      </dsp:txXfrm>
    </dsp:sp>
    <dsp:sp modelId="{0C15BBF8-DE30-4228-B5DE-DCB533A48087}">
      <dsp:nvSpPr>
        <dsp:cNvPr id="0" name=""/>
        <dsp:cNvSpPr/>
      </dsp:nvSpPr>
      <dsp:spPr>
        <a:xfrm>
          <a:off x="6674939" y="21056"/>
          <a:ext cx="791729" cy="85296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52352A-C9F8-4A78-9356-F7D2AB376397}">
      <dsp:nvSpPr>
        <dsp:cNvPr id="0" name=""/>
        <dsp:cNvSpPr/>
      </dsp:nvSpPr>
      <dsp:spPr>
        <a:xfrm>
          <a:off x="7518342" y="0"/>
          <a:ext cx="174030" cy="8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0" rIns="243840" bIns="0" numCol="1" spcCol="1270" anchor="ctr" anchorCtr="0">
          <a:noAutofit/>
        </a:bodyPr>
        <a:lstStyle/>
        <a:p>
          <a:pPr marL="0" lvl="0" indent="0" algn="l" defTabSz="2844800">
            <a:lnSpc>
              <a:spcPct val="90000"/>
            </a:lnSpc>
            <a:spcBef>
              <a:spcPct val="0"/>
            </a:spcBef>
            <a:spcAft>
              <a:spcPct val="35000"/>
            </a:spcAft>
            <a:buNone/>
          </a:pPr>
          <a:r>
            <a:rPr lang="fr-FR" sz="6400" kern="1200" dirty="0"/>
            <a:t> </a:t>
          </a:r>
        </a:p>
      </dsp:txBody>
      <dsp:txXfrm>
        <a:off x="7518342" y="0"/>
        <a:ext cx="174030" cy="895074"/>
      </dsp:txXfrm>
    </dsp:sp>
    <dsp:sp modelId="{A4C0753E-BC47-409D-A979-BA08F4213D63}">
      <dsp:nvSpPr>
        <dsp:cNvPr id="0" name=""/>
        <dsp:cNvSpPr/>
      </dsp:nvSpPr>
      <dsp:spPr>
        <a:xfrm>
          <a:off x="5998903" y="1040180"/>
          <a:ext cx="801190" cy="79201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522A34-284C-4E50-B1F7-2609969D078F}">
      <dsp:nvSpPr>
        <dsp:cNvPr id="0" name=""/>
        <dsp:cNvSpPr/>
      </dsp:nvSpPr>
      <dsp:spPr>
        <a:xfrm>
          <a:off x="6847035" y="988650"/>
          <a:ext cx="241161" cy="8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0" rIns="243840" bIns="0" numCol="1" spcCol="1270" anchor="ctr" anchorCtr="0">
          <a:noAutofit/>
        </a:bodyPr>
        <a:lstStyle/>
        <a:p>
          <a:pPr marL="0" lvl="0" indent="0" algn="l" defTabSz="2844800">
            <a:lnSpc>
              <a:spcPct val="90000"/>
            </a:lnSpc>
            <a:spcBef>
              <a:spcPct val="0"/>
            </a:spcBef>
            <a:spcAft>
              <a:spcPct val="35000"/>
            </a:spcAft>
            <a:buNone/>
          </a:pPr>
          <a:r>
            <a:rPr lang="fr-FR" sz="6400" kern="1200" dirty="0"/>
            <a:t> </a:t>
          </a:r>
        </a:p>
      </dsp:txBody>
      <dsp:txXfrm>
        <a:off x="6847035" y="988650"/>
        <a:ext cx="241161" cy="895074"/>
      </dsp:txXfrm>
    </dsp:sp>
    <dsp:sp modelId="{60679D4E-F497-4881-8AD4-E7D4B213FF47}">
      <dsp:nvSpPr>
        <dsp:cNvPr id="0" name=""/>
        <dsp:cNvSpPr/>
      </dsp:nvSpPr>
      <dsp:spPr>
        <a:xfrm>
          <a:off x="5998903" y="2244287"/>
          <a:ext cx="801190" cy="776092"/>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08C0C-A170-412E-84C2-CDAE22C90303}">
      <dsp:nvSpPr>
        <dsp:cNvPr id="0" name=""/>
        <dsp:cNvSpPr/>
      </dsp:nvSpPr>
      <dsp:spPr>
        <a:xfrm>
          <a:off x="6847035" y="2184796"/>
          <a:ext cx="241161" cy="8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r>
            <a:rPr lang="fr-FR" sz="500" kern="1200" dirty="0"/>
            <a:t> </a:t>
          </a:r>
          <a:endParaRPr lang="fr-FR" sz="2400" kern="1200" dirty="0"/>
        </a:p>
      </dsp:txBody>
      <dsp:txXfrm>
        <a:off x="6847035" y="2184796"/>
        <a:ext cx="241161" cy="895074"/>
      </dsp:txXfrm>
    </dsp:sp>
    <dsp:sp modelId="{75774941-16CA-4178-BFA0-BE9C7BED6C35}">
      <dsp:nvSpPr>
        <dsp:cNvPr id="0" name=""/>
        <dsp:cNvSpPr/>
      </dsp:nvSpPr>
      <dsp:spPr>
        <a:xfrm>
          <a:off x="6622443" y="3259159"/>
          <a:ext cx="657629" cy="723650"/>
        </a:xfrm>
        <a:prstGeom prst="ellipse">
          <a:avLst/>
        </a:prstGeom>
        <a:blipFill>
          <a:blip xmlns:r="http://schemas.openxmlformats.org/officeDocument/2006/relationships" r:embed="rId6" cstate="hq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5B2528-9B09-48C6-889B-72A445D113EB}">
      <dsp:nvSpPr>
        <dsp:cNvPr id="0" name=""/>
        <dsp:cNvSpPr/>
      </dsp:nvSpPr>
      <dsp:spPr>
        <a:xfrm>
          <a:off x="7518342" y="3173447"/>
          <a:ext cx="174030" cy="8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l" defTabSz="1066800">
            <a:lnSpc>
              <a:spcPct val="90000"/>
            </a:lnSpc>
            <a:spcBef>
              <a:spcPct val="0"/>
            </a:spcBef>
            <a:spcAft>
              <a:spcPct val="35000"/>
            </a:spcAft>
            <a:buNone/>
          </a:pPr>
          <a:endParaRPr lang="fr-FR" sz="2400" kern="1200" dirty="0"/>
        </a:p>
      </dsp:txBody>
      <dsp:txXfrm>
        <a:off x="7518342" y="3173447"/>
        <a:ext cx="174030" cy="895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867F5-6AB2-4A7F-83F6-5CAD8B76D984}">
      <dsp:nvSpPr>
        <dsp:cNvPr id="0" name=""/>
        <dsp:cNvSpPr/>
      </dsp:nvSpPr>
      <dsp:spPr>
        <a:xfrm>
          <a:off x="-3367527" y="-489449"/>
          <a:ext cx="4177869" cy="4079396"/>
        </a:xfrm>
        <a:prstGeom prst="blockArc">
          <a:avLst>
            <a:gd name="adj1" fmla="val 18900000"/>
            <a:gd name="adj2" fmla="val 2700000"/>
            <a:gd name="adj3" fmla="val 517"/>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F542DE-5811-450C-B5B4-0F92EEF48D85}">
      <dsp:nvSpPr>
        <dsp:cNvPr id="0" name=""/>
        <dsp:cNvSpPr/>
      </dsp:nvSpPr>
      <dsp:spPr>
        <a:xfrm>
          <a:off x="776877" y="318117"/>
          <a:ext cx="5902752" cy="1135390"/>
        </a:xfrm>
        <a:prstGeom prst="rect">
          <a:avLst/>
        </a:prstGeom>
        <a:solidFill>
          <a:srgbClr val="33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3064" tIns="50800" rIns="50800" bIns="50800" numCol="1" spcCol="1270" anchor="ctr" anchorCtr="0">
          <a:noAutofit/>
        </a:bodyPr>
        <a:lstStyle/>
        <a:p>
          <a:pPr marL="358775" lvl="0" indent="-279400" algn="l" defTabSz="889000">
            <a:lnSpc>
              <a:spcPct val="90000"/>
            </a:lnSpc>
            <a:spcBef>
              <a:spcPct val="0"/>
            </a:spcBef>
            <a:spcAft>
              <a:spcPct val="35000"/>
            </a:spcAft>
            <a:buNone/>
          </a:pPr>
          <a:r>
            <a:rPr lang="fr-FR" sz="2000" kern="1200" dirty="0">
              <a:solidFill>
                <a:srgbClr val="0000FF"/>
              </a:solidFill>
              <a:effectLst/>
              <a:ea typeface="Times New Roman" panose="02020603050405020304" pitchFamily="18" charset="0"/>
              <a:cs typeface="Arial" panose="020B0604020202020204" pitchFamily="34" charset="0"/>
            </a:rPr>
            <a:t>     </a:t>
          </a:r>
          <a:r>
            <a:rPr lang="fr-FR" sz="2000" kern="120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Cap</a:t>
          </a:r>
          <a:r>
            <a:rPr lang="fr-FR" sz="2000" kern="1200" dirty="0">
              <a:solidFill>
                <a:schemeClr val="bg1"/>
              </a:solidFill>
              <a:latin typeface="Trebuchet MS" panose="020B0603020202020204" pitchFamily="34" charset="0"/>
              <a:ea typeface="Times New Roman" panose="02020603050405020304" pitchFamily="18" charset="0"/>
            </a:rPr>
            <a:t> mis sur les discriminations</a:t>
          </a:r>
          <a:r>
            <a:rPr lang="fr-FR" sz="2000" kern="1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qui induisent la maltraitance et le turnover</a:t>
          </a:r>
          <a:endParaRPr lang="fr-FR" sz="1600" i="0" kern="1200" dirty="0">
            <a:solidFill>
              <a:schemeClr val="bg1"/>
            </a:solidFill>
            <a:latin typeface="Trebuchet MS" panose="020B0603020202020204" pitchFamily="34" charset="0"/>
          </a:endParaRPr>
        </a:p>
      </dsp:txBody>
      <dsp:txXfrm>
        <a:off x="776877" y="318117"/>
        <a:ext cx="5902752" cy="1135390"/>
      </dsp:txXfrm>
    </dsp:sp>
    <dsp:sp modelId="{1DFE14A2-016E-4966-84AA-1B911E47FC19}">
      <dsp:nvSpPr>
        <dsp:cNvPr id="0" name=""/>
        <dsp:cNvSpPr/>
      </dsp:nvSpPr>
      <dsp:spPr>
        <a:xfrm>
          <a:off x="227535" y="249882"/>
          <a:ext cx="1375193" cy="1271859"/>
        </a:xfrm>
        <a:prstGeom prst="ellipse">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1A5555-900D-4640-BBEA-92BD5A78AA48}">
      <dsp:nvSpPr>
        <dsp:cNvPr id="0" name=""/>
        <dsp:cNvSpPr/>
      </dsp:nvSpPr>
      <dsp:spPr>
        <a:xfrm>
          <a:off x="775263" y="1723470"/>
          <a:ext cx="5905980" cy="982429"/>
        </a:xfrm>
        <a:prstGeom prst="rect">
          <a:avLst/>
        </a:prstGeom>
        <a:solidFill>
          <a:srgbClr val="33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3064" tIns="45720" rIns="45720" bIns="45720" numCol="1" spcCol="1270" anchor="ctr" anchorCtr="0">
          <a:noAutofit/>
        </a:bodyPr>
        <a:lstStyle/>
        <a:p>
          <a:pPr marL="0" lvl="0" indent="0" algn="l" defTabSz="800100">
            <a:lnSpc>
              <a:spcPct val="90000"/>
            </a:lnSpc>
            <a:spcBef>
              <a:spcPct val="0"/>
            </a:spcBef>
            <a:spcAft>
              <a:spcPct val="35000"/>
            </a:spcAft>
            <a:buNone/>
          </a:pPr>
          <a:endParaRPr lang="fr-FR" sz="1800" kern="1200" dirty="0">
            <a:solidFill>
              <a:schemeClr val="tx1"/>
            </a:solidFill>
            <a:effectLst/>
            <a:ea typeface="Times New Roman" panose="02020603050405020304" pitchFamily="18" charset="0"/>
            <a:cs typeface="Arial" panose="020B0604020202020204" pitchFamily="34" charset="0"/>
          </a:endParaRPr>
        </a:p>
        <a:p>
          <a:pPr marL="95250" lvl="0" indent="-7938" algn="l" defTabSz="800100">
            <a:lnSpc>
              <a:spcPct val="90000"/>
            </a:lnSpc>
            <a:spcBef>
              <a:spcPct val="0"/>
            </a:spcBef>
            <a:spcAft>
              <a:spcPct val="35000"/>
            </a:spcAft>
            <a:buNone/>
          </a:pPr>
          <a:r>
            <a:rPr lang="fr-FR" sz="2000" kern="120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Réponse aux </a:t>
          </a:r>
          <a:r>
            <a:rPr lang="fr-FR" sz="2000" kern="12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préoccupations </a:t>
          </a:r>
          <a:r>
            <a:rPr lang="fr-FR" sz="2000" kern="1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d</a:t>
          </a:r>
          <a:r>
            <a:rPr lang="fr-FR" sz="2000" kern="12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es familles sur le coût des prestations (avant réduction d’impôts et aides sociales)</a:t>
          </a:r>
          <a:endParaRPr lang="fr-FR" sz="2000" kern="1200" dirty="0">
            <a:solidFill>
              <a:schemeClr val="bg1"/>
            </a:solidFill>
            <a:latin typeface="Trebuchet MS" panose="020B0603020202020204" pitchFamily="34" charset="0"/>
            <a:ea typeface="Times New Roman" panose="02020603050405020304" pitchFamily="18" charset="0"/>
          </a:endParaRPr>
        </a:p>
        <a:p>
          <a:pPr marL="0" lvl="0" algn="l" defTabSz="800100">
            <a:lnSpc>
              <a:spcPct val="90000"/>
            </a:lnSpc>
            <a:spcBef>
              <a:spcPct val="0"/>
            </a:spcBef>
            <a:spcAft>
              <a:spcPct val="35000"/>
            </a:spcAft>
            <a:buNone/>
          </a:pPr>
          <a:r>
            <a:rPr lang="fr-FR" sz="1600" kern="1200" dirty="0">
              <a:solidFill>
                <a:schemeClr val="tx1"/>
              </a:solidFill>
              <a:effectLst/>
              <a:latin typeface="+mn-lt"/>
              <a:ea typeface="Times New Roman" panose="02020603050405020304" pitchFamily="18" charset="0"/>
            </a:rPr>
            <a:t>                                 </a:t>
          </a:r>
          <a:endParaRPr lang="fr-FR" sz="1600" i="0" kern="1200" dirty="0">
            <a:solidFill>
              <a:schemeClr val="tx1"/>
            </a:solidFill>
            <a:latin typeface="+mn-lt"/>
          </a:endParaRPr>
        </a:p>
      </dsp:txBody>
      <dsp:txXfrm>
        <a:off x="775263" y="1723470"/>
        <a:ext cx="5905980" cy="982429"/>
      </dsp:txXfrm>
    </dsp:sp>
    <dsp:sp modelId="{59BFA326-69F1-4BF9-B1A5-EB5A12F16804}">
      <dsp:nvSpPr>
        <dsp:cNvPr id="0" name=""/>
        <dsp:cNvSpPr/>
      </dsp:nvSpPr>
      <dsp:spPr>
        <a:xfrm>
          <a:off x="51293" y="1625778"/>
          <a:ext cx="1318129" cy="1177815"/>
        </a:xfrm>
        <a:prstGeom prst="ellipse">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867F5-6AB2-4A7F-83F6-5CAD8B76D984}">
      <dsp:nvSpPr>
        <dsp:cNvPr id="0" name=""/>
        <dsp:cNvSpPr/>
      </dsp:nvSpPr>
      <dsp:spPr>
        <a:xfrm>
          <a:off x="-4326443" y="-584212"/>
          <a:ext cx="4993444" cy="4875749"/>
        </a:xfrm>
        <a:prstGeom prst="blockArc">
          <a:avLst>
            <a:gd name="adj1" fmla="val 18900000"/>
            <a:gd name="adj2" fmla="val 2700000"/>
            <a:gd name="adj3" fmla="val 433"/>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F542DE-5811-450C-B5B4-0F92EEF48D85}">
      <dsp:nvSpPr>
        <dsp:cNvPr id="0" name=""/>
        <dsp:cNvSpPr/>
      </dsp:nvSpPr>
      <dsp:spPr>
        <a:xfrm>
          <a:off x="291045" y="493401"/>
          <a:ext cx="8087214" cy="1131562"/>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667"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Soutenir les particuliers pour déterminer sous quelle forme et par quels professionnels les prestations* peuvent être effectuées à leur domicile</a:t>
          </a:r>
          <a:endParaRPr lang="fr-FR" sz="2000" i="0" kern="1200" dirty="0">
            <a:solidFill>
              <a:schemeClr val="bg1"/>
            </a:solidFill>
            <a:latin typeface="Trebuchet MS" panose="020B0603020202020204" pitchFamily="34" charset="0"/>
          </a:endParaRPr>
        </a:p>
      </dsp:txBody>
      <dsp:txXfrm>
        <a:off x="291045" y="493401"/>
        <a:ext cx="8087214" cy="1131562"/>
      </dsp:txXfrm>
    </dsp:sp>
    <dsp:sp modelId="{1DFE14A2-016E-4966-84AA-1B911E47FC19}">
      <dsp:nvSpPr>
        <dsp:cNvPr id="0" name=""/>
        <dsp:cNvSpPr/>
      </dsp:nvSpPr>
      <dsp:spPr>
        <a:xfrm>
          <a:off x="6182" y="608234"/>
          <a:ext cx="910131" cy="917730"/>
        </a:xfrm>
        <a:prstGeom prst="ellipse">
          <a:avLst/>
        </a:prstGeom>
        <a:solidFill>
          <a:srgbClr val="339966"/>
        </a:soli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1A5555-900D-4640-BBEA-92BD5A78AA48}">
      <dsp:nvSpPr>
        <dsp:cNvPr id="0" name=""/>
        <dsp:cNvSpPr/>
      </dsp:nvSpPr>
      <dsp:spPr>
        <a:xfrm>
          <a:off x="207223" y="1914079"/>
          <a:ext cx="8180164" cy="1468125"/>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667" tIns="50800" rIns="50800" bIns="50800" numCol="1" spcCol="1270" anchor="ctr" anchorCtr="0">
          <a:noAutofit/>
        </a:bodyPr>
        <a:lstStyle/>
        <a:p>
          <a:pPr marL="361950" lvl="0" indent="-361950" algn="just" defTabSz="889000">
            <a:lnSpc>
              <a:spcPct val="90000"/>
            </a:lnSpc>
            <a:spcBef>
              <a:spcPct val="0"/>
            </a:spcBef>
            <a:spcAft>
              <a:spcPct val="35000"/>
            </a:spcAft>
            <a:buFont typeface="Wingdings" panose="05000000000000000000" pitchFamily="2" charset="2"/>
            <a:buNone/>
          </a:pPr>
          <a:r>
            <a:rPr lang="fr-FR" sz="2000" kern="1200" dirty="0">
              <a:solidFill>
                <a:schemeClr val="tx1"/>
              </a:solidFill>
              <a:latin typeface="+mn-lt"/>
              <a:ea typeface="Times New Roman" panose="02020603050405020304" pitchFamily="18" charset="0"/>
              <a:cs typeface="Arial" panose="020B0604020202020204" pitchFamily="34" charset="0"/>
            </a:rPr>
            <a:t> </a:t>
          </a:r>
          <a:r>
            <a:rPr lang="fr-FR" sz="2000" kern="120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Apporter aux acteurs du secteur du bâti</a:t>
          </a:r>
          <a:r>
            <a:rPr lang="fr-FR" sz="20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pPr marL="442913" lvl="0" indent="-361950" algn="l" defTabSz="889000">
            <a:lnSpc>
              <a:spcPct val="90000"/>
            </a:lnSpc>
            <a:spcBef>
              <a:spcPct val="0"/>
            </a:spcBef>
            <a:spcAft>
              <a:spcPct val="35000"/>
            </a:spcAft>
            <a:buFont typeface="Wingdings" panose="05000000000000000000" pitchFamily="2" charset="2"/>
            <a:buNone/>
          </a:pPr>
          <a:r>
            <a:rPr lang="fr-FR" sz="20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r>
            <a:rPr lang="fr-FR" sz="18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Des marchés adaptés aux techniciens en usure professionnelle</a:t>
          </a:r>
        </a:p>
        <a:p>
          <a:pPr marL="263525" lvl="0" indent="-176213" algn="l" defTabSz="889000">
            <a:lnSpc>
              <a:spcPct val="90000"/>
            </a:lnSpc>
            <a:spcBef>
              <a:spcPct val="0"/>
            </a:spcBef>
            <a:spcAft>
              <a:spcPct val="35000"/>
            </a:spcAft>
            <a:buFont typeface="Wingdings" panose="05000000000000000000" pitchFamily="2" charset="2"/>
            <a:buNone/>
          </a:pPr>
          <a:r>
            <a:rPr lang="fr-FR" sz="18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Des conseils face à la GPEC** et la RSE*** en participant à la formation et au recrutement des personnels</a:t>
          </a:r>
        </a:p>
      </dsp:txBody>
      <dsp:txXfrm>
        <a:off x="207223" y="1914079"/>
        <a:ext cx="8180164" cy="1468125"/>
      </dsp:txXfrm>
    </dsp:sp>
    <dsp:sp modelId="{59BFA326-69F1-4BF9-B1A5-EB5A12F16804}">
      <dsp:nvSpPr>
        <dsp:cNvPr id="0" name=""/>
        <dsp:cNvSpPr/>
      </dsp:nvSpPr>
      <dsp:spPr>
        <a:xfrm>
          <a:off x="52756" y="2213020"/>
          <a:ext cx="926203" cy="870243"/>
        </a:xfrm>
        <a:prstGeom prst="ellipse">
          <a:avLst/>
        </a:prstGeom>
        <a:solidFill>
          <a:srgbClr val="339966"/>
        </a:soli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7FFCC-41D7-4FF3-A375-F60AA443A578}">
      <dsp:nvSpPr>
        <dsp:cNvPr id="0" name=""/>
        <dsp:cNvSpPr/>
      </dsp:nvSpPr>
      <dsp:spPr>
        <a:xfrm>
          <a:off x="0" y="0"/>
          <a:ext cx="10550236" cy="1458057"/>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87313" lvl="0" indent="0" algn="l" defTabSz="1066800">
            <a:lnSpc>
              <a:spcPct val="90000"/>
            </a:lnSpc>
            <a:spcBef>
              <a:spcPct val="0"/>
            </a:spcBef>
            <a:spcAft>
              <a:spcPct val="35000"/>
            </a:spcAft>
            <a:buNone/>
          </a:pPr>
          <a:r>
            <a:rPr lang="fr-FR" sz="2400" b="0" u="none" kern="1200" dirty="0">
              <a:solidFill>
                <a:schemeClr val="bg1"/>
              </a:solidFill>
              <a:effectLst>
                <a:outerShdw blurRad="38100" dist="38100" dir="2700000" algn="tl">
                  <a:srgbClr val="000000">
                    <a:alpha val="43137"/>
                  </a:srgbClr>
                </a:outerShdw>
              </a:effectLst>
              <a:latin typeface="Trebuchet MS" panose="020B0603020202020204" pitchFamily="34" charset="0"/>
            </a:rPr>
            <a:t>Culture de la preuve par identification de paramètres objectifs de mesure de l’efficacité du projet </a:t>
          </a:r>
          <a:r>
            <a:rPr lang="fr-FR" sz="2400" b="0" kern="1200" dirty="0">
              <a:solidFill>
                <a:schemeClr val="bg1"/>
              </a:solidFill>
              <a:latin typeface="Trebuchet MS" panose="020B0603020202020204" pitchFamily="34" charset="0"/>
              <a:cs typeface="Times New Roman" panose="02020603050405020304" pitchFamily="18" charset="0"/>
            </a:rPr>
            <a:t>interagissant entre « l’Humain » et l’écosystème</a:t>
          </a:r>
          <a:endParaRPr lang="fr-FR" sz="2400" b="0" u="none" kern="1200" dirty="0">
            <a:solidFill>
              <a:schemeClr val="bg1"/>
            </a:solidFill>
            <a:effectLst>
              <a:outerShdw blurRad="38100" dist="38100" dir="2700000" algn="tl">
                <a:srgbClr val="000000">
                  <a:alpha val="43137"/>
                </a:srgbClr>
              </a:outerShdw>
            </a:effectLst>
            <a:latin typeface="Trebuchet MS" panose="020B0603020202020204" pitchFamily="34" charset="0"/>
          </a:endParaRPr>
        </a:p>
      </dsp:txBody>
      <dsp:txXfrm>
        <a:off x="2255852" y="0"/>
        <a:ext cx="8294383" cy="1458057"/>
      </dsp:txXfrm>
    </dsp:sp>
    <dsp:sp modelId="{5B687B2F-9429-45F6-9323-AD5330AA3443}">
      <dsp:nvSpPr>
        <dsp:cNvPr id="0" name=""/>
        <dsp:cNvSpPr/>
      </dsp:nvSpPr>
      <dsp:spPr>
        <a:xfrm>
          <a:off x="145805" y="145805"/>
          <a:ext cx="2110047" cy="1166446"/>
        </a:xfrm>
        <a:prstGeom prst="roundRect">
          <a:avLst>
            <a:gd name="adj" fmla="val 10000"/>
          </a:avLst>
        </a:prstGeom>
        <a:blipFill rotWithShape="1">
          <a:blip xmlns:r="http://schemas.openxmlformats.org/officeDocument/2006/relationships" r:embed="rId1"/>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71A20E-D08D-44BF-AA4E-FEFD08716504}">
      <dsp:nvSpPr>
        <dsp:cNvPr id="0" name=""/>
        <dsp:cNvSpPr/>
      </dsp:nvSpPr>
      <dsp:spPr>
        <a:xfrm>
          <a:off x="0" y="1603863"/>
          <a:ext cx="10550236" cy="1458057"/>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algn="l" defTabSz="889000">
            <a:lnSpc>
              <a:spcPct val="90000"/>
            </a:lnSpc>
            <a:spcBef>
              <a:spcPct val="0"/>
            </a:spcBef>
            <a:spcAft>
              <a:spcPct val="35000"/>
            </a:spcAft>
            <a:buNone/>
          </a:pPr>
          <a:r>
            <a:rPr lang="fr-FR" sz="2000" u="none" kern="1200" dirty="0">
              <a:effectLst/>
            </a:rPr>
            <a:t> </a:t>
          </a:r>
          <a:r>
            <a:rPr lang="fr-FR" sz="2000" u="sng" kern="1200" dirty="0">
              <a:effectLst>
                <a:outerShdw blurRad="38100" dist="38100" dir="2700000" algn="tl">
                  <a:srgbClr val="000000">
                    <a:alpha val="43137"/>
                  </a:srgbClr>
                </a:outerShdw>
              </a:effectLst>
              <a:latin typeface="Trebuchet MS" panose="020B0603020202020204" pitchFamily="34" charset="0"/>
            </a:rPr>
            <a:t>Au niveau RH</a:t>
          </a:r>
          <a:r>
            <a:rPr lang="fr-FR" sz="2000" u="none" kern="1200" dirty="0">
              <a:effectLst>
                <a:outerShdw blurRad="38100" dist="38100" dir="2700000" algn="tl">
                  <a:srgbClr val="000000">
                    <a:alpha val="43137"/>
                  </a:srgbClr>
                </a:outerShdw>
              </a:effectLst>
              <a:latin typeface="Trebuchet MS" panose="020B0603020202020204" pitchFamily="34" charset="0"/>
            </a:rPr>
            <a:t> : turnover, attractivité des partenaires écoresponsables</a:t>
          </a:r>
        </a:p>
        <a:p>
          <a:pPr marL="87313" lvl="0" indent="0" algn="l" defTabSz="889000">
            <a:lnSpc>
              <a:spcPct val="90000"/>
            </a:lnSpc>
            <a:spcBef>
              <a:spcPct val="0"/>
            </a:spcBef>
            <a:spcAft>
              <a:spcPct val="35000"/>
            </a:spcAft>
            <a:buNone/>
          </a:pPr>
          <a:r>
            <a:rPr lang="fr-FR" sz="2000" u="sng" kern="1200" dirty="0">
              <a:effectLst>
                <a:outerShdw blurRad="38100" dist="38100" dir="2700000" algn="tl">
                  <a:srgbClr val="000000">
                    <a:alpha val="43137"/>
                  </a:srgbClr>
                </a:outerShdw>
              </a:effectLst>
              <a:latin typeface="Trebuchet MS" panose="020B0603020202020204" pitchFamily="34" charset="0"/>
            </a:rPr>
            <a:t>Au niveau managérial</a:t>
          </a:r>
          <a:r>
            <a:rPr lang="fr-FR" sz="2000" u="none" kern="1200" dirty="0">
              <a:effectLst>
                <a:outerShdw blurRad="38100" dist="38100" dir="2700000" algn="tl">
                  <a:srgbClr val="000000">
                    <a:alpha val="43137"/>
                  </a:srgbClr>
                </a:outerShdw>
              </a:effectLst>
              <a:latin typeface="Trebuchet MS" panose="020B0603020202020204" pitchFamily="34" charset="0"/>
            </a:rPr>
            <a:t> : missions, fiches de poste, organisations, processus mis en œuvre pour assurer la transmissibilité</a:t>
          </a:r>
        </a:p>
        <a:p>
          <a:pPr marL="87313" lvl="0" indent="0" algn="l" defTabSz="889000">
            <a:lnSpc>
              <a:spcPct val="90000"/>
            </a:lnSpc>
            <a:spcBef>
              <a:spcPct val="0"/>
            </a:spcBef>
            <a:spcAft>
              <a:spcPct val="35000"/>
            </a:spcAft>
            <a:buNone/>
          </a:pPr>
          <a:r>
            <a:rPr lang="fr-FR" sz="2000" u="sng" kern="1200" dirty="0">
              <a:effectLst>
                <a:outerShdw blurRad="38100" dist="38100" dir="2700000" algn="tl">
                  <a:srgbClr val="000000">
                    <a:alpha val="43137"/>
                  </a:srgbClr>
                </a:outerShdw>
              </a:effectLst>
              <a:latin typeface="Trebuchet MS" panose="020B0603020202020204" pitchFamily="34" charset="0"/>
            </a:rPr>
            <a:t>Au niveau humain</a:t>
          </a:r>
          <a:r>
            <a:rPr lang="fr-FR" sz="2000" u="none" kern="1200" dirty="0">
              <a:effectLst>
                <a:outerShdw blurRad="38100" dist="38100" dir="2700000" algn="tl">
                  <a:srgbClr val="000000">
                    <a:alpha val="43137"/>
                  </a:srgbClr>
                </a:outerShdw>
              </a:effectLst>
              <a:latin typeface="Trebuchet MS" panose="020B0603020202020204" pitchFamily="34" charset="0"/>
            </a:rPr>
            <a:t> : expérience des usagers et des professionnels</a:t>
          </a:r>
          <a:endParaRPr lang="fr-FR" sz="2000" u="sng" kern="1200" dirty="0">
            <a:effectLst>
              <a:outerShdw blurRad="38100" dist="38100" dir="2700000" algn="tl">
                <a:srgbClr val="000000">
                  <a:alpha val="43137"/>
                </a:srgbClr>
              </a:outerShdw>
            </a:effectLst>
            <a:latin typeface="Trebuchet MS" panose="020B0603020202020204" pitchFamily="34" charset="0"/>
          </a:endParaRPr>
        </a:p>
      </dsp:txBody>
      <dsp:txXfrm>
        <a:off x="2255852" y="1603863"/>
        <a:ext cx="8294383" cy="1458057"/>
      </dsp:txXfrm>
    </dsp:sp>
    <dsp:sp modelId="{D4521CA2-5DF3-4C36-9DED-7C8EE6D17EF8}">
      <dsp:nvSpPr>
        <dsp:cNvPr id="0" name=""/>
        <dsp:cNvSpPr/>
      </dsp:nvSpPr>
      <dsp:spPr>
        <a:xfrm>
          <a:off x="145805" y="1749669"/>
          <a:ext cx="2110047" cy="1166446"/>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2FD3C9-46A7-4450-BA81-45E05A839472}">
      <dsp:nvSpPr>
        <dsp:cNvPr id="0" name=""/>
        <dsp:cNvSpPr/>
      </dsp:nvSpPr>
      <dsp:spPr>
        <a:xfrm>
          <a:off x="0" y="3207726"/>
          <a:ext cx="10550236" cy="1458057"/>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87313" lvl="0" indent="0" algn="l" defTabSz="889000">
            <a:lnSpc>
              <a:spcPct val="90000"/>
            </a:lnSpc>
            <a:spcBef>
              <a:spcPct val="0"/>
            </a:spcBef>
            <a:spcAft>
              <a:spcPct val="35000"/>
            </a:spcAft>
            <a:buNone/>
          </a:pPr>
          <a:r>
            <a:rPr lang="fr-FR" sz="2000" u="sng" kern="1200" dirty="0">
              <a:effectLst>
                <a:outerShdw blurRad="38100" dist="38100" dir="2700000" algn="tl">
                  <a:srgbClr val="000000">
                    <a:alpha val="43137"/>
                  </a:srgbClr>
                </a:outerShdw>
              </a:effectLst>
              <a:latin typeface="Trebuchet MS" panose="020B0603020202020204" pitchFamily="34" charset="0"/>
            </a:rPr>
            <a:t>Au niveau économique</a:t>
          </a:r>
          <a:r>
            <a:rPr lang="fr-FR" sz="2000" u="none" kern="1200" dirty="0">
              <a:effectLst>
                <a:outerShdw blurRad="38100" dist="38100" dir="2700000" algn="tl">
                  <a:srgbClr val="000000">
                    <a:alpha val="43137"/>
                  </a:srgbClr>
                </a:outerShdw>
              </a:effectLst>
              <a:latin typeface="Trebuchet MS" panose="020B0603020202020204" pitchFamily="34" charset="0"/>
            </a:rPr>
            <a:t> : retour à l’emploi, coût du turnover sur          le coût du projet </a:t>
          </a:r>
          <a:endParaRPr lang="fr-FR" sz="2000" kern="1200" dirty="0">
            <a:solidFill>
              <a:srgbClr val="0000FF"/>
            </a:solidFill>
            <a:latin typeface="Trebuchet MS" panose="020B0603020202020204" pitchFamily="34" charset="0"/>
          </a:endParaRPr>
        </a:p>
      </dsp:txBody>
      <dsp:txXfrm>
        <a:off x="2255852" y="3207726"/>
        <a:ext cx="8294383" cy="1458057"/>
      </dsp:txXfrm>
    </dsp:sp>
    <dsp:sp modelId="{2F8E9618-50BF-46E7-84F9-29407FAF5C1C}">
      <dsp:nvSpPr>
        <dsp:cNvPr id="0" name=""/>
        <dsp:cNvSpPr/>
      </dsp:nvSpPr>
      <dsp:spPr>
        <a:xfrm>
          <a:off x="145805" y="3353532"/>
          <a:ext cx="2110047" cy="1166446"/>
        </a:xfrm>
        <a:prstGeom prst="roundRect">
          <a:avLst>
            <a:gd name="adj" fmla="val 10000"/>
          </a:avLst>
        </a:prstGeom>
        <a:blipFill rotWithShape="1">
          <a:blip xmlns:r="http://schemas.openxmlformats.org/officeDocument/2006/relationships" r:embed="rId3"/>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2DD7E5-4701-4FC1-AA0A-C83E90FC77B7}" type="datetimeFigureOut">
              <a:rPr lang="fr-FR" smtClean="0"/>
              <a:t>07/11/2024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C34B8-6AF5-4A95-88F8-6068D091811E}" type="slidenum">
              <a:rPr lang="fr-FR" smtClean="0"/>
              <a:t>‹N°›</a:t>
            </a:fld>
            <a:endParaRPr lang="fr-FR"/>
          </a:p>
        </p:txBody>
      </p:sp>
    </p:spTree>
    <p:extLst>
      <p:ext uri="{BB962C8B-B14F-4D97-AF65-F5344CB8AC3E}">
        <p14:creationId xmlns:p14="http://schemas.microsoft.com/office/powerpoint/2010/main" val="113778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1</a:t>
            </a:fld>
            <a:endParaRPr lang="fr-FR"/>
          </a:p>
        </p:txBody>
      </p:sp>
    </p:spTree>
    <p:extLst>
      <p:ext uri="{BB962C8B-B14F-4D97-AF65-F5344CB8AC3E}">
        <p14:creationId xmlns:p14="http://schemas.microsoft.com/office/powerpoint/2010/main" val="2502172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10</a:t>
            </a:fld>
            <a:endParaRPr lang="fr-FR"/>
          </a:p>
        </p:txBody>
      </p:sp>
    </p:spTree>
    <p:extLst>
      <p:ext uri="{BB962C8B-B14F-4D97-AF65-F5344CB8AC3E}">
        <p14:creationId xmlns:p14="http://schemas.microsoft.com/office/powerpoint/2010/main" val="2695014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11</a:t>
            </a:fld>
            <a:endParaRPr lang="fr-FR"/>
          </a:p>
        </p:txBody>
      </p:sp>
    </p:spTree>
    <p:extLst>
      <p:ext uri="{BB962C8B-B14F-4D97-AF65-F5344CB8AC3E}">
        <p14:creationId xmlns:p14="http://schemas.microsoft.com/office/powerpoint/2010/main" val="1703765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14</a:t>
            </a:fld>
            <a:endParaRPr lang="fr-FR"/>
          </a:p>
        </p:txBody>
      </p:sp>
    </p:spTree>
    <p:extLst>
      <p:ext uri="{BB962C8B-B14F-4D97-AF65-F5344CB8AC3E}">
        <p14:creationId xmlns:p14="http://schemas.microsoft.com/office/powerpoint/2010/main" val="3278658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15</a:t>
            </a:fld>
            <a:endParaRPr lang="fr-FR"/>
          </a:p>
        </p:txBody>
      </p:sp>
    </p:spTree>
    <p:extLst>
      <p:ext uri="{BB962C8B-B14F-4D97-AF65-F5344CB8AC3E}">
        <p14:creationId xmlns:p14="http://schemas.microsoft.com/office/powerpoint/2010/main" val="2648504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16</a:t>
            </a:fld>
            <a:endParaRPr lang="fr-FR"/>
          </a:p>
        </p:txBody>
      </p:sp>
    </p:spTree>
    <p:extLst>
      <p:ext uri="{BB962C8B-B14F-4D97-AF65-F5344CB8AC3E}">
        <p14:creationId xmlns:p14="http://schemas.microsoft.com/office/powerpoint/2010/main" val="4129037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17</a:t>
            </a:fld>
            <a:endParaRPr lang="fr-FR"/>
          </a:p>
        </p:txBody>
      </p:sp>
    </p:spTree>
    <p:extLst>
      <p:ext uri="{BB962C8B-B14F-4D97-AF65-F5344CB8AC3E}">
        <p14:creationId xmlns:p14="http://schemas.microsoft.com/office/powerpoint/2010/main" val="784053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18</a:t>
            </a:fld>
            <a:endParaRPr lang="fr-FR"/>
          </a:p>
        </p:txBody>
      </p:sp>
    </p:spTree>
    <p:extLst>
      <p:ext uri="{BB962C8B-B14F-4D97-AF65-F5344CB8AC3E}">
        <p14:creationId xmlns:p14="http://schemas.microsoft.com/office/powerpoint/2010/main" val="2192488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19</a:t>
            </a:fld>
            <a:endParaRPr lang="fr-FR"/>
          </a:p>
        </p:txBody>
      </p:sp>
    </p:spTree>
    <p:extLst>
      <p:ext uri="{BB962C8B-B14F-4D97-AF65-F5344CB8AC3E}">
        <p14:creationId xmlns:p14="http://schemas.microsoft.com/office/powerpoint/2010/main" val="530061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20</a:t>
            </a:fld>
            <a:endParaRPr lang="fr-FR"/>
          </a:p>
        </p:txBody>
      </p:sp>
    </p:spTree>
    <p:extLst>
      <p:ext uri="{BB962C8B-B14F-4D97-AF65-F5344CB8AC3E}">
        <p14:creationId xmlns:p14="http://schemas.microsoft.com/office/powerpoint/2010/main" val="3635773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22</a:t>
            </a:fld>
            <a:endParaRPr lang="fr-FR"/>
          </a:p>
        </p:txBody>
      </p:sp>
    </p:spTree>
    <p:extLst>
      <p:ext uri="{BB962C8B-B14F-4D97-AF65-F5344CB8AC3E}">
        <p14:creationId xmlns:p14="http://schemas.microsoft.com/office/powerpoint/2010/main" val="3083821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23</a:t>
            </a:fld>
            <a:endParaRPr lang="fr-FR"/>
          </a:p>
        </p:txBody>
      </p:sp>
    </p:spTree>
    <p:extLst>
      <p:ext uri="{BB962C8B-B14F-4D97-AF65-F5344CB8AC3E}">
        <p14:creationId xmlns:p14="http://schemas.microsoft.com/office/powerpoint/2010/main" val="3658683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24</a:t>
            </a:fld>
            <a:endParaRPr lang="fr-FR"/>
          </a:p>
        </p:txBody>
      </p:sp>
    </p:spTree>
    <p:extLst>
      <p:ext uri="{BB962C8B-B14F-4D97-AF65-F5344CB8AC3E}">
        <p14:creationId xmlns:p14="http://schemas.microsoft.com/office/powerpoint/2010/main" val="665434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25</a:t>
            </a:fld>
            <a:endParaRPr lang="fr-FR"/>
          </a:p>
        </p:txBody>
      </p:sp>
    </p:spTree>
    <p:extLst>
      <p:ext uri="{BB962C8B-B14F-4D97-AF65-F5344CB8AC3E}">
        <p14:creationId xmlns:p14="http://schemas.microsoft.com/office/powerpoint/2010/main" val="250840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26</a:t>
            </a:fld>
            <a:endParaRPr lang="fr-FR"/>
          </a:p>
        </p:txBody>
      </p:sp>
    </p:spTree>
    <p:extLst>
      <p:ext uri="{BB962C8B-B14F-4D97-AF65-F5344CB8AC3E}">
        <p14:creationId xmlns:p14="http://schemas.microsoft.com/office/powerpoint/2010/main" val="1835349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27</a:t>
            </a:fld>
            <a:endParaRPr lang="fr-FR"/>
          </a:p>
        </p:txBody>
      </p:sp>
    </p:spTree>
    <p:extLst>
      <p:ext uri="{BB962C8B-B14F-4D97-AF65-F5344CB8AC3E}">
        <p14:creationId xmlns:p14="http://schemas.microsoft.com/office/powerpoint/2010/main" val="3571212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28</a:t>
            </a:fld>
            <a:endParaRPr lang="fr-FR"/>
          </a:p>
        </p:txBody>
      </p:sp>
    </p:spTree>
    <p:extLst>
      <p:ext uri="{BB962C8B-B14F-4D97-AF65-F5344CB8AC3E}">
        <p14:creationId xmlns:p14="http://schemas.microsoft.com/office/powerpoint/2010/main" val="2460392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30</a:t>
            </a:fld>
            <a:endParaRPr lang="fr-FR"/>
          </a:p>
        </p:txBody>
      </p:sp>
    </p:spTree>
    <p:extLst>
      <p:ext uri="{BB962C8B-B14F-4D97-AF65-F5344CB8AC3E}">
        <p14:creationId xmlns:p14="http://schemas.microsoft.com/office/powerpoint/2010/main" val="4130055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31</a:t>
            </a:fld>
            <a:endParaRPr lang="fr-FR"/>
          </a:p>
        </p:txBody>
      </p:sp>
    </p:spTree>
    <p:extLst>
      <p:ext uri="{BB962C8B-B14F-4D97-AF65-F5344CB8AC3E}">
        <p14:creationId xmlns:p14="http://schemas.microsoft.com/office/powerpoint/2010/main" val="1162529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32</a:t>
            </a:fld>
            <a:endParaRPr lang="fr-FR"/>
          </a:p>
        </p:txBody>
      </p:sp>
    </p:spTree>
    <p:extLst>
      <p:ext uri="{BB962C8B-B14F-4D97-AF65-F5344CB8AC3E}">
        <p14:creationId xmlns:p14="http://schemas.microsoft.com/office/powerpoint/2010/main" val="1262119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33</a:t>
            </a:fld>
            <a:endParaRPr lang="fr-FR"/>
          </a:p>
        </p:txBody>
      </p:sp>
    </p:spTree>
    <p:extLst>
      <p:ext uri="{BB962C8B-B14F-4D97-AF65-F5344CB8AC3E}">
        <p14:creationId xmlns:p14="http://schemas.microsoft.com/office/powerpoint/2010/main" val="337763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a:t>
            </a:fld>
            <a:endParaRPr lang="fr-FR"/>
          </a:p>
        </p:txBody>
      </p:sp>
    </p:spTree>
    <p:extLst>
      <p:ext uri="{BB962C8B-B14F-4D97-AF65-F5344CB8AC3E}">
        <p14:creationId xmlns:p14="http://schemas.microsoft.com/office/powerpoint/2010/main" val="2702585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34</a:t>
            </a:fld>
            <a:endParaRPr lang="fr-FR"/>
          </a:p>
        </p:txBody>
      </p:sp>
    </p:spTree>
    <p:extLst>
      <p:ext uri="{BB962C8B-B14F-4D97-AF65-F5344CB8AC3E}">
        <p14:creationId xmlns:p14="http://schemas.microsoft.com/office/powerpoint/2010/main" val="3733731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35</a:t>
            </a:fld>
            <a:endParaRPr lang="fr-FR"/>
          </a:p>
        </p:txBody>
      </p:sp>
    </p:spTree>
    <p:extLst>
      <p:ext uri="{BB962C8B-B14F-4D97-AF65-F5344CB8AC3E}">
        <p14:creationId xmlns:p14="http://schemas.microsoft.com/office/powerpoint/2010/main" val="722978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36</a:t>
            </a:fld>
            <a:endParaRPr lang="fr-FR"/>
          </a:p>
        </p:txBody>
      </p:sp>
    </p:spTree>
    <p:extLst>
      <p:ext uri="{BB962C8B-B14F-4D97-AF65-F5344CB8AC3E}">
        <p14:creationId xmlns:p14="http://schemas.microsoft.com/office/powerpoint/2010/main" val="4026692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37</a:t>
            </a:fld>
            <a:endParaRPr lang="fr-FR"/>
          </a:p>
        </p:txBody>
      </p:sp>
    </p:spTree>
    <p:extLst>
      <p:ext uri="{BB962C8B-B14F-4D97-AF65-F5344CB8AC3E}">
        <p14:creationId xmlns:p14="http://schemas.microsoft.com/office/powerpoint/2010/main" val="1632331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38</a:t>
            </a:fld>
            <a:endParaRPr lang="fr-FR"/>
          </a:p>
        </p:txBody>
      </p:sp>
    </p:spTree>
    <p:extLst>
      <p:ext uri="{BB962C8B-B14F-4D97-AF65-F5344CB8AC3E}">
        <p14:creationId xmlns:p14="http://schemas.microsoft.com/office/powerpoint/2010/main" val="1460064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39</a:t>
            </a:fld>
            <a:endParaRPr lang="fr-FR"/>
          </a:p>
        </p:txBody>
      </p:sp>
    </p:spTree>
    <p:extLst>
      <p:ext uri="{BB962C8B-B14F-4D97-AF65-F5344CB8AC3E}">
        <p14:creationId xmlns:p14="http://schemas.microsoft.com/office/powerpoint/2010/main" val="1454064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40</a:t>
            </a:fld>
            <a:endParaRPr lang="fr-FR"/>
          </a:p>
        </p:txBody>
      </p:sp>
    </p:spTree>
    <p:extLst>
      <p:ext uri="{BB962C8B-B14F-4D97-AF65-F5344CB8AC3E}">
        <p14:creationId xmlns:p14="http://schemas.microsoft.com/office/powerpoint/2010/main" val="1854897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41</a:t>
            </a:fld>
            <a:endParaRPr lang="fr-FR"/>
          </a:p>
        </p:txBody>
      </p:sp>
    </p:spTree>
    <p:extLst>
      <p:ext uri="{BB962C8B-B14F-4D97-AF65-F5344CB8AC3E}">
        <p14:creationId xmlns:p14="http://schemas.microsoft.com/office/powerpoint/2010/main" val="158265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42</a:t>
            </a:fld>
            <a:endParaRPr lang="fr-FR"/>
          </a:p>
        </p:txBody>
      </p:sp>
    </p:spTree>
    <p:extLst>
      <p:ext uri="{BB962C8B-B14F-4D97-AF65-F5344CB8AC3E}">
        <p14:creationId xmlns:p14="http://schemas.microsoft.com/office/powerpoint/2010/main" val="3253811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43</a:t>
            </a:fld>
            <a:endParaRPr lang="fr-FR"/>
          </a:p>
        </p:txBody>
      </p:sp>
    </p:spTree>
    <p:extLst>
      <p:ext uri="{BB962C8B-B14F-4D97-AF65-F5344CB8AC3E}">
        <p14:creationId xmlns:p14="http://schemas.microsoft.com/office/powerpoint/2010/main" val="143229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A81F-7201-BAA4-8638-56B443BD5D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5CF587-5DE5-2134-48B7-9A7BCE6BFBD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187549D-AF19-BF36-FFFA-B1ECBB1BF16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ED1E9FE-8E2F-28CF-060B-CFF6E55615DB}"/>
              </a:ext>
            </a:extLst>
          </p:cNvPr>
          <p:cNvSpPr>
            <a:spLocks noGrp="1"/>
          </p:cNvSpPr>
          <p:nvPr>
            <p:ph type="sldNum" sz="quarter" idx="5"/>
          </p:nvPr>
        </p:nvSpPr>
        <p:spPr/>
        <p:txBody>
          <a:bodyPr/>
          <a:lstStyle/>
          <a:p>
            <a:fld id="{D60B0CB2-0C46-492E-A905-46F35D2694C2}" type="slidenum">
              <a:rPr lang="fr-FR" smtClean="0"/>
              <a:t>4</a:t>
            </a:fld>
            <a:endParaRPr lang="fr-FR"/>
          </a:p>
        </p:txBody>
      </p:sp>
    </p:spTree>
    <p:extLst>
      <p:ext uri="{BB962C8B-B14F-4D97-AF65-F5344CB8AC3E}">
        <p14:creationId xmlns:p14="http://schemas.microsoft.com/office/powerpoint/2010/main" val="294589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557A3-EF35-BEA4-F363-7AC9B31CD4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D5D679-110E-4C99-CCF6-9DE2F4B59C7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DA386E1-1BF1-3EF8-257F-B4AC184B8C0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3EADC58-B2F9-513D-689F-43D11CB902E2}"/>
              </a:ext>
            </a:extLst>
          </p:cNvPr>
          <p:cNvSpPr>
            <a:spLocks noGrp="1"/>
          </p:cNvSpPr>
          <p:nvPr>
            <p:ph type="sldNum" sz="quarter" idx="5"/>
          </p:nvPr>
        </p:nvSpPr>
        <p:spPr/>
        <p:txBody>
          <a:bodyPr/>
          <a:lstStyle/>
          <a:p>
            <a:fld id="{D60B0CB2-0C46-492E-A905-46F35D2694C2}" type="slidenum">
              <a:rPr lang="fr-FR" smtClean="0"/>
              <a:t>5</a:t>
            </a:fld>
            <a:endParaRPr lang="fr-FR"/>
          </a:p>
        </p:txBody>
      </p:sp>
    </p:spTree>
    <p:extLst>
      <p:ext uri="{BB962C8B-B14F-4D97-AF65-F5344CB8AC3E}">
        <p14:creationId xmlns:p14="http://schemas.microsoft.com/office/powerpoint/2010/main" val="336824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6</a:t>
            </a:fld>
            <a:endParaRPr lang="fr-FR"/>
          </a:p>
        </p:txBody>
      </p:sp>
    </p:spTree>
    <p:extLst>
      <p:ext uri="{BB962C8B-B14F-4D97-AF65-F5344CB8AC3E}">
        <p14:creationId xmlns:p14="http://schemas.microsoft.com/office/powerpoint/2010/main" val="2198730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7</a:t>
            </a:fld>
            <a:endParaRPr lang="fr-FR"/>
          </a:p>
        </p:txBody>
      </p:sp>
    </p:spTree>
    <p:extLst>
      <p:ext uri="{BB962C8B-B14F-4D97-AF65-F5344CB8AC3E}">
        <p14:creationId xmlns:p14="http://schemas.microsoft.com/office/powerpoint/2010/main" val="2750463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8</a:t>
            </a:fld>
            <a:endParaRPr lang="fr-FR"/>
          </a:p>
        </p:txBody>
      </p:sp>
    </p:spTree>
    <p:extLst>
      <p:ext uri="{BB962C8B-B14F-4D97-AF65-F5344CB8AC3E}">
        <p14:creationId xmlns:p14="http://schemas.microsoft.com/office/powerpoint/2010/main" val="335724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9</a:t>
            </a:fld>
            <a:endParaRPr lang="fr-FR"/>
          </a:p>
        </p:txBody>
      </p:sp>
    </p:spTree>
    <p:extLst>
      <p:ext uri="{BB962C8B-B14F-4D97-AF65-F5344CB8AC3E}">
        <p14:creationId xmlns:p14="http://schemas.microsoft.com/office/powerpoint/2010/main" val="2504442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643B8C-9DB6-01E5-9FED-6452B4942C9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150FBE-9B0C-BAF3-2271-491DA73DE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9C6CC88-B8B3-865F-FA5D-0DA64F8F19BD}"/>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1D08D506-029B-7270-915E-489629DB1A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A1BCCD-0846-DF06-6224-D453D7AF3401}"/>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1189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01528-FD67-8264-80D2-9D5A170DE06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7BCB0F0-CB7D-B1D9-850F-5D5CBA9FF3F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9C0689-ABB7-259F-CA7F-FB615FC0FE95}"/>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2089B497-BD1A-D7EB-6F1C-4CA95D20D3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85AB81E-7D7A-EA8C-A241-CE3B46B78A17}"/>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337344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930B3F0-6178-0141-E54D-B5EB61337AB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53674D7-D693-4EBB-F2A7-5888030D06D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BBCB55-96B5-5227-7208-26773F9550B2}"/>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976B8646-27B1-8FD9-F341-AF15748D3D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E2BE6B-A2FB-A69B-43B0-3D1D39C41D0C}"/>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54495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9C5BBC-DEAE-5BC8-1357-4C0A0826606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026970-D154-FC3F-C68A-3CBA80DEAE4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200F20-50AB-9B67-2F49-0800169F5B5E}"/>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8D71F0F6-5FA6-D523-D67F-9553B2160B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C3A9C0-0E3F-9853-8B47-3AD01D98B32E}"/>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0518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93CA1-B489-7D4E-ED79-81FE08115F1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E4CD517-44F0-4AB9-1427-0B569779FE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76CA81D-262B-1B03-9631-935AC82B7DA6}"/>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4CB452F8-5D97-2B78-765B-DA56D4F460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1EE4DB-D0A8-4445-3F56-757B4F7B149C}"/>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415942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62129B-1E7B-1076-5C33-BF71EE43A4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6238295-A8EF-29CB-7F55-0F45E759673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1AF8768-B57D-14E5-36F7-1C31D557892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BE9B5EF-BF03-573E-D5CD-A4B3CFF94FD8}"/>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6" name="Espace réservé du pied de page 5">
            <a:extLst>
              <a:ext uri="{FF2B5EF4-FFF2-40B4-BE49-F238E27FC236}">
                <a16:creationId xmlns:a16="http://schemas.microsoft.com/office/drawing/2014/main" id="{922581C7-0919-C64E-9A63-5098DF8DB3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5C3099-C2CC-2EBE-F53F-483A36440844}"/>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592904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810D0-224E-40D6-B63C-8942B15FEBB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003A951-5F29-2C20-0959-24B5F3A84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A1A90F1-4247-8A62-AB71-B280ED24FF9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C99A7E1-7934-C6F7-BCA6-2585AF30A8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4465C78-AACF-D34B-945A-CE0BFF29544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3B3D2B1-8120-092B-947F-2A6500A3E0E7}"/>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8" name="Espace réservé du pied de page 7">
            <a:extLst>
              <a:ext uri="{FF2B5EF4-FFF2-40B4-BE49-F238E27FC236}">
                <a16:creationId xmlns:a16="http://schemas.microsoft.com/office/drawing/2014/main" id="{A290C6B1-869B-F5DB-5C93-AB4C3F51E0F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BD4C1CB-92BE-DD4A-8B1A-73CB54CD48A6}"/>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157614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15C9B6-8183-FE4B-C19C-BFD97C4C43A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963D55-7B89-1FF9-39A1-F939354CC42D}"/>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4" name="Espace réservé du pied de page 3">
            <a:extLst>
              <a:ext uri="{FF2B5EF4-FFF2-40B4-BE49-F238E27FC236}">
                <a16:creationId xmlns:a16="http://schemas.microsoft.com/office/drawing/2014/main" id="{A1DB8C53-7219-5D06-9641-4F282D862C6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6C944BE-8529-FB54-2EB2-62440BE3FB6A}"/>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55255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0FACAA7-FFD1-D432-98A4-1EAB351CC435}"/>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3" name="Espace réservé du pied de page 2">
            <a:extLst>
              <a:ext uri="{FF2B5EF4-FFF2-40B4-BE49-F238E27FC236}">
                <a16:creationId xmlns:a16="http://schemas.microsoft.com/office/drawing/2014/main" id="{0AD8061A-4425-66D6-12AF-B01B7AFD87B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54F5BBC-24C1-3CBB-96B7-A4A5DE926358}"/>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19203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DA7FE9-51F4-0C17-2EFE-5B91CB152F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E271805-9F36-D83C-1206-614EEA3E69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34D3284-338B-EE32-2924-1C3ED4F87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535BFB-3416-8169-63E6-028AEA9A0004}"/>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6" name="Espace réservé du pied de page 5">
            <a:extLst>
              <a:ext uri="{FF2B5EF4-FFF2-40B4-BE49-F238E27FC236}">
                <a16:creationId xmlns:a16="http://schemas.microsoft.com/office/drawing/2014/main" id="{D2077756-1928-85B4-0ED8-E23B8EDDCC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3B86745-A034-5E34-B99C-C88E48F89575}"/>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84945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4EA37-B791-7BBF-E2F4-BF20AF9D70E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31AFA0-2A2A-4A04-2C95-65D4F296C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3349147-9416-EEBD-9ECE-CFE891FC6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74182FC-01A5-4248-1658-545D7DDF9042}"/>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6" name="Espace réservé du pied de page 5">
            <a:extLst>
              <a:ext uri="{FF2B5EF4-FFF2-40B4-BE49-F238E27FC236}">
                <a16:creationId xmlns:a16="http://schemas.microsoft.com/office/drawing/2014/main" id="{FF53FE0A-88A0-6272-FBEE-146AD16D96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9FC531-27A4-44F3-4746-8CC7DFDA5565}"/>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3611067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E989577-EDF5-D19A-B1A2-6E97C8307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251C72E-C4F2-BAEA-0FBD-CF7643A10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6AC69CA-2F91-7FA6-00EB-EF3CB1DB90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1A2C1-E798-46DF-9950-FB0100D9CB1A}"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7CE933BA-9FD1-4CF5-4E24-DF389F2EF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FEB42FF-7BBE-EACF-92AD-59ABFF87D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C3E9A-61CD-4230-83A4-20D976384DC5}" type="slidenum">
              <a:rPr lang="fr-FR" smtClean="0"/>
              <a:t>‹N°›</a:t>
            </a:fld>
            <a:endParaRPr lang="fr-FR"/>
          </a:p>
        </p:txBody>
      </p:sp>
    </p:spTree>
    <p:extLst>
      <p:ext uri="{BB962C8B-B14F-4D97-AF65-F5344CB8AC3E}">
        <p14:creationId xmlns:p14="http://schemas.microsoft.com/office/powerpoint/2010/main" val="848122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kisskissbankbank.com/fr/projects/help-our-school-in-laos/tabs/news" TargetMode="External"/><Relationship Id="rId5" Type="http://schemas.openxmlformats.org/officeDocument/2006/relationships/hyperlink" Target="https://www.facebook.com/GreenVientianenetwork/" TargetMode="Externa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0.jpe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www.oui-ensemble.org/" TargetMode="Externa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mailto:asso.ouiensemble@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17633D"/>
            </a:gs>
            <a:gs pos="50000">
              <a:srgbClr val="339966">
                <a:shade val="67500"/>
                <a:satMod val="115000"/>
              </a:srgbClr>
            </a:gs>
            <a:gs pos="100000">
              <a:srgbClr val="339966">
                <a:shade val="100000"/>
                <a:satMod val="115000"/>
              </a:srgbClr>
            </a:gs>
          </a:gsLst>
          <a:lin ang="18900000" scaled="1"/>
        </a:gra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555C775-47D4-48B1-9AA5-B100AD447692}"/>
              </a:ext>
            </a:extLst>
          </p:cNvPr>
          <p:cNvSpPr txBox="1"/>
          <p:nvPr/>
        </p:nvSpPr>
        <p:spPr>
          <a:xfrm>
            <a:off x="0" y="2209800"/>
            <a:ext cx="12192000" cy="1323439"/>
          </a:xfrm>
          <a:prstGeom prst="rect">
            <a:avLst/>
          </a:prstGeom>
          <a:noFill/>
        </p:spPr>
        <p:txBody>
          <a:bodyPr wrap="square" rtlCol="0">
            <a:spAutoFit/>
          </a:bodyPr>
          <a:lstStyle/>
          <a:p>
            <a:pPr algn="ctr"/>
            <a:r>
              <a:rPr lang="fr-FR" sz="8000" b="1" u="sng" dirty="0">
                <a:solidFill>
                  <a:schemeClr val="bg1"/>
                </a:solidFill>
                <a:effectLst>
                  <a:outerShdw blurRad="38100" dist="38100" dir="2700000" algn="tl">
                    <a:srgbClr val="000000">
                      <a:alpha val="43137"/>
                    </a:srgbClr>
                  </a:outerShdw>
                </a:effectLst>
                <a:latin typeface="Trebuchet MS" panose="020B0603020202020204" pitchFamily="34" charset="0"/>
              </a:rPr>
              <a:t>LA VİE EN ACTİON </a:t>
            </a:r>
          </a:p>
        </p:txBody>
      </p:sp>
      <p:pic>
        <p:nvPicPr>
          <p:cNvPr id="7" name="Google Shape;81;p14">
            <a:extLst>
              <a:ext uri="{FF2B5EF4-FFF2-40B4-BE49-F238E27FC236}">
                <a16:creationId xmlns:a16="http://schemas.microsoft.com/office/drawing/2014/main" id="{E5D7C898-18B8-9407-6B7A-DDA155E7C553}"/>
              </a:ext>
            </a:extLst>
          </p:cNvPr>
          <p:cNvPicPr preferRelativeResize="0"/>
          <p:nvPr/>
        </p:nvPicPr>
        <p:blipFill>
          <a:blip r:embed="rId3">
            <a:alphaModFix/>
          </a:blip>
          <a:stretch>
            <a:fillRect/>
          </a:stretch>
        </p:blipFill>
        <p:spPr>
          <a:xfrm>
            <a:off x="7680960" y="4160520"/>
            <a:ext cx="2971800" cy="1828800"/>
          </a:xfrm>
          <a:prstGeom prst="rect">
            <a:avLst/>
          </a:prstGeom>
          <a:noFill/>
          <a:ln>
            <a:noFill/>
          </a:ln>
        </p:spPr>
      </p:pic>
    </p:spTree>
    <p:extLst>
      <p:ext uri="{BB962C8B-B14F-4D97-AF65-F5344CB8AC3E}">
        <p14:creationId xmlns:p14="http://schemas.microsoft.com/office/powerpoint/2010/main" val="48087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5C315A-20C4-4F52-9B12-5063354D1AD2}"/>
              </a:ext>
            </a:extLst>
          </p:cNvPr>
          <p:cNvSpPr txBox="1"/>
          <p:nvPr/>
        </p:nvSpPr>
        <p:spPr>
          <a:xfrm>
            <a:off x="5638809" y="5646226"/>
            <a:ext cx="4836685" cy="584775"/>
          </a:xfrm>
          <a:prstGeom prst="rect">
            <a:avLst/>
          </a:prstGeom>
          <a:noFill/>
        </p:spPr>
        <p:txBody>
          <a:bodyPr wrap="square" rtlCol="0">
            <a:spAutoFit/>
          </a:bodyPr>
          <a:lstStyle/>
          <a:p>
            <a:r>
              <a:rPr lang="fr-FR" sz="3200" dirty="0">
                <a:solidFill>
                  <a:schemeClr val="tx1">
                    <a:lumMod val="85000"/>
                    <a:lumOff val="15000"/>
                  </a:schemeClr>
                </a:solidFill>
                <a:latin typeface="Trebuchet MS" panose="020B0603020202020204" pitchFamily="34" charset="0"/>
              </a:rPr>
              <a:t>Changement climatique</a:t>
            </a:r>
          </a:p>
        </p:txBody>
      </p:sp>
      <p:sp>
        <p:nvSpPr>
          <p:cNvPr id="8" name="ZoneTexte 7">
            <a:extLst>
              <a:ext uri="{FF2B5EF4-FFF2-40B4-BE49-F238E27FC236}">
                <a16:creationId xmlns:a16="http://schemas.microsoft.com/office/drawing/2014/main" id="{ADA91970-5653-4958-B437-49DDE3F87D3D}"/>
              </a:ext>
            </a:extLst>
          </p:cNvPr>
          <p:cNvSpPr txBox="1"/>
          <p:nvPr/>
        </p:nvSpPr>
        <p:spPr>
          <a:xfrm>
            <a:off x="8658107" y="3976262"/>
            <a:ext cx="2815053" cy="584775"/>
          </a:xfrm>
          <a:prstGeom prst="rect">
            <a:avLst/>
          </a:prstGeom>
          <a:noFill/>
        </p:spPr>
        <p:txBody>
          <a:bodyPr wrap="square" rtlCol="0">
            <a:spAutoFit/>
          </a:bodyPr>
          <a:lstStyle/>
          <a:p>
            <a:r>
              <a:rPr lang="fr-FR" sz="3200" dirty="0">
                <a:solidFill>
                  <a:schemeClr val="tx1">
                    <a:lumMod val="85000"/>
                    <a:lumOff val="15000"/>
                  </a:schemeClr>
                </a:solidFill>
                <a:latin typeface="Trebuchet MS" panose="020B0603020202020204" pitchFamily="34" charset="0"/>
              </a:rPr>
              <a:t>Vieillissement</a:t>
            </a:r>
          </a:p>
        </p:txBody>
      </p:sp>
      <p:sp>
        <p:nvSpPr>
          <p:cNvPr id="9" name="ZoneTexte 8">
            <a:extLst>
              <a:ext uri="{FF2B5EF4-FFF2-40B4-BE49-F238E27FC236}">
                <a16:creationId xmlns:a16="http://schemas.microsoft.com/office/drawing/2014/main" id="{421F2592-3BA4-44DA-B78C-F258683E924C}"/>
              </a:ext>
            </a:extLst>
          </p:cNvPr>
          <p:cNvSpPr txBox="1"/>
          <p:nvPr/>
        </p:nvSpPr>
        <p:spPr>
          <a:xfrm>
            <a:off x="898358" y="3465096"/>
            <a:ext cx="2197768" cy="584775"/>
          </a:xfrm>
          <a:prstGeom prst="rect">
            <a:avLst/>
          </a:prstGeom>
          <a:noFill/>
        </p:spPr>
        <p:txBody>
          <a:bodyPr wrap="square" rtlCol="0">
            <a:spAutoFit/>
          </a:bodyPr>
          <a:lstStyle/>
          <a:p>
            <a:r>
              <a:rPr lang="fr-FR" sz="3200" dirty="0">
                <a:solidFill>
                  <a:schemeClr val="tx1">
                    <a:lumMod val="85000"/>
                    <a:lumOff val="15000"/>
                  </a:schemeClr>
                </a:solidFill>
                <a:latin typeface="Trebuchet MS" panose="020B0603020202020204" pitchFamily="34" charset="0"/>
              </a:rPr>
              <a:t>Précarité</a:t>
            </a:r>
          </a:p>
        </p:txBody>
      </p:sp>
      <p:sp>
        <p:nvSpPr>
          <p:cNvPr id="10" name="ZoneTexte 9">
            <a:extLst>
              <a:ext uri="{FF2B5EF4-FFF2-40B4-BE49-F238E27FC236}">
                <a16:creationId xmlns:a16="http://schemas.microsoft.com/office/drawing/2014/main" id="{8EDF96CF-2CCB-4FA6-9DEA-C2974B792662}"/>
              </a:ext>
            </a:extLst>
          </p:cNvPr>
          <p:cNvSpPr txBox="1"/>
          <p:nvPr/>
        </p:nvSpPr>
        <p:spPr>
          <a:xfrm>
            <a:off x="417096" y="4363453"/>
            <a:ext cx="2921850" cy="707886"/>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rupture </a:t>
            </a:r>
          </a:p>
          <a:p>
            <a:pPr algn="ctr"/>
            <a:r>
              <a:rPr lang="fr-FR" sz="2000" dirty="0">
                <a:solidFill>
                  <a:schemeClr val="tx1">
                    <a:lumMod val="85000"/>
                    <a:lumOff val="15000"/>
                  </a:schemeClr>
                </a:solidFill>
                <a:latin typeface="Trebuchet MS" panose="020B0603020202020204" pitchFamily="34" charset="0"/>
              </a:rPr>
              <a:t>intergénérationnelle</a:t>
            </a:r>
          </a:p>
        </p:txBody>
      </p:sp>
      <p:sp>
        <p:nvSpPr>
          <p:cNvPr id="11" name="ZoneTexte 10">
            <a:extLst>
              <a:ext uri="{FF2B5EF4-FFF2-40B4-BE49-F238E27FC236}">
                <a16:creationId xmlns:a16="http://schemas.microsoft.com/office/drawing/2014/main" id="{CFCC3DD4-3CC3-4E54-88E5-6E0D25129F3E}"/>
              </a:ext>
            </a:extLst>
          </p:cNvPr>
          <p:cNvSpPr txBox="1"/>
          <p:nvPr/>
        </p:nvSpPr>
        <p:spPr>
          <a:xfrm>
            <a:off x="8326139" y="4763728"/>
            <a:ext cx="2597017" cy="400110"/>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chômage des seniors</a:t>
            </a:r>
          </a:p>
        </p:txBody>
      </p:sp>
      <p:sp>
        <p:nvSpPr>
          <p:cNvPr id="14" name="ZoneTexte 13">
            <a:extLst>
              <a:ext uri="{FF2B5EF4-FFF2-40B4-BE49-F238E27FC236}">
                <a16:creationId xmlns:a16="http://schemas.microsoft.com/office/drawing/2014/main" id="{C3D6E301-E3FC-4BDF-997E-3EBE27BA63EE}"/>
              </a:ext>
            </a:extLst>
          </p:cNvPr>
          <p:cNvSpPr txBox="1"/>
          <p:nvPr/>
        </p:nvSpPr>
        <p:spPr>
          <a:xfrm>
            <a:off x="8377574" y="2865120"/>
            <a:ext cx="2697089" cy="400110"/>
          </a:xfrm>
          <a:prstGeom prst="rect">
            <a:avLst/>
          </a:prstGeom>
          <a:noFill/>
        </p:spPr>
        <p:txBody>
          <a:bodyPr wrap="square" rtlCol="0">
            <a:spAutoFit/>
          </a:bodyPr>
          <a:lstStyle/>
          <a:p>
            <a:r>
              <a:rPr lang="fr-FR" sz="2000" dirty="0">
                <a:solidFill>
                  <a:schemeClr val="tx1">
                    <a:lumMod val="85000"/>
                    <a:lumOff val="15000"/>
                  </a:schemeClr>
                </a:solidFill>
                <a:latin typeface="Trebuchet MS" panose="020B0603020202020204" pitchFamily="34" charset="0"/>
              </a:rPr>
              <a:t>maltraitance</a:t>
            </a:r>
          </a:p>
        </p:txBody>
      </p:sp>
      <p:sp>
        <p:nvSpPr>
          <p:cNvPr id="15" name="ZoneTexte 14">
            <a:extLst>
              <a:ext uri="{FF2B5EF4-FFF2-40B4-BE49-F238E27FC236}">
                <a16:creationId xmlns:a16="http://schemas.microsoft.com/office/drawing/2014/main" id="{8DCD3BAE-2A16-43E6-88AB-C86982D1E7CE}"/>
              </a:ext>
            </a:extLst>
          </p:cNvPr>
          <p:cNvSpPr txBox="1"/>
          <p:nvPr/>
        </p:nvSpPr>
        <p:spPr>
          <a:xfrm>
            <a:off x="9192126" y="3408223"/>
            <a:ext cx="2489835" cy="400110"/>
          </a:xfrm>
          <a:prstGeom prst="rect">
            <a:avLst/>
          </a:prstGeom>
          <a:noFill/>
        </p:spPr>
        <p:txBody>
          <a:bodyPr wrap="square" rtlCol="0">
            <a:spAutoFit/>
          </a:bodyPr>
          <a:lstStyle/>
          <a:p>
            <a:r>
              <a:rPr lang="fr-FR" sz="2000" dirty="0">
                <a:solidFill>
                  <a:schemeClr val="tx1">
                    <a:lumMod val="85000"/>
                    <a:lumOff val="15000"/>
                  </a:schemeClr>
                </a:solidFill>
                <a:latin typeface="Trebuchet MS" panose="020B0603020202020204" pitchFamily="34" charset="0"/>
              </a:rPr>
              <a:t>maintien à domicile</a:t>
            </a:r>
          </a:p>
        </p:txBody>
      </p:sp>
      <p:sp>
        <p:nvSpPr>
          <p:cNvPr id="16" name="ZoneTexte 15">
            <a:extLst>
              <a:ext uri="{FF2B5EF4-FFF2-40B4-BE49-F238E27FC236}">
                <a16:creationId xmlns:a16="http://schemas.microsoft.com/office/drawing/2014/main" id="{C7A820EB-FFBB-4F34-B073-FC498468D3FC}"/>
              </a:ext>
            </a:extLst>
          </p:cNvPr>
          <p:cNvSpPr txBox="1"/>
          <p:nvPr/>
        </p:nvSpPr>
        <p:spPr>
          <a:xfrm>
            <a:off x="1246912" y="2637798"/>
            <a:ext cx="2410696" cy="707886"/>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chômage de la jeune génération</a:t>
            </a:r>
          </a:p>
        </p:txBody>
      </p:sp>
      <p:sp>
        <p:nvSpPr>
          <p:cNvPr id="17" name="ZoneTexte 16">
            <a:extLst>
              <a:ext uri="{FF2B5EF4-FFF2-40B4-BE49-F238E27FC236}">
                <a16:creationId xmlns:a16="http://schemas.microsoft.com/office/drawing/2014/main" id="{997EADD6-D425-4992-8679-2CBE5E6AAB02}"/>
              </a:ext>
            </a:extLst>
          </p:cNvPr>
          <p:cNvSpPr txBox="1"/>
          <p:nvPr/>
        </p:nvSpPr>
        <p:spPr>
          <a:xfrm>
            <a:off x="1898538" y="5264736"/>
            <a:ext cx="1950439" cy="400110"/>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isolement</a:t>
            </a:r>
          </a:p>
        </p:txBody>
      </p:sp>
      <p:sp>
        <p:nvSpPr>
          <p:cNvPr id="20" name="Titre 1">
            <a:extLst>
              <a:ext uri="{FF2B5EF4-FFF2-40B4-BE49-F238E27FC236}">
                <a16:creationId xmlns:a16="http://schemas.microsoft.com/office/drawing/2014/main" id="{1630B7DC-615E-41A0-8BB1-7F02C130C84A}"/>
              </a:ext>
            </a:extLst>
          </p:cNvPr>
          <p:cNvSpPr>
            <a:spLocks noGrp="1"/>
          </p:cNvSpPr>
          <p:nvPr>
            <p:ph type="title"/>
          </p:nvPr>
        </p:nvSpPr>
        <p:spPr>
          <a:xfrm>
            <a:off x="454563" y="545685"/>
            <a:ext cx="6615704" cy="1298090"/>
          </a:xfrm>
        </p:spPr>
        <p:txBody>
          <a:bodyPr vert="horz" lIns="91440" tIns="45720" rIns="91440" bIns="45720" rtlCol="0" anchor="ctr">
            <a:noAutofit/>
          </a:bodyPr>
          <a:lstStyle/>
          <a:p>
            <a:br>
              <a:rPr lang="fr-FR" sz="4000" b="1" dirty="0">
                <a:solidFill>
                  <a:schemeClr val="tx1">
                    <a:lumMod val="85000"/>
                    <a:lumOff val="15000"/>
                  </a:schemeClr>
                </a:solidFill>
                <a:latin typeface="Trebuchet MS" panose="020B0603020202020204" pitchFamily="34" charset="0"/>
              </a:rPr>
            </a:br>
            <a:r>
              <a:rPr lang="fr-FR" sz="4200" b="1" dirty="0">
                <a:solidFill>
                  <a:srgbClr val="FF6600"/>
                </a:solidFill>
                <a:latin typeface="Arial" panose="020B0604020202020204" pitchFamily="34" charset="0"/>
                <a:cs typeface="Arial" panose="020B0604020202020204" pitchFamily="34" charset="0"/>
              </a:rPr>
              <a:t>Quelles problématiques soulevons-nous ?</a:t>
            </a:r>
            <a:br>
              <a:rPr lang="fr-FR" sz="4200" b="1" dirty="0">
                <a:solidFill>
                  <a:srgbClr val="FF6600"/>
                </a:solidFill>
                <a:latin typeface="Trebuchet MS" panose="020B0603020202020204" pitchFamily="34" charset="0"/>
              </a:rPr>
            </a:br>
            <a:endParaRPr lang="fr-FR" sz="4200" b="1" dirty="0">
              <a:solidFill>
                <a:srgbClr val="FF6600"/>
              </a:solidFill>
              <a:latin typeface="Trebuchet MS" panose="020B0603020202020204" pitchFamily="34" charset="0"/>
            </a:endParaRPr>
          </a:p>
        </p:txBody>
      </p:sp>
      <p:pic>
        <p:nvPicPr>
          <p:cNvPr id="3" name="Image 2">
            <a:extLst>
              <a:ext uri="{FF2B5EF4-FFF2-40B4-BE49-F238E27FC236}">
                <a16:creationId xmlns:a16="http://schemas.microsoft.com/office/drawing/2014/main" id="{48F94C04-C8AF-8DF8-82B7-2ACE7F2DD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441" y="2052906"/>
            <a:ext cx="4962772" cy="3730093"/>
          </a:xfrm>
          <a:prstGeom prst="rect">
            <a:avLst/>
          </a:prstGeom>
        </p:spPr>
      </p:pic>
      <p:sp>
        <p:nvSpPr>
          <p:cNvPr id="5" name="ZoneTexte 4">
            <a:extLst>
              <a:ext uri="{FF2B5EF4-FFF2-40B4-BE49-F238E27FC236}">
                <a16:creationId xmlns:a16="http://schemas.microsoft.com/office/drawing/2014/main" id="{4ABA3760-F2F4-89E7-BFD5-74A3F97ECAF5}"/>
              </a:ext>
            </a:extLst>
          </p:cNvPr>
          <p:cNvSpPr txBox="1"/>
          <p:nvPr/>
        </p:nvSpPr>
        <p:spPr>
          <a:xfrm>
            <a:off x="2632359" y="4073241"/>
            <a:ext cx="1584723" cy="400110"/>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burn out</a:t>
            </a:r>
          </a:p>
        </p:txBody>
      </p:sp>
      <p:pic>
        <p:nvPicPr>
          <p:cNvPr id="4" name="Image 3">
            <a:extLst>
              <a:ext uri="{FF2B5EF4-FFF2-40B4-BE49-F238E27FC236}">
                <a16:creationId xmlns:a16="http://schemas.microsoft.com/office/drawing/2014/main" id="{A91D83FE-4F7C-C455-E417-16EEC84DF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394987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style.rotation</p:attrName>
                                        </p:attrNameLst>
                                      </p:cBhvr>
                                      <p:tavLst>
                                        <p:tav tm="0">
                                          <p:val>
                                            <p:fltVal val="360"/>
                                          </p:val>
                                        </p:tav>
                                        <p:tav tm="100000">
                                          <p:val>
                                            <p:fltVal val="0"/>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barn(inVertical)">
                                      <p:cBhvr>
                                        <p:cTn id="31" dur="500"/>
                                        <p:tgtEl>
                                          <p:spTgt spid="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4" grpId="0"/>
      <p:bldP spid="15" grpId="0"/>
      <p:bldP spid="1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B998D-27B5-4DC1-B303-FA9F2BF6B7FB}"/>
              </a:ext>
            </a:extLst>
          </p:cNvPr>
          <p:cNvSpPr>
            <a:spLocks noGrp="1"/>
          </p:cNvSpPr>
          <p:nvPr>
            <p:ph type="title"/>
          </p:nvPr>
        </p:nvSpPr>
        <p:spPr>
          <a:xfrm>
            <a:off x="563881" y="385340"/>
            <a:ext cx="7919914" cy="1136072"/>
          </a:xfrm>
        </p:spPr>
        <p:txBody>
          <a:bodyPr vert="horz" lIns="91440" tIns="45720" rIns="91440" bIns="45720" rtlCol="0" anchor="ctr">
            <a:noAutofit/>
          </a:bodyPr>
          <a:lstStyle/>
          <a:p>
            <a:r>
              <a:rPr lang="fr-FR" sz="4200" b="1" dirty="0">
                <a:solidFill>
                  <a:srgbClr val="FF6600"/>
                </a:solidFill>
                <a:latin typeface="Trebuchet MS" panose="020B0603020202020204" pitchFamily="34" charset="0"/>
              </a:rPr>
              <a:t>Comment abordons-nous un système sociétal complexe ?</a:t>
            </a:r>
          </a:p>
        </p:txBody>
      </p:sp>
      <p:sp>
        <p:nvSpPr>
          <p:cNvPr id="5" name="Rectangle : coins arrondis 4">
            <a:extLst>
              <a:ext uri="{FF2B5EF4-FFF2-40B4-BE49-F238E27FC236}">
                <a16:creationId xmlns:a16="http://schemas.microsoft.com/office/drawing/2014/main" id="{0BF43356-E29E-7B87-7389-1B3BFB424933}"/>
              </a:ext>
            </a:extLst>
          </p:cNvPr>
          <p:cNvSpPr/>
          <p:nvPr/>
        </p:nvSpPr>
        <p:spPr>
          <a:xfrm>
            <a:off x="609600" y="1823988"/>
            <a:ext cx="10510157" cy="295122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9388">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6213">
              <a:buClr>
                <a:schemeClr val="bg1"/>
              </a:buClr>
            </a:pPr>
            <a:endParaRPr lang="fr-FR" sz="800" b="1" dirty="0">
              <a:solidFill>
                <a:schemeClr val="bg1"/>
              </a:solidFill>
              <a:latin typeface="Trebuchet MS" panose="020B0603020202020204" pitchFamily="34" charset="0"/>
              <a:cs typeface="Arial" panose="020B0604020202020204" pitchFamily="34" charset="0"/>
            </a:endParaRPr>
          </a:p>
          <a:p>
            <a:pPr marL="441325">
              <a:buClr>
                <a:schemeClr val="bg1"/>
              </a:buClr>
            </a:pPr>
            <a:r>
              <a:rPr lang="fr-FR" sz="3200" b="1" dirty="0">
                <a:solidFill>
                  <a:schemeClr val="bg1"/>
                </a:solidFill>
                <a:latin typeface="Trebuchet MS" panose="020B0603020202020204" pitchFamily="34" charset="0"/>
                <a:cs typeface="Arial" panose="020B0604020202020204" pitchFamily="34" charset="0"/>
              </a:rPr>
              <a:t>► </a:t>
            </a:r>
            <a:r>
              <a:rPr lang="fr-FR" sz="3200" b="1" dirty="0">
                <a:latin typeface="Trebuchet MS" panose="020B0603020202020204" pitchFamily="34" charset="0"/>
              </a:rPr>
              <a:t>Devant le volume de problèmes à résoudre :</a:t>
            </a:r>
          </a:p>
          <a:p>
            <a:pPr marL="990600" defTabSz="811213">
              <a:buClr>
                <a:schemeClr val="bg1"/>
              </a:buClr>
            </a:pPr>
            <a:r>
              <a:rPr lang="fr-FR" sz="2800" dirty="0">
                <a:latin typeface="Trebuchet MS" panose="020B0603020202020204" pitchFamily="34" charset="0"/>
              </a:rPr>
              <a:t>décision de fonctionner </a:t>
            </a:r>
            <a:r>
              <a:rPr lang="fr-FR" sz="2800" dirty="0">
                <a:solidFill>
                  <a:schemeClr val="bg1"/>
                </a:solidFill>
                <a:latin typeface="Trebuchet MS" panose="020B0603020202020204" pitchFamily="34" charset="0"/>
              </a:rPr>
              <a:t>dans la </a:t>
            </a:r>
            <a:r>
              <a:rPr lang="fr-FR" sz="2800" dirty="0">
                <a:latin typeface="Trebuchet MS" panose="020B0603020202020204" pitchFamily="34" charset="0"/>
              </a:rPr>
              <a:t>démarche préventive,        ce qui nous impose d’utiliser le procédé </a:t>
            </a:r>
            <a:r>
              <a:rPr lang="fr-FR" sz="2800" dirty="0">
                <a:solidFill>
                  <a:schemeClr val="bg1"/>
                </a:solidFill>
                <a:latin typeface="Trebuchet MS" panose="020B0603020202020204" pitchFamily="34" charset="0"/>
              </a:rPr>
              <a:t>holistique de conception projet, c’est-à-dire global et transversal</a:t>
            </a:r>
            <a:endParaRPr lang="fr-FR" sz="2800" dirty="0">
              <a:latin typeface="Trebuchet MS" panose="020B0603020202020204" pitchFamily="34" charset="0"/>
            </a:endParaRPr>
          </a:p>
          <a:p>
            <a:pPr marL="179388" algn="ctr">
              <a:buClr>
                <a:schemeClr val="bg1"/>
              </a:buClr>
            </a:pPr>
            <a:endParaRPr lang="fr-FR" sz="3300" b="1" dirty="0">
              <a:solidFill>
                <a:schemeClr val="bg1"/>
              </a:solidFill>
              <a:latin typeface="Trebuchet MS" panose="020B0603020202020204" pitchFamily="34" charset="0"/>
            </a:endParaRPr>
          </a:p>
          <a:p>
            <a:pPr marL="179388"/>
            <a:endParaRPr lang="fr-FR" sz="3200" dirty="0">
              <a:latin typeface="Trebuchet MS" panose="020B0603020202020204" pitchFamily="34" charset="0"/>
            </a:endParaRPr>
          </a:p>
          <a:p>
            <a:endParaRPr lang="fr-FR" sz="3000" kern="1200" dirty="0">
              <a:solidFill>
                <a:schemeClr val="bg1"/>
              </a:solidFill>
              <a:latin typeface="Trebuchet MS" panose="020B0603020202020204" pitchFamily="34" charset="0"/>
            </a:endParaRPr>
          </a:p>
          <a:p>
            <a:pPr algn="ctr"/>
            <a:endParaRPr lang="fr-FR" dirty="0"/>
          </a:p>
        </p:txBody>
      </p:sp>
      <p:sp>
        <p:nvSpPr>
          <p:cNvPr id="7" name="Rectangle : coins arrondis 6">
            <a:extLst>
              <a:ext uri="{FF2B5EF4-FFF2-40B4-BE49-F238E27FC236}">
                <a16:creationId xmlns:a16="http://schemas.microsoft.com/office/drawing/2014/main" id="{5733ABBF-B0BC-CB1C-744C-8F985A5D17DC}"/>
              </a:ext>
            </a:extLst>
          </p:cNvPr>
          <p:cNvSpPr/>
          <p:nvPr/>
        </p:nvSpPr>
        <p:spPr>
          <a:xfrm>
            <a:off x="1267328" y="4282440"/>
            <a:ext cx="7074567" cy="195793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2425" indent="88900">
              <a:buClr>
                <a:schemeClr val="bg1"/>
              </a:buClr>
            </a:pPr>
            <a:r>
              <a:rPr lang="fr-FR" sz="3200" dirty="0">
                <a:solidFill>
                  <a:schemeClr val="bg1"/>
                </a:solidFill>
                <a:latin typeface="Trebuchet MS" panose="020B0603020202020204" pitchFamily="34" charset="0"/>
                <a:cs typeface="Arial" panose="020B0604020202020204" pitchFamily="34" charset="0"/>
              </a:rPr>
              <a:t>    En mettant </a:t>
            </a:r>
            <a:r>
              <a:rPr lang="fr-FR" sz="3200" dirty="0">
                <a:solidFill>
                  <a:schemeClr val="bg1"/>
                </a:solidFill>
                <a:latin typeface="Trebuchet MS" panose="020B0603020202020204" pitchFamily="34" charset="0"/>
              </a:rPr>
              <a:t>« l’Humain » au centre de nos préoccupations </a:t>
            </a:r>
            <a:r>
              <a:rPr lang="fr-FR" sz="3200" dirty="0">
                <a:latin typeface="Trebuchet MS" panose="020B0603020202020204" pitchFamily="34" charset="0"/>
              </a:rPr>
              <a:t>pour                     </a:t>
            </a:r>
            <a:r>
              <a:rPr lang="fr-FR" sz="3200" dirty="0">
                <a:solidFill>
                  <a:srgbClr val="FF6600"/>
                </a:solidFill>
                <a:latin typeface="Trebuchet MS" panose="020B0603020202020204" pitchFamily="34" charset="0"/>
              </a:rPr>
              <a:t>B</a:t>
            </a:r>
            <a:r>
              <a:rPr lang="fr-FR" sz="3200" dirty="0">
                <a:latin typeface="Trebuchet MS" panose="020B0603020202020204" pitchFamily="34" charset="0"/>
              </a:rPr>
              <a:t>ien </a:t>
            </a:r>
            <a:r>
              <a:rPr lang="fr-FR" sz="3200" dirty="0">
                <a:solidFill>
                  <a:srgbClr val="00B082"/>
                </a:solidFill>
                <a:latin typeface="Trebuchet MS" panose="020B0603020202020204" pitchFamily="34" charset="0"/>
              </a:rPr>
              <a:t>V</a:t>
            </a:r>
            <a:r>
              <a:rPr lang="fr-FR" sz="3200" dirty="0">
                <a:latin typeface="Trebuchet MS" panose="020B0603020202020204" pitchFamily="34" charset="0"/>
              </a:rPr>
              <a:t>ieillir </a:t>
            </a:r>
            <a:r>
              <a:rPr lang="fr-FR" sz="3200" dirty="0">
                <a:solidFill>
                  <a:srgbClr val="FF6600"/>
                </a:solidFill>
                <a:latin typeface="Trebuchet MS" panose="020B0603020202020204" pitchFamily="34" charset="0"/>
              </a:rPr>
              <a:t>L</a:t>
            </a:r>
            <a:r>
              <a:rPr lang="fr-FR" sz="3200" dirty="0">
                <a:latin typeface="Trebuchet MS" panose="020B0603020202020204" pitchFamily="34" charset="0"/>
              </a:rPr>
              <a:t>ongtemps </a:t>
            </a:r>
            <a:r>
              <a:rPr lang="fr-FR" sz="3200" dirty="0">
                <a:solidFill>
                  <a:srgbClr val="00B082"/>
                </a:solidFill>
                <a:latin typeface="Trebuchet MS" panose="020B0603020202020204" pitchFamily="34" charset="0"/>
              </a:rPr>
              <a:t>E</a:t>
            </a:r>
            <a:r>
              <a:rPr lang="fr-FR" sz="3200" dirty="0">
                <a:latin typeface="Trebuchet MS" panose="020B0603020202020204" pitchFamily="34" charset="0"/>
              </a:rPr>
              <a:t>nsemble</a:t>
            </a:r>
            <a:endParaRPr lang="fr-FR" sz="3200" dirty="0">
              <a:solidFill>
                <a:schemeClr val="bg1"/>
              </a:solidFill>
              <a:latin typeface="Trebuchet MS" panose="020B0603020202020204" pitchFamily="34" charset="0"/>
            </a:endParaRPr>
          </a:p>
        </p:txBody>
      </p:sp>
      <p:pic>
        <p:nvPicPr>
          <p:cNvPr id="4" name="Image 3">
            <a:extLst>
              <a:ext uri="{FF2B5EF4-FFF2-40B4-BE49-F238E27FC236}">
                <a16:creationId xmlns:a16="http://schemas.microsoft.com/office/drawing/2014/main" id="{E94B1121-68C1-46E9-B1C4-59E560CC9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947" y="4027731"/>
            <a:ext cx="3398719" cy="2815834"/>
          </a:xfrm>
          <a:prstGeom prst="rect">
            <a:avLst/>
          </a:prstGeom>
        </p:spPr>
      </p:pic>
      <p:pic>
        <p:nvPicPr>
          <p:cNvPr id="3" name="Graphique 2" descr="Flèche : pivoter à gauche avec un remplissage uni">
            <a:extLst>
              <a:ext uri="{FF2B5EF4-FFF2-40B4-BE49-F238E27FC236}">
                <a16:creationId xmlns:a16="http://schemas.microsoft.com/office/drawing/2014/main" id="{7FAABB99-0075-C6DD-FDA1-393AEEDFC2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532498">
            <a:off x="642003" y="3659167"/>
            <a:ext cx="1487661" cy="1530676"/>
          </a:xfrm>
          <a:prstGeom prst="rect">
            <a:avLst/>
          </a:prstGeom>
        </p:spPr>
      </p:pic>
      <p:pic>
        <p:nvPicPr>
          <p:cNvPr id="6" name="Image 5">
            <a:extLst>
              <a:ext uri="{FF2B5EF4-FFF2-40B4-BE49-F238E27FC236}">
                <a16:creationId xmlns:a16="http://schemas.microsoft.com/office/drawing/2014/main" id="{58565024-5310-AB29-B276-C309D220C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51728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
                                        <p:tgtEl>
                                          <p:spTgt spid="3"/>
                                        </p:tgtEl>
                                      </p:cBhvr>
                                    </p:animEffect>
                                    <p:anim calcmode="lin" valueType="num">
                                      <p:cBhvr>
                                        <p:cTn id="13" dur="400" fill="hold"/>
                                        <p:tgtEl>
                                          <p:spTgt spid="3"/>
                                        </p:tgtEl>
                                        <p:attrNameLst>
                                          <p:attrName>ppt_x</p:attrName>
                                        </p:attrNameLst>
                                      </p:cBhvr>
                                      <p:tavLst>
                                        <p:tav tm="0">
                                          <p:val>
                                            <p:strVal val="#ppt_x"/>
                                          </p:val>
                                        </p:tav>
                                        <p:tav tm="100000">
                                          <p:val>
                                            <p:strVal val="#ppt_x"/>
                                          </p:val>
                                        </p:tav>
                                      </p:tavLst>
                                    </p:anim>
                                    <p:anim calcmode="lin" valueType="num">
                                      <p:cBhvr>
                                        <p:cTn id="14" dur="400" fill="hold"/>
                                        <p:tgtEl>
                                          <p:spTgt spid="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FD109-153D-594F-DD75-E7DFCFBAB171}"/>
              </a:ext>
            </a:extLst>
          </p:cNvPr>
          <p:cNvSpPr>
            <a:spLocks noGrp="1"/>
          </p:cNvSpPr>
          <p:nvPr>
            <p:ph type="title"/>
          </p:nvPr>
        </p:nvSpPr>
        <p:spPr>
          <a:xfrm>
            <a:off x="701040" y="541097"/>
            <a:ext cx="9041476" cy="637926"/>
          </a:xfrm>
        </p:spPr>
        <p:txBody>
          <a:bodyPr>
            <a:noAutofit/>
          </a:bodyPr>
          <a:lstStyle/>
          <a:p>
            <a:r>
              <a:rPr lang="fr-FR" sz="4200" b="1" dirty="0">
                <a:solidFill>
                  <a:srgbClr val="FF6600"/>
                </a:solidFill>
                <a:latin typeface="Trebuchet MS" panose="020B0603020202020204" pitchFamily="34" charset="0"/>
              </a:rPr>
              <a:t>Que voulons-nous fédérer ?</a:t>
            </a:r>
            <a:endParaRPr lang="fr-FR" sz="4200" dirty="0">
              <a:solidFill>
                <a:srgbClr val="FF6600"/>
              </a:solidFill>
            </a:endParaRPr>
          </a:p>
        </p:txBody>
      </p:sp>
      <p:sp>
        <p:nvSpPr>
          <p:cNvPr id="3" name="Rectangle : coins arrondis 2">
            <a:extLst>
              <a:ext uri="{FF2B5EF4-FFF2-40B4-BE49-F238E27FC236}">
                <a16:creationId xmlns:a16="http://schemas.microsoft.com/office/drawing/2014/main" id="{7D658CA2-CA57-30B4-9DA0-EDD018BE2726}"/>
              </a:ext>
            </a:extLst>
          </p:cNvPr>
          <p:cNvSpPr/>
          <p:nvPr/>
        </p:nvSpPr>
        <p:spPr>
          <a:xfrm>
            <a:off x="571501" y="1446667"/>
            <a:ext cx="10972800" cy="194241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fr-FR" sz="3200" dirty="0">
                <a:solidFill>
                  <a:schemeClr val="bg1"/>
                </a:solidFill>
                <a:latin typeface="Trebuchet MS" panose="020B0603020202020204" pitchFamily="34" charset="0"/>
                <a:cs typeface="Arial" panose="020B0604020202020204" pitchFamily="34" charset="0"/>
              </a:rPr>
              <a:t>► </a:t>
            </a:r>
            <a:r>
              <a:rPr lang="fr-FR" sz="3200" dirty="0">
                <a:solidFill>
                  <a:schemeClr val="bg1"/>
                </a:solidFill>
                <a:latin typeface="Trebuchet MS" panose="020B0603020202020204" pitchFamily="34" charset="0"/>
              </a:rPr>
              <a:t>U</a:t>
            </a:r>
            <a:r>
              <a:rPr lang="fr-FR" sz="3200" dirty="0">
                <a:solidFill>
                  <a:schemeClr val="bg1"/>
                </a:solidFill>
                <a:latin typeface="Trebuchet MS" panose="020B0603020202020204" pitchFamily="34" charset="0"/>
                <a:ea typeface="Times New Roman" panose="02020603050405020304" pitchFamily="18" charset="0"/>
              </a:rPr>
              <a:t>n concept de vie ouvert sur le monde </a:t>
            </a:r>
            <a:r>
              <a:rPr lang="fr-FR" sz="3200" dirty="0">
                <a:solidFill>
                  <a:schemeClr val="bg1"/>
                </a:solidFill>
                <a:latin typeface="Trebuchet MS" panose="020B0603020202020204" pitchFamily="34" charset="0"/>
                <a:cs typeface="Arial" panose="020B0604020202020204" pitchFamily="34" charset="0"/>
              </a:rPr>
              <a:t>en arpentant le chemin au long cours du :</a:t>
            </a:r>
            <a:endParaRPr lang="fr-FR" sz="3200" dirty="0">
              <a:solidFill>
                <a:schemeClr val="bg1"/>
              </a:solidFill>
              <a:latin typeface="Trebuchet MS" panose="020B0603020202020204" pitchFamily="34" charset="0"/>
            </a:endParaRPr>
          </a:p>
          <a:p>
            <a:endParaRPr lang="fr-FR" sz="3200" kern="1200" dirty="0">
              <a:solidFill>
                <a:schemeClr val="bg1"/>
              </a:solidFill>
              <a:latin typeface="Trebuchet MS" panose="020B0603020202020204" pitchFamily="34" charset="0"/>
            </a:endParaRPr>
          </a:p>
          <a:p>
            <a:pPr algn="ctr"/>
            <a:endParaRPr lang="fr-FR" dirty="0"/>
          </a:p>
        </p:txBody>
      </p:sp>
      <p:pic>
        <p:nvPicPr>
          <p:cNvPr id="13" name="Image 12">
            <a:extLst>
              <a:ext uri="{FF2B5EF4-FFF2-40B4-BE49-F238E27FC236}">
                <a16:creationId xmlns:a16="http://schemas.microsoft.com/office/drawing/2014/main" id="{D7A4AE88-53DD-4680-18EC-B2868BBE5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85" y="2856446"/>
            <a:ext cx="5121409" cy="3308379"/>
          </a:xfrm>
          <a:prstGeom prst="rect">
            <a:avLst/>
          </a:prstGeom>
        </p:spPr>
      </p:pic>
      <p:sp>
        <p:nvSpPr>
          <p:cNvPr id="6" name="Rectangle à coins arrondis 4">
            <a:extLst>
              <a:ext uri="{FF2B5EF4-FFF2-40B4-BE49-F238E27FC236}">
                <a16:creationId xmlns:a16="http://schemas.microsoft.com/office/drawing/2014/main" id="{FC8A8A7F-1F42-6C15-E134-13046EC2D345}"/>
              </a:ext>
            </a:extLst>
          </p:cNvPr>
          <p:cNvSpPr/>
          <p:nvPr/>
        </p:nvSpPr>
        <p:spPr>
          <a:xfrm>
            <a:off x="4734233" y="3067664"/>
            <a:ext cx="6631855" cy="3583859"/>
          </a:xfrm>
          <a:prstGeom prst="roundRect">
            <a:avLst>
              <a:gd name="adj" fmla="val 9671"/>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360363">
              <a:buClr>
                <a:schemeClr val="bg1"/>
              </a:buClr>
              <a:buSzPct val="100000"/>
            </a:pPr>
            <a:endParaRPr lang="fr-FR" sz="2800" b="1" dirty="0">
              <a:solidFill>
                <a:schemeClr val="bg1"/>
              </a:solidFill>
              <a:latin typeface="Trebuchet MS" panose="020B0603020202020204" pitchFamily="34" charset="0"/>
              <a:ea typeface="Times New Roman" panose="02020603050405020304" pitchFamily="18" charset="0"/>
            </a:endParaRPr>
          </a:p>
          <a:p>
            <a:pPr marL="457200" indent="-457200" defTabSz="360363">
              <a:buClr>
                <a:schemeClr val="bg1"/>
              </a:buClr>
              <a:buSzPct val="100000"/>
              <a:buFont typeface="Wingdings" panose="05000000000000000000" pitchFamily="2" charset="2"/>
              <a:buChar char="Ø"/>
            </a:pPr>
            <a:endParaRPr lang="fr-FR" sz="2800" b="1" dirty="0">
              <a:solidFill>
                <a:schemeClr val="bg1"/>
              </a:solidFill>
              <a:latin typeface="Trebuchet MS" panose="020B0603020202020204" pitchFamily="34" charset="0"/>
              <a:ea typeface="Times New Roman" panose="02020603050405020304" pitchFamily="18" charset="0"/>
            </a:endParaRPr>
          </a:p>
          <a:p>
            <a:pPr marL="457200" indent="-457200" defTabSz="360363">
              <a:buClr>
                <a:schemeClr val="bg1"/>
              </a:buClr>
              <a:buSzPct val="100000"/>
              <a:buFont typeface="Wingdings" panose="05000000000000000000" pitchFamily="2" charset="2"/>
              <a:buChar char="Ø"/>
            </a:pPr>
            <a:r>
              <a:rPr lang="fr-FR" sz="2800" dirty="0">
                <a:solidFill>
                  <a:schemeClr val="bg1"/>
                </a:solidFill>
                <a:latin typeface="Trebuchet MS" panose="020B0603020202020204" pitchFamily="34" charset="0"/>
                <a:ea typeface="Times New Roman" panose="02020603050405020304" pitchFamily="18" charset="0"/>
              </a:rPr>
              <a:t>Pour retarder le glissement vers la dépendance (</a:t>
            </a:r>
            <a:r>
              <a:rPr lang="fr-FR" sz="2800" i="1" dirty="0">
                <a:solidFill>
                  <a:schemeClr val="bg1"/>
                </a:solidFill>
                <a:latin typeface="Trebuchet MS" panose="020B0603020202020204" pitchFamily="34" charset="0"/>
                <a:ea typeface="Times New Roman" panose="02020603050405020304" pitchFamily="18" charset="0"/>
              </a:rPr>
              <a:t>prise au sens large du terme, c’est-à-dire financière, physique, affective et psychologique)</a:t>
            </a:r>
            <a:endParaRPr lang="fr-FR" sz="2800" i="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C45224D9-FC44-0AFA-B594-B45CC8A3C935}"/>
              </a:ext>
            </a:extLst>
          </p:cNvPr>
          <p:cNvSpPr/>
          <p:nvPr/>
        </p:nvSpPr>
        <p:spPr>
          <a:xfrm>
            <a:off x="5245769" y="2662989"/>
            <a:ext cx="5541460" cy="1341692"/>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fr-FR" sz="3600" i="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 Maintien en activité » différent </a:t>
            </a:r>
            <a:endParaRPr lang="fr-FR" sz="3600" i="1" dirty="0">
              <a:solidFill>
                <a:schemeClr val="tx1">
                  <a:lumMod val="85000"/>
                  <a:lumOff val="15000"/>
                </a:schemeClr>
              </a:solidFill>
              <a:effectLst>
                <a:outerShdw blurRad="38100" dist="38100" dir="2700000" algn="tl">
                  <a:srgbClr val="000000">
                    <a:alpha val="43137"/>
                  </a:srgbClr>
                </a:outerShdw>
              </a:effectLst>
            </a:endParaRPr>
          </a:p>
        </p:txBody>
      </p:sp>
      <p:pic>
        <p:nvPicPr>
          <p:cNvPr id="4" name="Image 3">
            <a:extLst>
              <a:ext uri="{FF2B5EF4-FFF2-40B4-BE49-F238E27FC236}">
                <a16:creationId xmlns:a16="http://schemas.microsoft.com/office/drawing/2014/main" id="{165509C0-F71C-2E38-759F-17C8C71FA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231796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
                                        <p:tgtEl>
                                          <p:spTgt spid="9"/>
                                        </p:tgtEl>
                                      </p:cBhvr>
                                    </p:animEffect>
                                    <p:anim calcmode="lin" valueType="num">
                                      <p:cBhvr>
                                        <p:cTn id="13" dur="400" fill="hold"/>
                                        <p:tgtEl>
                                          <p:spTgt spid="9"/>
                                        </p:tgtEl>
                                        <p:attrNameLst>
                                          <p:attrName>ppt_x</p:attrName>
                                        </p:attrNameLst>
                                      </p:cBhvr>
                                      <p:tavLst>
                                        <p:tav tm="0">
                                          <p:val>
                                            <p:strVal val="#ppt_x"/>
                                          </p:val>
                                        </p:tav>
                                        <p:tav tm="100000">
                                          <p:val>
                                            <p:strVal val="#ppt_x"/>
                                          </p:val>
                                        </p:tav>
                                      </p:tavLst>
                                    </p:anim>
                                    <p:anim calcmode="lin" valueType="num">
                                      <p:cBhvr>
                                        <p:cTn id="14" dur="400" fill="hold"/>
                                        <p:tgtEl>
                                          <p:spTgt spid="9"/>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FD109-153D-594F-DD75-E7DFCFBAB171}"/>
              </a:ext>
            </a:extLst>
          </p:cNvPr>
          <p:cNvSpPr>
            <a:spLocks noGrp="1"/>
          </p:cNvSpPr>
          <p:nvPr>
            <p:ph type="title"/>
          </p:nvPr>
        </p:nvSpPr>
        <p:spPr>
          <a:xfrm>
            <a:off x="483500" y="408214"/>
            <a:ext cx="7795085" cy="1126671"/>
          </a:xfrm>
        </p:spPr>
        <p:txBody>
          <a:bodyPr>
            <a:noAutofit/>
          </a:bodyPr>
          <a:lstStyle/>
          <a:p>
            <a:r>
              <a:rPr lang="fr-FR" sz="4200" b="1" dirty="0">
                <a:solidFill>
                  <a:srgbClr val="FF6600"/>
                </a:solidFill>
                <a:latin typeface="Trebuchet MS" panose="020B0603020202020204" pitchFamily="34" charset="0"/>
              </a:rPr>
              <a:t>Où se situe l’expérimentation du projet ?</a:t>
            </a:r>
            <a:endParaRPr lang="fr-FR" sz="4200" dirty="0">
              <a:solidFill>
                <a:srgbClr val="FF6600"/>
              </a:solidFill>
            </a:endParaRPr>
          </a:p>
        </p:txBody>
      </p:sp>
      <p:sp>
        <p:nvSpPr>
          <p:cNvPr id="11" name="Rectangle : coins arrondis 10">
            <a:extLst>
              <a:ext uri="{FF2B5EF4-FFF2-40B4-BE49-F238E27FC236}">
                <a16:creationId xmlns:a16="http://schemas.microsoft.com/office/drawing/2014/main" id="{07F973CF-25E0-4C6B-42E8-3DCCFC5BBAEA}"/>
              </a:ext>
            </a:extLst>
          </p:cNvPr>
          <p:cNvSpPr/>
          <p:nvPr/>
        </p:nvSpPr>
        <p:spPr>
          <a:xfrm>
            <a:off x="375554" y="1737134"/>
            <a:ext cx="10335987" cy="183616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a:buClr>
                <a:schemeClr val="bg1"/>
              </a:buClr>
            </a:pPr>
            <a:r>
              <a:rPr lang="fr-FR" sz="3200" dirty="0">
                <a:solidFill>
                  <a:schemeClr val="bg1"/>
                </a:solidFill>
                <a:latin typeface="Trebuchet MS" panose="020B0603020202020204" pitchFamily="34" charset="0"/>
                <a:cs typeface="Arial" panose="020B0604020202020204" pitchFamily="34" charset="0"/>
              </a:rPr>
              <a:t>► En</a:t>
            </a:r>
            <a:r>
              <a:rPr lang="fr-FR" sz="3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r>
              <a:rPr lang="fr-FR" sz="32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France </a:t>
            </a:r>
            <a:r>
              <a:rPr lang="fr-FR" sz="3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pays développé, et au </a:t>
            </a:r>
            <a:r>
              <a:rPr lang="fr-FR" sz="32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Laos</a:t>
            </a:r>
            <a:r>
              <a:rPr lang="fr-FR" sz="3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pays en voie de développement, </a:t>
            </a:r>
            <a:r>
              <a:rPr lang="fr-FR" sz="3200" dirty="0">
                <a:solidFill>
                  <a:schemeClr val="bg1"/>
                </a:solidFill>
                <a:latin typeface="Trebuchet MS" panose="020B0603020202020204" pitchFamily="34" charset="0"/>
                <a:cs typeface="Arial" panose="020B0604020202020204" pitchFamily="34" charset="0"/>
              </a:rPr>
              <a:t>à l’unisson </a:t>
            </a:r>
            <a:r>
              <a:rPr lang="fr-FR" sz="3200" dirty="0">
                <a:solidFill>
                  <a:schemeClr val="bg1"/>
                </a:solidFill>
                <a:latin typeface="Trebuchet MS" panose="020B0603020202020204" pitchFamily="34" charset="0"/>
                <a:cs typeface="Times New Roman" panose="02020603050405020304" pitchFamily="18" charset="0"/>
              </a:rPr>
              <a:t>:</a:t>
            </a:r>
            <a:r>
              <a:rPr lang="fr-FR" sz="3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endParaRPr lang="fr-FR" sz="3200" b="1" dirty="0">
              <a:solidFill>
                <a:schemeClr val="bg1"/>
              </a:solidFill>
              <a:latin typeface="Trebuchet MS" panose="020B0603020202020204" pitchFamily="34" charset="0"/>
            </a:endParaRPr>
          </a:p>
          <a:p>
            <a:pPr marL="179388"/>
            <a:endParaRPr lang="fr-FR" sz="3200" dirty="0">
              <a:latin typeface="Trebuchet MS" panose="020B0603020202020204" pitchFamily="34" charset="0"/>
            </a:endParaRPr>
          </a:p>
          <a:p>
            <a:endParaRPr lang="fr-FR" sz="3000" kern="1200" dirty="0">
              <a:solidFill>
                <a:schemeClr val="bg1"/>
              </a:solidFill>
              <a:latin typeface="Trebuchet MS" panose="020B0603020202020204" pitchFamily="34" charset="0"/>
            </a:endParaRPr>
          </a:p>
          <a:p>
            <a:pPr algn="ctr"/>
            <a:endParaRPr lang="fr-FR" dirty="0"/>
          </a:p>
        </p:txBody>
      </p:sp>
      <p:sp>
        <p:nvSpPr>
          <p:cNvPr id="4" name="Rectangle : avec coins rognés en diagonale 3">
            <a:extLst>
              <a:ext uri="{FF2B5EF4-FFF2-40B4-BE49-F238E27FC236}">
                <a16:creationId xmlns:a16="http://schemas.microsoft.com/office/drawing/2014/main" id="{75AA5D91-6212-B973-5887-423AE91557C7}"/>
              </a:ext>
            </a:extLst>
          </p:cNvPr>
          <p:cNvSpPr/>
          <p:nvPr/>
        </p:nvSpPr>
        <p:spPr>
          <a:xfrm>
            <a:off x="816432" y="3266362"/>
            <a:ext cx="10559135" cy="1419932"/>
          </a:xfrm>
          <a:prstGeom prst="snip2Diag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defTabSz="360363">
              <a:buClr>
                <a:srgbClr val="538034"/>
              </a:buClr>
              <a:buSzPct val="100000"/>
            </a:pP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Parce que les interactions, entre « l’Humain » et l’écosystème avec leurs multiples effets sur les êtres vivants,                                     vont au-delà des frontières</a:t>
            </a:r>
          </a:p>
          <a:p>
            <a:pPr defTabSz="360363">
              <a:buClr>
                <a:srgbClr val="538034"/>
              </a:buClr>
              <a:buSzPct val="100000"/>
            </a:pPr>
            <a:endParaRPr lang="fr-FR" sz="800" dirty="0">
              <a:solidFill>
                <a:schemeClr val="tx1">
                  <a:lumMod val="85000"/>
                  <a:lumOff val="15000"/>
                </a:schemeClr>
              </a:solidFill>
              <a:latin typeface="Trebuchet MS" panose="020B060302020202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948192B7-3EFE-07CA-C35A-B04327676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326" y="3834565"/>
            <a:ext cx="3533902" cy="2775860"/>
          </a:xfrm>
          <a:prstGeom prst="rect">
            <a:avLst/>
          </a:prstGeom>
        </p:spPr>
      </p:pic>
      <p:pic>
        <p:nvPicPr>
          <p:cNvPr id="3" name="Image 2">
            <a:extLst>
              <a:ext uri="{FF2B5EF4-FFF2-40B4-BE49-F238E27FC236}">
                <a16:creationId xmlns:a16="http://schemas.microsoft.com/office/drawing/2014/main" id="{A6543727-6DD5-0315-FEB5-859D7963D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9" name="Graphique 8" descr="Actualiser (droite à gauche)">
            <a:extLst>
              <a:ext uri="{FF2B5EF4-FFF2-40B4-BE49-F238E27FC236}">
                <a16:creationId xmlns:a16="http://schemas.microsoft.com/office/drawing/2014/main" id="{5E82E0F9-4E5A-7686-2C4F-3CBE6A6A93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91096">
            <a:off x="435032" y="3431069"/>
            <a:ext cx="601400" cy="601400"/>
          </a:xfrm>
          <a:prstGeom prst="rect">
            <a:avLst/>
          </a:prstGeom>
        </p:spPr>
      </p:pic>
      <p:sp>
        <p:nvSpPr>
          <p:cNvPr id="6" name="Rectangle : avec coins rognés en diagonale 5">
            <a:extLst>
              <a:ext uri="{FF2B5EF4-FFF2-40B4-BE49-F238E27FC236}">
                <a16:creationId xmlns:a16="http://schemas.microsoft.com/office/drawing/2014/main" id="{FF915D7F-6852-0B08-EBC6-06E184EE74D7}"/>
              </a:ext>
            </a:extLst>
          </p:cNvPr>
          <p:cNvSpPr/>
          <p:nvPr/>
        </p:nvSpPr>
        <p:spPr>
          <a:xfrm>
            <a:off x="816433" y="4686293"/>
            <a:ext cx="8138287" cy="1730830"/>
          </a:xfrm>
          <a:prstGeom prst="snip2Diag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60363">
              <a:buClr>
                <a:srgbClr val="538034"/>
              </a:buClr>
              <a:buSzPct val="100000"/>
            </a:pPr>
            <a:endParaRPr lang="fr-FR" sz="2600" dirty="0">
              <a:solidFill>
                <a:schemeClr val="tx1">
                  <a:lumMod val="85000"/>
                  <a:lumOff val="15000"/>
                </a:schemeClr>
              </a:solidFill>
              <a:latin typeface="Trebuchet MS" panose="020B0603020202020204" pitchFamily="34" charset="0"/>
              <a:cs typeface="Times New Roman" panose="02020603050405020304" pitchFamily="18" charset="0"/>
            </a:endParaRPr>
          </a:p>
          <a:p>
            <a:pPr marL="179388" defTabSz="360363">
              <a:buClr>
                <a:srgbClr val="538034"/>
              </a:buClr>
              <a:buSzPct val="100000"/>
            </a:pP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Parce que face à la précarité et au vieillissement des populations les problèmes sont comparables, hormis une différenciation dans les us et coutumes de vie liés au climat </a:t>
            </a:r>
          </a:p>
          <a:p>
            <a:pPr defTabSz="360363">
              <a:buClr>
                <a:srgbClr val="538034"/>
              </a:buClr>
              <a:buSzPct val="100000"/>
            </a:pPr>
            <a:endParaRPr lang="fr-FR" sz="2600" dirty="0">
              <a:solidFill>
                <a:schemeClr val="tx1">
                  <a:lumMod val="85000"/>
                  <a:lumOff val="15000"/>
                </a:schemeClr>
              </a:solidFill>
              <a:latin typeface="Trebuchet MS" panose="020B0603020202020204" pitchFamily="34" charset="0"/>
              <a:cs typeface="Times New Roman" panose="02020603050405020304" pitchFamily="18" charset="0"/>
            </a:endParaRPr>
          </a:p>
          <a:p>
            <a:pPr defTabSz="360363">
              <a:buClr>
                <a:srgbClr val="538034"/>
              </a:buClr>
              <a:buSzPct val="100000"/>
            </a:pPr>
            <a:endParaRPr lang="fr-FR" sz="800" dirty="0">
              <a:solidFill>
                <a:schemeClr val="tx1">
                  <a:lumMod val="85000"/>
                  <a:lumOff val="15000"/>
                </a:schemeClr>
              </a:solidFill>
              <a:latin typeface="Trebuchet MS" panose="020B0603020202020204" pitchFamily="34" charset="0"/>
              <a:cs typeface="Times New Roman" panose="02020603050405020304" pitchFamily="18" charset="0"/>
            </a:endParaRPr>
          </a:p>
        </p:txBody>
      </p:sp>
      <p:pic>
        <p:nvPicPr>
          <p:cNvPr id="8" name="Graphique 7" descr="Actualiser (droite à gauche)">
            <a:extLst>
              <a:ext uri="{FF2B5EF4-FFF2-40B4-BE49-F238E27FC236}">
                <a16:creationId xmlns:a16="http://schemas.microsoft.com/office/drawing/2014/main" id="{72859485-0EF3-43ED-6254-4B7477C5AE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91096">
            <a:off x="424142" y="4808124"/>
            <a:ext cx="601400" cy="601400"/>
          </a:xfrm>
          <a:prstGeom prst="rect">
            <a:avLst/>
          </a:prstGeom>
        </p:spPr>
      </p:pic>
    </p:spTree>
    <p:extLst>
      <p:ext uri="{BB962C8B-B14F-4D97-AF65-F5344CB8AC3E}">
        <p14:creationId xmlns:p14="http://schemas.microsoft.com/office/powerpoint/2010/main" val="9320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09455" y="664656"/>
            <a:ext cx="5505391" cy="1342499"/>
          </a:xfrm>
        </p:spPr>
        <p:txBody>
          <a:bodyPr>
            <a:noAutofit/>
          </a:bodyPr>
          <a:lstStyle/>
          <a:p>
            <a:r>
              <a:rPr lang="fr-FR" sz="4200" b="1" dirty="0">
                <a:solidFill>
                  <a:srgbClr val="FF6600"/>
                </a:solidFill>
                <a:latin typeface="Arial" panose="020B0604020202020204" pitchFamily="34" charset="0"/>
                <a:cs typeface="Arial" panose="020B0604020202020204" pitchFamily="34" charset="0"/>
              </a:rPr>
              <a:t>Sur quelle question sociétale œuvrons- nous ? </a:t>
            </a:r>
            <a:endParaRPr lang="fr-FR" sz="4200" b="1" dirty="0">
              <a:solidFill>
                <a:srgbClr val="FF6600"/>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8" name="Rectangle à coins arrondis 4">
            <a:extLst>
              <a:ext uri="{FF2B5EF4-FFF2-40B4-BE49-F238E27FC236}">
                <a16:creationId xmlns:a16="http://schemas.microsoft.com/office/drawing/2014/main" id="{4A5C675A-5DB5-2582-5555-3E2E55D527D3}"/>
              </a:ext>
            </a:extLst>
          </p:cNvPr>
          <p:cNvSpPr/>
          <p:nvPr/>
        </p:nvSpPr>
        <p:spPr>
          <a:xfrm>
            <a:off x="411481" y="2499360"/>
            <a:ext cx="5505391" cy="342694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sz="2300" b="1" dirty="0">
                <a:effectLst/>
                <a:latin typeface="Trebuchet MS" panose="020B0603020202020204" pitchFamily="34" charset="0"/>
                <a:ea typeface="Calibri" panose="020F0502020204030204" pitchFamily="34" charset="0"/>
                <a:cs typeface="Times New Roman" panose="02020603050405020304" pitchFamily="18" charset="0"/>
              </a:rPr>
              <a:t>Imaginé de </a:t>
            </a:r>
            <a:r>
              <a:rPr lang="fr-FR" sz="2300" b="1" dirty="0">
                <a:latin typeface="Trebuchet MS" panose="020B0603020202020204" pitchFamily="34" charset="0"/>
                <a:ea typeface="Calibri" panose="020F0502020204030204" pitchFamily="34" charset="0"/>
                <a:cs typeface="Times New Roman" panose="02020603050405020304" pitchFamily="18" charset="0"/>
              </a:rPr>
              <a:t>façon </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à innover socialement et à libérer les opportunités </a:t>
            </a:r>
            <a:r>
              <a:rPr lang="fr-FR" sz="2300" b="1" dirty="0">
                <a:latin typeface="Trebuchet MS" panose="020B0603020202020204" pitchFamily="34" charset="0"/>
                <a:ea typeface="Calibri" panose="020F0502020204030204" pitchFamily="34" charset="0"/>
                <a:cs typeface="Times New Roman" panose="02020603050405020304" pitchFamily="18" charset="0"/>
              </a:rPr>
              <a:t>des pe</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rsonnes et           des organisations au bénéfice de la compétitivité des industries, notre concept de vie </a:t>
            </a:r>
            <a:r>
              <a:rPr lang="fr-FR" sz="2300" b="1" dirty="0">
                <a:solidFill>
                  <a:srgbClr val="FF6600"/>
                </a:solidFill>
                <a:effectLst/>
                <a:latin typeface="Trebuchet MS" panose="020B0603020202020204" pitchFamily="34" charset="0"/>
                <a:ea typeface="Calibri" panose="020F0502020204030204" pitchFamily="34" charset="0"/>
                <a:cs typeface="Times New Roman" panose="02020603050405020304" pitchFamily="18" charset="0"/>
              </a:rPr>
              <a:t>O</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ui </a:t>
            </a:r>
            <a:r>
              <a:rPr lang="fr-FR" sz="2300" b="1" dirty="0">
                <a:solidFill>
                  <a:srgbClr val="00B082"/>
                </a:solidFill>
                <a:effectLst/>
                <a:latin typeface="Trebuchet MS" panose="020B0603020202020204" pitchFamily="34" charset="0"/>
                <a:ea typeface="Calibri" panose="020F0502020204030204" pitchFamily="34" charset="0"/>
                <a:cs typeface="Times New Roman" panose="02020603050405020304" pitchFamily="18" charset="0"/>
              </a:rPr>
              <a:t>E</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nsemble s’appuie </a:t>
            </a:r>
            <a:r>
              <a:rPr lang="fr-FR" sz="2300" b="1" dirty="0">
                <a:latin typeface="Trebuchet MS" panose="020B0603020202020204" pitchFamily="34" charset="0"/>
                <a:ea typeface="Calibri" panose="020F0502020204030204" pitchFamily="34" charset="0"/>
                <a:cs typeface="Times New Roman" panose="02020603050405020304" pitchFamily="18" charset="0"/>
              </a:rPr>
              <a:t>sur </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une question :</a:t>
            </a:r>
            <a:endParaRPr lang="fr-FR" sz="2300" b="1" dirty="0">
              <a:latin typeface="Trebuchet MS" panose="020B0603020202020204" pitchFamily="34" charset="0"/>
            </a:endParaRPr>
          </a:p>
        </p:txBody>
      </p:sp>
      <p:sp>
        <p:nvSpPr>
          <p:cNvPr id="10" name="Rectangle 9">
            <a:extLst>
              <a:ext uri="{FF2B5EF4-FFF2-40B4-BE49-F238E27FC236}">
                <a16:creationId xmlns:a16="http://schemas.microsoft.com/office/drawing/2014/main" id="{FFAEDE50-C19B-81B2-3450-907F7BE67D32}"/>
              </a:ext>
            </a:extLst>
          </p:cNvPr>
          <p:cNvSpPr/>
          <p:nvPr/>
        </p:nvSpPr>
        <p:spPr>
          <a:xfrm>
            <a:off x="5684520" y="3495405"/>
            <a:ext cx="6035040" cy="1974653"/>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buClr>
                <a:schemeClr val="tx1">
                  <a:lumMod val="75000"/>
                  <a:lumOff val="25000"/>
                </a:schemeClr>
              </a:buClr>
              <a:buSzPct val="100000"/>
            </a:pP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Comment articuler sur l’ensemble du cycle    de la vie les temps de travail, de formation, d’activité non rémunérée ou de retraite,       et les revenus correspondants</a:t>
            </a:r>
            <a:r>
              <a:rPr lang="fr-FR"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p>
        </p:txBody>
      </p:sp>
      <p:pic>
        <p:nvPicPr>
          <p:cNvPr id="13" name="Image 12">
            <a:extLst>
              <a:ext uri="{FF2B5EF4-FFF2-40B4-BE49-F238E27FC236}">
                <a16:creationId xmlns:a16="http://schemas.microsoft.com/office/drawing/2014/main" id="{2EDB578E-257D-79C3-A83A-5B2989C48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872" y="652800"/>
            <a:ext cx="2915694" cy="3046249"/>
          </a:xfrm>
          <a:prstGeom prst="rect">
            <a:avLst/>
          </a:prstGeom>
        </p:spPr>
      </p:pic>
      <p:pic>
        <p:nvPicPr>
          <p:cNvPr id="17" name="Image 16">
            <a:extLst>
              <a:ext uri="{FF2B5EF4-FFF2-40B4-BE49-F238E27FC236}">
                <a16:creationId xmlns:a16="http://schemas.microsoft.com/office/drawing/2014/main" id="{12BF0C0D-7DAD-88FC-6176-834277100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9688" y="1428337"/>
            <a:ext cx="2527780" cy="2421571"/>
          </a:xfrm>
          <a:prstGeom prst="rect">
            <a:avLst/>
          </a:prstGeom>
        </p:spPr>
      </p:pic>
      <p:sp>
        <p:nvSpPr>
          <p:cNvPr id="6" name="Rectangle : coins arrondis 5">
            <a:extLst>
              <a:ext uri="{FF2B5EF4-FFF2-40B4-BE49-F238E27FC236}">
                <a16:creationId xmlns:a16="http://schemas.microsoft.com/office/drawing/2014/main" id="{FC00AF26-3846-0E7A-9AD7-B13729971F67}"/>
              </a:ext>
            </a:extLst>
          </p:cNvPr>
          <p:cNvSpPr/>
          <p:nvPr/>
        </p:nvSpPr>
        <p:spPr>
          <a:xfrm>
            <a:off x="5880335" y="5295704"/>
            <a:ext cx="6035041" cy="1253686"/>
          </a:xfrm>
          <a:prstGeom prst="roundRect">
            <a:avLst/>
          </a:prstGeom>
          <a:solidFill>
            <a:schemeClr val="bg1"/>
          </a:solidFill>
          <a:ln w="5715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indent="263525">
              <a:buClr>
                <a:schemeClr val="tx1">
                  <a:lumMod val="75000"/>
                  <a:lumOff val="25000"/>
                </a:schemeClr>
              </a:buClr>
              <a:buSzPct val="100000"/>
            </a:pPr>
            <a:r>
              <a:rPr lang="fr-FR" sz="2200" i="1" dirty="0">
                <a:solidFill>
                  <a:srgbClr val="FF6600"/>
                </a:solidFill>
                <a:latin typeface="Trebuchet MS" panose="020B0603020202020204" pitchFamily="34" charset="0"/>
                <a:cs typeface="Arial" panose="020B0604020202020204" pitchFamily="34" charset="0"/>
              </a:rPr>
              <a:t>► </a:t>
            </a:r>
            <a:r>
              <a:rPr lang="fr-FR" sz="2200" i="1" dirty="0">
                <a:solidFill>
                  <a:schemeClr val="tx1">
                    <a:lumMod val="85000"/>
                    <a:lumOff val="15000"/>
                  </a:schemeClr>
                </a:solidFill>
                <a:latin typeface="Trebuchet MS" panose="020B0603020202020204" pitchFamily="34" charset="0"/>
                <a:cs typeface="Times New Roman" panose="02020603050405020304" pitchFamily="18" charset="0"/>
              </a:rPr>
              <a:t>E</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n mettant une pierre à l’édifice des         projets qui alimentent "l’Avenir Vert" pour  « </a:t>
            </a:r>
            <a:r>
              <a:rPr lang="fr-FR" sz="2200" i="1"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B</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ien </a:t>
            </a:r>
            <a:r>
              <a:rPr lang="fr-FR" sz="2200" i="1" dirty="0">
                <a:solidFill>
                  <a:srgbClr val="00B082"/>
                </a:solidFill>
                <a:effectLst/>
                <a:latin typeface="Trebuchet MS" panose="020B0603020202020204" pitchFamily="34" charset="0"/>
                <a:ea typeface="Times New Roman" panose="02020603050405020304" pitchFamily="18" charset="0"/>
                <a:cs typeface="Times New Roman" panose="02020603050405020304" pitchFamily="18" charset="0"/>
              </a:rPr>
              <a:t>V</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ieillir </a:t>
            </a:r>
            <a:r>
              <a:rPr lang="fr-FR" sz="2200" i="1"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L</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ongtemps </a:t>
            </a:r>
            <a:r>
              <a:rPr lang="fr-FR" sz="2200" i="1" dirty="0">
                <a:solidFill>
                  <a:srgbClr val="00B082"/>
                </a:solidFill>
                <a:effectLst/>
                <a:latin typeface="Trebuchet MS" panose="020B0603020202020204" pitchFamily="34" charset="0"/>
                <a:ea typeface="Times New Roman" panose="02020603050405020304" pitchFamily="18" charset="0"/>
                <a:cs typeface="Times New Roman" panose="02020603050405020304" pitchFamily="18" charset="0"/>
              </a:rPr>
              <a:t>E</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nsemble » ?</a:t>
            </a:r>
            <a:endPar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pic>
        <p:nvPicPr>
          <p:cNvPr id="3" name="Graphique 2" descr="Flèche : courbe dans le sens inverse des aiguilles d’une montre">
            <a:extLst>
              <a:ext uri="{FF2B5EF4-FFF2-40B4-BE49-F238E27FC236}">
                <a16:creationId xmlns:a16="http://schemas.microsoft.com/office/drawing/2014/main" id="{33ADDDE7-D8CB-31AE-F4CE-F3AD89A91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733378">
            <a:off x="4103677" y="4997351"/>
            <a:ext cx="1597864" cy="1597864"/>
          </a:xfrm>
          <a:prstGeom prst="rect">
            <a:avLst/>
          </a:prstGeom>
        </p:spPr>
      </p:pic>
    </p:spTree>
    <p:extLst>
      <p:ext uri="{BB962C8B-B14F-4D97-AF65-F5344CB8AC3E}">
        <p14:creationId xmlns:p14="http://schemas.microsoft.com/office/powerpoint/2010/main" val="3384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80">
                                          <p:stCondLst>
                                            <p:cond delay="0"/>
                                          </p:stCondLst>
                                        </p:cTn>
                                        <p:tgtEl>
                                          <p:spTgt spid="6"/>
                                        </p:tgtEl>
                                      </p:cBhvr>
                                    </p:animEffect>
                                    <p:anim calcmode="lin" valueType="num">
                                      <p:cBhvr>
                                        <p:cTn id="3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9" dur="26">
                                          <p:stCondLst>
                                            <p:cond delay="650"/>
                                          </p:stCondLst>
                                        </p:cTn>
                                        <p:tgtEl>
                                          <p:spTgt spid="6"/>
                                        </p:tgtEl>
                                      </p:cBhvr>
                                      <p:to x="100000" y="60000"/>
                                    </p:animScale>
                                    <p:animScale>
                                      <p:cBhvr>
                                        <p:cTn id="40" dur="166" decel="50000">
                                          <p:stCondLst>
                                            <p:cond delay="676"/>
                                          </p:stCondLst>
                                        </p:cTn>
                                        <p:tgtEl>
                                          <p:spTgt spid="6"/>
                                        </p:tgtEl>
                                      </p:cBhvr>
                                      <p:to x="100000" y="100000"/>
                                    </p:animScale>
                                    <p:animScale>
                                      <p:cBhvr>
                                        <p:cTn id="41" dur="26">
                                          <p:stCondLst>
                                            <p:cond delay="1312"/>
                                          </p:stCondLst>
                                        </p:cTn>
                                        <p:tgtEl>
                                          <p:spTgt spid="6"/>
                                        </p:tgtEl>
                                      </p:cBhvr>
                                      <p:to x="100000" y="80000"/>
                                    </p:animScale>
                                    <p:animScale>
                                      <p:cBhvr>
                                        <p:cTn id="42" dur="166" decel="50000">
                                          <p:stCondLst>
                                            <p:cond delay="1338"/>
                                          </p:stCondLst>
                                        </p:cTn>
                                        <p:tgtEl>
                                          <p:spTgt spid="6"/>
                                        </p:tgtEl>
                                      </p:cBhvr>
                                      <p:to x="100000" y="100000"/>
                                    </p:animScale>
                                    <p:animScale>
                                      <p:cBhvr>
                                        <p:cTn id="43" dur="26">
                                          <p:stCondLst>
                                            <p:cond delay="1642"/>
                                          </p:stCondLst>
                                        </p:cTn>
                                        <p:tgtEl>
                                          <p:spTgt spid="6"/>
                                        </p:tgtEl>
                                      </p:cBhvr>
                                      <p:to x="100000" y="90000"/>
                                    </p:animScale>
                                    <p:animScale>
                                      <p:cBhvr>
                                        <p:cTn id="44" dur="166" decel="50000">
                                          <p:stCondLst>
                                            <p:cond delay="1668"/>
                                          </p:stCondLst>
                                        </p:cTn>
                                        <p:tgtEl>
                                          <p:spTgt spid="6"/>
                                        </p:tgtEl>
                                      </p:cBhvr>
                                      <p:to x="100000" y="100000"/>
                                    </p:animScale>
                                    <p:animScale>
                                      <p:cBhvr>
                                        <p:cTn id="45" dur="26">
                                          <p:stCondLst>
                                            <p:cond delay="1808"/>
                                          </p:stCondLst>
                                        </p:cTn>
                                        <p:tgtEl>
                                          <p:spTgt spid="6"/>
                                        </p:tgtEl>
                                      </p:cBhvr>
                                      <p:to x="100000" y="95000"/>
                                    </p:animScale>
                                    <p:animScale>
                                      <p:cBhvr>
                                        <p:cTn id="46" dur="166" decel="50000">
                                          <p:stCondLst>
                                            <p:cond delay="1834"/>
                                          </p:stCondLst>
                                        </p:cTn>
                                        <p:tgtEl>
                                          <p:spTgt spid="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3FB41E-469B-4ADC-A407-9ADA92ECAAB1}"/>
              </a:ext>
            </a:extLst>
          </p:cNvPr>
          <p:cNvSpPr>
            <a:spLocks noGrp="1"/>
          </p:cNvSpPr>
          <p:nvPr>
            <p:ph type="title"/>
          </p:nvPr>
        </p:nvSpPr>
        <p:spPr>
          <a:xfrm>
            <a:off x="539336" y="502920"/>
            <a:ext cx="8201890" cy="594360"/>
          </a:xfrm>
        </p:spPr>
        <p:txBody>
          <a:bodyPr>
            <a:noAutofit/>
          </a:bodyPr>
          <a:lstStyle/>
          <a:p>
            <a:r>
              <a:rPr lang="fr-FR" sz="4200" b="1" dirty="0">
                <a:solidFill>
                  <a:srgbClr val="FF6600"/>
                </a:solidFill>
                <a:latin typeface="Trebuchet MS" panose="020B0603020202020204" pitchFamily="34" charset="0"/>
              </a:rPr>
              <a:t>À qui s’adresse notre projet ?</a:t>
            </a:r>
          </a:p>
        </p:txBody>
      </p:sp>
      <p:sp>
        <p:nvSpPr>
          <p:cNvPr id="4" name="Rectangle 3">
            <a:extLst>
              <a:ext uri="{FF2B5EF4-FFF2-40B4-BE49-F238E27FC236}">
                <a16:creationId xmlns:a16="http://schemas.microsoft.com/office/drawing/2014/main" id="{FC255006-C45B-4F51-A349-4F72A66968A7}"/>
              </a:ext>
            </a:extLst>
          </p:cNvPr>
          <p:cNvSpPr/>
          <p:nvPr/>
        </p:nvSpPr>
        <p:spPr>
          <a:xfrm>
            <a:off x="609600" y="3581177"/>
            <a:ext cx="5379720" cy="1658170"/>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200" b="1" dirty="0">
                <a:solidFill>
                  <a:schemeClr val="bg1"/>
                </a:solidFill>
                <a:latin typeface="Trebuchet MS" panose="020B0603020202020204" pitchFamily="34" charset="0"/>
              </a:rPr>
              <a:t>Avoir un travail et des activités reconnues et rémunérées à leur juste valeur en évitant les circuits illégaux qui nuisent à l’image professionnelle</a:t>
            </a:r>
          </a:p>
        </p:txBody>
      </p:sp>
      <p:sp>
        <p:nvSpPr>
          <p:cNvPr id="5" name="Rectangle 4">
            <a:extLst>
              <a:ext uri="{FF2B5EF4-FFF2-40B4-BE49-F238E27FC236}">
                <a16:creationId xmlns:a16="http://schemas.microsoft.com/office/drawing/2014/main" id="{C50585C3-1CBC-457A-9B18-4B7477D308BD}"/>
              </a:ext>
            </a:extLst>
          </p:cNvPr>
          <p:cNvSpPr/>
          <p:nvPr/>
        </p:nvSpPr>
        <p:spPr>
          <a:xfrm>
            <a:off x="6096000" y="3576368"/>
            <a:ext cx="5455920" cy="1662979"/>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200" b="1" dirty="0">
                <a:solidFill>
                  <a:schemeClr val="bg1"/>
                </a:solidFill>
                <a:latin typeface="Trebuchet MS" panose="020B0603020202020204" pitchFamily="34" charset="0"/>
              </a:rPr>
              <a:t>Constituer des revenus décents en réalisant des missions aux services des êtres vivants, à proximité de son domicile pour limiter les frais et les temps de déplacement</a:t>
            </a:r>
          </a:p>
        </p:txBody>
      </p:sp>
      <p:sp>
        <p:nvSpPr>
          <p:cNvPr id="9" name="Rectangle 8">
            <a:extLst>
              <a:ext uri="{FF2B5EF4-FFF2-40B4-BE49-F238E27FC236}">
                <a16:creationId xmlns:a16="http://schemas.microsoft.com/office/drawing/2014/main" id="{80059F9B-8276-44C2-ACC9-8304D0FE9C9C}"/>
              </a:ext>
            </a:extLst>
          </p:cNvPr>
          <p:cNvSpPr/>
          <p:nvPr/>
        </p:nvSpPr>
        <p:spPr>
          <a:xfrm>
            <a:off x="609600" y="5317373"/>
            <a:ext cx="6165273" cy="116655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200" b="1" dirty="0">
                <a:solidFill>
                  <a:schemeClr val="bg1"/>
                </a:solidFill>
                <a:latin typeface="Trebuchet MS" panose="020B0603020202020204" pitchFamily="34" charset="0"/>
              </a:rPr>
              <a:t>Recevoir des formations qui améliorent la qualité de l’emploi et le maintien en activité                   à chaque étape de la vie</a:t>
            </a:r>
          </a:p>
        </p:txBody>
      </p:sp>
      <p:sp>
        <p:nvSpPr>
          <p:cNvPr id="10" name="Rectangle 9">
            <a:extLst>
              <a:ext uri="{FF2B5EF4-FFF2-40B4-BE49-F238E27FC236}">
                <a16:creationId xmlns:a16="http://schemas.microsoft.com/office/drawing/2014/main" id="{14874EDC-1CA4-4690-A9F4-6AA882493FAC}"/>
              </a:ext>
            </a:extLst>
          </p:cNvPr>
          <p:cNvSpPr/>
          <p:nvPr/>
        </p:nvSpPr>
        <p:spPr>
          <a:xfrm>
            <a:off x="6871855" y="5317371"/>
            <a:ext cx="4680065" cy="1166555"/>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200" b="1" dirty="0">
                <a:solidFill>
                  <a:schemeClr val="bg1"/>
                </a:solidFill>
                <a:latin typeface="Trebuchet MS" panose="020B0603020202020204" pitchFamily="34" charset="0"/>
              </a:rPr>
              <a:t>Évoluer de façon autonome sans s’isoler et se retrouver en marge du monde professionnel</a:t>
            </a: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2">
            <a:extLst>
              <a:ext uri="{FF2B5EF4-FFF2-40B4-BE49-F238E27FC236}">
                <a16:creationId xmlns:a16="http://schemas.microsoft.com/office/drawing/2014/main" id="{95637A10-602A-42F9-DF35-6A1A94FAB2D6}"/>
              </a:ext>
            </a:extLst>
          </p:cNvPr>
          <p:cNvSpPr/>
          <p:nvPr/>
        </p:nvSpPr>
        <p:spPr>
          <a:xfrm>
            <a:off x="609600" y="2310866"/>
            <a:ext cx="10942320" cy="1194262"/>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solidFill>
                <a:schemeClr val="bg1"/>
              </a:solidFill>
              <a:latin typeface="Trebuchet MS" panose="020B0603020202020204" pitchFamily="34" charset="0"/>
              <a:ea typeface="Times New Roman" panose="02020603050405020304" pitchFamily="18" charset="0"/>
            </a:endParaRPr>
          </a:p>
          <a:p>
            <a:pPr algn="ctr"/>
            <a:r>
              <a:rPr lang="fr-FR" sz="2400" b="1" dirty="0">
                <a:solidFill>
                  <a:schemeClr val="bg1"/>
                </a:solidFill>
                <a:latin typeface="Trebuchet MS" panose="020B0603020202020204" pitchFamily="34" charset="0"/>
                <a:ea typeface="Times New Roman" panose="02020603050405020304" pitchFamily="18" charset="0"/>
              </a:rPr>
              <a:t>Rester auteur de sa vie au sein d’un collectif </a:t>
            </a:r>
          </a:p>
          <a:p>
            <a:pPr algn="ctr"/>
            <a:r>
              <a:rPr lang="fr-FR" sz="2200" b="1" dirty="0">
                <a:solidFill>
                  <a:schemeClr val="bg1"/>
                </a:solidFill>
                <a:latin typeface="Trebuchet MS" panose="020B0603020202020204" pitchFamily="34" charset="0"/>
                <a:ea typeface="Times New Roman" panose="02020603050405020304" pitchFamily="18" charset="0"/>
              </a:rPr>
              <a:t>de manière à retarder le glissement vers la dépendance </a:t>
            </a:r>
          </a:p>
          <a:p>
            <a:pPr algn="ctr"/>
            <a:r>
              <a:rPr lang="fr-FR" sz="2200" b="1" dirty="0">
                <a:solidFill>
                  <a:schemeClr val="bg1"/>
                </a:solidFill>
                <a:latin typeface="Trebuchet MS" panose="020B0603020202020204" pitchFamily="34" charset="0"/>
                <a:ea typeface="Times New Roman" panose="02020603050405020304" pitchFamily="18" charset="0"/>
              </a:rPr>
              <a:t>(prise au sens large du terme : financière, physique, affective et psychologique)</a:t>
            </a:r>
            <a:endParaRPr lang="fr-FR"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lvl="0" algn="ctr"/>
            <a:endParaRPr lang="fr-FR" sz="2200" b="1" dirty="0">
              <a:solidFill>
                <a:schemeClr val="bg1"/>
              </a:solidFill>
              <a:latin typeface="Trebuchet MS" panose="020B0603020202020204" pitchFamily="34" charset="0"/>
            </a:endParaRPr>
          </a:p>
        </p:txBody>
      </p:sp>
      <p:sp>
        <p:nvSpPr>
          <p:cNvPr id="12" name="Titre 1">
            <a:extLst>
              <a:ext uri="{FF2B5EF4-FFF2-40B4-BE49-F238E27FC236}">
                <a16:creationId xmlns:a16="http://schemas.microsoft.com/office/drawing/2014/main" id="{F02AC823-0DF5-F00C-459D-3CA6FE4183A9}"/>
              </a:ext>
            </a:extLst>
          </p:cNvPr>
          <p:cNvSpPr txBox="1">
            <a:spLocks/>
          </p:cNvSpPr>
          <p:nvPr/>
        </p:nvSpPr>
        <p:spPr>
          <a:xfrm>
            <a:off x="1350740" y="1457426"/>
            <a:ext cx="10231660" cy="698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Aux</a:t>
            </a:r>
            <a:r>
              <a:rPr lang="fr-FR" sz="36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 Ressources Humaines maintenues en activité</a:t>
            </a:r>
          </a:p>
        </p:txBody>
      </p:sp>
      <p:sp>
        <p:nvSpPr>
          <p:cNvPr id="6" name="Flèche : angle droit 5">
            <a:extLst>
              <a:ext uri="{FF2B5EF4-FFF2-40B4-BE49-F238E27FC236}">
                <a16:creationId xmlns:a16="http://schemas.microsoft.com/office/drawing/2014/main" id="{432542A8-66CD-C2F8-BE26-1ABBFD34A9A9}"/>
              </a:ext>
            </a:extLst>
          </p:cNvPr>
          <p:cNvSpPr/>
          <p:nvPr/>
        </p:nvSpPr>
        <p:spPr>
          <a:xfrm>
            <a:off x="624176" y="1264271"/>
            <a:ext cx="705853" cy="698791"/>
          </a:xfrm>
          <a:prstGeom prst="bentUp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9543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3"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3FB41E-469B-4ADC-A407-9ADA92ECAAB1}"/>
              </a:ext>
            </a:extLst>
          </p:cNvPr>
          <p:cNvSpPr>
            <a:spLocks noGrp="1"/>
          </p:cNvSpPr>
          <p:nvPr>
            <p:ph type="title"/>
          </p:nvPr>
        </p:nvSpPr>
        <p:spPr>
          <a:xfrm>
            <a:off x="1588846" y="902354"/>
            <a:ext cx="8735368" cy="725754"/>
          </a:xfrm>
        </p:spPr>
        <p:txBody>
          <a:bodyPr>
            <a:noAutofit/>
          </a:bodyPr>
          <a:lstStyle/>
          <a:p>
            <a:r>
              <a:rPr lang="fr-FR" sz="36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Aux </a:t>
            </a:r>
            <a:r>
              <a:rPr lang="fr-FR" sz="36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bénéficiaires de services</a:t>
            </a:r>
          </a:p>
        </p:txBody>
      </p:sp>
      <p:sp>
        <p:nvSpPr>
          <p:cNvPr id="4" name="Rectangle 3">
            <a:extLst>
              <a:ext uri="{FF2B5EF4-FFF2-40B4-BE49-F238E27FC236}">
                <a16:creationId xmlns:a16="http://schemas.microsoft.com/office/drawing/2014/main" id="{FC255006-C45B-4F51-A349-4F72A66968A7}"/>
              </a:ext>
            </a:extLst>
          </p:cNvPr>
          <p:cNvSpPr/>
          <p:nvPr/>
        </p:nvSpPr>
        <p:spPr>
          <a:xfrm>
            <a:off x="791308" y="1832941"/>
            <a:ext cx="4376437" cy="266637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p>
          <a:p>
            <a:pPr algn="ctr"/>
            <a:r>
              <a:rPr lang="fr-FR" sz="2200" b="1" dirty="0">
                <a:latin typeface="Trebuchet MS" panose="020B0603020202020204" pitchFamily="34" charset="0"/>
              </a:rPr>
              <a:t>Bénéficier de services qualitatifs et éthiques au travers des qualités humaines et des compétences techniques       des intervenants</a:t>
            </a:r>
          </a:p>
          <a:p>
            <a:pPr lvl="0" algn="ctr"/>
            <a:endParaRPr lang="fr-FR" sz="2200" b="1" dirty="0"/>
          </a:p>
        </p:txBody>
      </p:sp>
      <p:sp>
        <p:nvSpPr>
          <p:cNvPr id="5" name="Rectangle 4">
            <a:extLst>
              <a:ext uri="{FF2B5EF4-FFF2-40B4-BE49-F238E27FC236}">
                <a16:creationId xmlns:a16="http://schemas.microsoft.com/office/drawing/2014/main" id="{C50585C3-1CBC-457A-9B18-4B7477D308BD}"/>
              </a:ext>
            </a:extLst>
          </p:cNvPr>
          <p:cNvSpPr/>
          <p:nvPr/>
        </p:nvSpPr>
        <p:spPr>
          <a:xfrm>
            <a:off x="5237018" y="2746432"/>
            <a:ext cx="5718197" cy="1739028"/>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latin typeface="Trebuchet MS" panose="020B0603020202020204" pitchFamily="34" charset="0"/>
              </a:rPr>
              <a:t>Avoir une gestion simple de prestations de services multiples, en alliant organisation et prise en compte des attentes personnalisées</a:t>
            </a:r>
          </a:p>
          <a:p>
            <a:pPr algn="ctr"/>
            <a:r>
              <a:rPr lang="fr-FR" sz="2200" b="1" dirty="0">
                <a:latin typeface="Trebuchet MS" panose="020B0603020202020204" pitchFamily="34" charset="0"/>
              </a:rPr>
              <a:t>sans impacter la qualité</a:t>
            </a:r>
          </a:p>
        </p:txBody>
      </p:sp>
      <p:sp>
        <p:nvSpPr>
          <p:cNvPr id="9" name="Rectangle 8">
            <a:extLst>
              <a:ext uri="{FF2B5EF4-FFF2-40B4-BE49-F238E27FC236}">
                <a16:creationId xmlns:a16="http://schemas.microsoft.com/office/drawing/2014/main" id="{80059F9B-8276-44C2-ACC9-8304D0FE9C9C}"/>
              </a:ext>
            </a:extLst>
          </p:cNvPr>
          <p:cNvSpPr/>
          <p:nvPr/>
        </p:nvSpPr>
        <p:spPr>
          <a:xfrm>
            <a:off x="791310" y="4540880"/>
            <a:ext cx="2753995" cy="1704109"/>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latin typeface="Trebuchet MS" panose="020B0603020202020204" pitchFamily="34" charset="0"/>
            </a:endParaRPr>
          </a:p>
          <a:p>
            <a:pPr algn="ctr"/>
            <a:r>
              <a:rPr lang="fr-FR" sz="2200" b="1" dirty="0">
                <a:latin typeface="Trebuchet MS" panose="020B0603020202020204" pitchFamily="34" charset="0"/>
              </a:rPr>
              <a:t>Pouvoir financer les services d’accompagnement à la personne</a:t>
            </a:r>
          </a:p>
          <a:p>
            <a:pPr algn="ctr"/>
            <a:endParaRPr lang="fr-FR" sz="2200" b="1" dirty="0">
              <a:latin typeface="Trebuchet MS" panose="020B0603020202020204" pitchFamily="34" charset="0"/>
            </a:endParaRPr>
          </a:p>
        </p:txBody>
      </p:sp>
      <p:sp>
        <p:nvSpPr>
          <p:cNvPr id="10" name="Rectangle 9">
            <a:extLst>
              <a:ext uri="{FF2B5EF4-FFF2-40B4-BE49-F238E27FC236}">
                <a16:creationId xmlns:a16="http://schemas.microsoft.com/office/drawing/2014/main" id="{14874EDC-1CA4-4690-A9F4-6AA882493FAC}"/>
              </a:ext>
            </a:extLst>
          </p:cNvPr>
          <p:cNvSpPr/>
          <p:nvPr/>
        </p:nvSpPr>
        <p:spPr>
          <a:xfrm>
            <a:off x="3625517" y="4527025"/>
            <a:ext cx="7329696" cy="1704110"/>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latin typeface="Trebuchet MS" panose="020B0603020202020204" pitchFamily="34" charset="0"/>
              </a:rPr>
              <a:t>Établir une relation de complicité et de confiance entre aidants et personnes accompagnées face à leur intimité sous l’influence de déficiences et de souffrances physiques et psychiques</a:t>
            </a: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2">
            <a:extLst>
              <a:ext uri="{FF2B5EF4-FFF2-40B4-BE49-F238E27FC236}">
                <a16:creationId xmlns:a16="http://schemas.microsoft.com/office/drawing/2014/main" id="{6AEAF290-9E2A-AB08-2660-7DCB403BC9B7}"/>
              </a:ext>
            </a:extLst>
          </p:cNvPr>
          <p:cNvSpPr/>
          <p:nvPr/>
        </p:nvSpPr>
        <p:spPr>
          <a:xfrm>
            <a:off x="5237016" y="1834234"/>
            <a:ext cx="5718197" cy="878361"/>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bg1"/>
              </a:solidFill>
              <a:latin typeface="Trebuchet MS" panose="020B0603020202020204" pitchFamily="34" charset="0"/>
            </a:endParaRPr>
          </a:p>
          <a:p>
            <a:pPr algn="ctr"/>
            <a:r>
              <a:rPr lang="fr-FR" sz="2400" b="1" dirty="0">
                <a:solidFill>
                  <a:schemeClr val="bg1"/>
                </a:solidFill>
                <a:latin typeface="Trebuchet MS" panose="020B0603020202020204" pitchFamily="34" charset="0"/>
              </a:rPr>
              <a:t>Collaborer au sein d’un réseau solidaire au service des êtres vivants</a:t>
            </a:r>
            <a:endParaRPr lang="fr-FR" sz="2400" dirty="0">
              <a:solidFill>
                <a:schemeClr val="bg1"/>
              </a:solidFill>
              <a:latin typeface="Trebuchet MS" panose="020B0603020202020204" pitchFamily="34" charset="0"/>
            </a:endParaRPr>
          </a:p>
          <a:p>
            <a:pPr algn="ctr"/>
            <a:endParaRPr lang="fr-FR" sz="2200" b="1" dirty="0">
              <a:solidFill>
                <a:schemeClr val="bg1"/>
              </a:solidFill>
              <a:latin typeface="Trebuchet MS" panose="020B0603020202020204" pitchFamily="34" charset="0"/>
              <a:ea typeface="Times New Roman" panose="02020603050405020304" pitchFamily="18" charset="0"/>
            </a:endParaRPr>
          </a:p>
        </p:txBody>
      </p:sp>
      <p:sp>
        <p:nvSpPr>
          <p:cNvPr id="2" name="Flèche : angle droit 1">
            <a:extLst>
              <a:ext uri="{FF2B5EF4-FFF2-40B4-BE49-F238E27FC236}">
                <a16:creationId xmlns:a16="http://schemas.microsoft.com/office/drawing/2014/main" id="{60AEFFA8-38BB-E31A-54D5-77BA04ABFC5E}"/>
              </a:ext>
            </a:extLst>
          </p:cNvPr>
          <p:cNvSpPr/>
          <p:nvPr/>
        </p:nvSpPr>
        <p:spPr>
          <a:xfrm>
            <a:off x="790442" y="760410"/>
            <a:ext cx="705853" cy="698791"/>
          </a:xfrm>
          <a:prstGeom prst="bentUp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55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animBg="1"/>
      <p:bldP spid="9" grpId="0" animBg="1"/>
      <p:bldP spid="10"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59179" y="304801"/>
            <a:ext cx="6816982" cy="1311239"/>
          </a:xfrm>
        </p:spPr>
        <p:txBody>
          <a:bodyPr>
            <a:noAutofit/>
          </a:bodyPr>
          <a:lstStyle/>
          <a:p>
            <a:r>
              <a:rPr lang="fr-FR" sz="4200" b="1" dirty="0">
                <a:solidFill>
                  <a:srgbClr val="FF6600"/>
                </a:solidFill>
                <a:latin typeface="Trebuchet MS" panose="020B0603020202020204" pitchFamily="34" charset="0"/>
              </a:rPr>
              <a:t>Comment atteindre le but du projet ?</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7" name="Rectangle à coins arrondis 4">
            <a:extLst>
              <a:ext uri="{FF2B5EF4-FFF2-40B4-BE49-F238E27FC236}">
                <a16:creationId xmlns:a16="http://schemas.microsoft.com/office/drawing/2014/main" id="{8412519A-62F0-ECE2-AE88-9378F5F5E843}"/>
              </a:ext>
            </a:extLst>
          </p:cNvPr>
          <p:cNvSpPr/>
          <p:nvPr/>
        </p:nvSpPr>
        <p:spPr>
          <a:xfrm>
            <a:off x="625644" y="1845329"/>
            <a:ext cx="9857299" cy="160843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52425">
              <a:buClr>
                <a:schemeClr val="bg1"/>
              </a:buClr>
            </a:pPr>
            <a:r>
              <a:rPr lang="fr-FR" sz="3200" dirty="0">
                <a:solidFill>
                  <a:schemeClr val="bg1"/>
                </a:solidFill>
                <a:latin typeface="Trebuchet MS" panose="020B0603020202020204" pitchFamily="34" charset="0"/>
                <a:cs typeface="Arial" panose="020B0604020202020204" pitchFamily="34" charset="0"/>
              </a:rPr>
              <a:t>► L’économie solidaire n’est pas une démarche naturelle devant la course au toujours plus… </a:t>
            </a:r>
            <a:endParaRPr lang="fr-FR" sz="3200" b="1" dirty="0">
              <a:solidFill>
                <a:schemeClr val="bg1"/>
              </a:solidFill>
              <a:latin typeface="Trebuchet MS" panose="020B0603020202020204" pitchFamily="34" charset="0"/>
            </a:endParaRPr>
          </a:p>
        </p:txBody>
      </p:sp>
      <p:sp>
        <p:nvSpPr>
          <p:cNvPr id="4" name="Rectangle 3">
            <a:extLst>
              <a:ext uri="{FF2B5EF4-FFF2-40B4-BE49-F238E27FC236}">
                <a16:creationId xmlns:a16="http://schemas.microsoft.com/office/drawing/2014/main" id="{E477EDF7-5364-DF07-6B04-D39948C570B6}"/>
              </a:ext>
            </a:extLst>
          </p:cNvPr>
          <p:cNvSpPr/>
          <p:nvPr/>
        </p:nvSpPr>
        <p:spPr>
          <a:xfrm>
            <a:off x="4395534" y="3310804"/>
            <a:ext cx="6721643" cy="2063300"/>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p>
          <a:p>
            <a:pPr marL="92075">
              <a:buClr>
                <a:schemeClr val="bg1"/>
              </a:buClr>
            </a:pPr>
            <a:endParaRPr lang="fr-FR" sz="800" dirty="0">
              <a:solidFill>
                <a:schemeClr val="bg1"/>
              </a:solidFill>
              <a:latin typeface="Trebuchet MS" panose="020B0603020202020204" pitchFamily="34" charset="0"/>
              <a:cs typeface="Arial" panose="020B0604020202020204" pitchFamily="34" charset="0"/>
            </a:endParaRPr>
          </a:p>
          <a:p>
            <a:pPr marL="549275" indent="-457200">
              <a:buClr>
                <a:schemeClr val="bg1"/>
              </a:buClr>
              <a:buFont typeface="Wingdings" panose="05000000000000000000" pitchFamily="2" charset="2"/>
              <a:buChar char="Ø"/>
            </a:pPr>
            <a:r>
              <a:rPr lang="fr-FR" sz="2800" dirty="0">
                <a:solidFill>
                  <a:schemeClr val="bg1"/>
                </a:solidFill>
                <a:latin typeface="Trebuchet MS" panose="020B0603020202020204" pitchFamily="34" charset="0"/>
                <a:cs typeface="Arial" panose="020B0604020202020204" pitchFamily="34" charset="0"/>
              </a:rPr>
              <a:t>Nous prenons donc le virage sociétal en faveur de l’avenir de nos enfants et des générations à venir :</a:t>
            </a:r>
          </a:p>
          <a:p>
            <a:pPr>
              <a:buClr>
                <a:schemeClr val="bg1"/>
              </a:buClr>
            </a:pPr>
            <a:endParaRPr lang="fr-FR" dirty="0">
              <a:solidFill>
                <a:schemeClr val="bg1"/>
              </a:solidFill>
              <a:latin typeface="Trebuchet MS" panose="020B0603020202020204" pitchFamily="34" charset="0"/>
              <a:cs typeface="Arial" panose="020B0604020202020204" pitchFamily="34" charset="0"/>
            </a:endParaRPr>
          </a:p>
          <a:p>
            <a:pPr>
              <a:buClr>
                <a:schemeClr val="bg1"/>
              </a:buClr>
            </a:pPr>
            <a:endParaRPr lang="fr-FR" sz="2400" b="1" dirty="0">
              <a:solidFill>
                <a:schemeClr val="bg1"/>
              </a:solidFill>
              <a:latin typeface="Trebuchet MS" panose="020B0603020202020204" pitchFamily="34" charset="0"/>
              <a:cs typeface="Arial" panose="020B0604020202020204" pitchFamily="34" charset="0"/>
            </a:endParaRPr>
          </a:p>
          <a:p>
            <a:pPr algn="ctr"/>
            <a:endParaRPr lang="fr-FR" sz="2200" b="1" dirty="0"/>
          </a:p>
        </p:txBody>
      </p:sp>
      <p:pic>
        <p:nvPicPr>
          <p:cNvPr id="8" name="Image 7">
            <a:extLst>
              <a:ext uri="{FF2B5EF4-FFF2-40B4-BE49-F238E27FC236}">
                <a16:creationId xmlns:a16="http://schemas.microsoft.com/office/drawing/2014/main" id="{9E71ECBD-FEC2-6ED2-CA0B-4F02CEEC0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62" y="3547196"/>
            <a:ext cx="4045172" cy="3198507"/>
          </a:xfrm>
          <a:prstGeom prst="rect">
            <a:avLst/>
          </a:prstGeom>
        </p:spPr>
      </p:pic>
      <p:pic>
        <p:nvPicPr>
          <p:cNvPr id="11" name="Graphique 10" descr="Retour avec un remplissage uni">
            <a:extLst>
              <a:ext uri="{FF2B5EF4-FFF2-40B4-BE49-F238E27FC236}">
                <a16:creationId xmlns:a16="http://schemas.microsoft.com/office/drawing/2014/main" id="{C556C39F-C175-FC8C-0D3A-C5DE2D7B7B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562555">
            <a:off x="10365519" y="3891275"/>
            <a:ext cx="1147708" cy="1147708"/>
          </a:xfrm>
          <a:prstGeom prst="rect">
            <a:avLst/>
          </a:prstGeom>
        </p:spPr>
      </p:pic>
      <p:sp>
        <p:nvSpPr>
          <p:cNvPr id="13" name="Rectangle 12">
            <a:extLst>
              <a:ext uri="{FF2B5EF4-FFF2-40B4-BE49-F238E27FC236}">
                <a16:creationId xmlns:a16="http://schemas.microsoft.com/office/drawing/2014/main" id="{F9A74E35-490B-2CAF-EE18-D2461743A29C}"/>
              </a:ext>
            </a:extLst>
          </p:cNvPr>
          <p:cNvSpPr/>
          <p:nvPr/>
        </p:nvSpPr>
        <p:spPr>
          <a:xfrm>
            <a:off x="3962401" y="4885874"/>
            <a:ext cx="7556602" cy="1538117"/>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6838" algn="ctr">
              <a:buClr>
                <a:schemeClr val="tx1">
                  <a:lumMod val="85000"/>
                  <a:lumOff val="15000"/>
                </a:schemeClr>
              </a:buClr>
              <a:buSzPct val="100000"/>
            </a:pPr>
            <a:r>
              <a:rPr lang="fr-FR" sz="2800" dirty="0">
                <a:solidFill>
                  <a:schemeClr val="tx1">
                    <a:lumMod val="85000"/>
                    <a:lumOff val="15000"/>
                  </a:schemeClr>
                </a:solidFill>
                <a:latin typeface="Trebuchet MS" panose="020B0603020202020204" pitchFamily="34" charset="0"/>
                <a:cs typeface="Arial" panose="020B0604020202020204" pitchFamily="34" charset="0"/>
              </a:rPr>
              <a:t>Avec une recette composée de </a:t>
            </a:r>
            <a:r>
              <a:rPr lang="fr-FR" sz="2800" b="1" dirty="0">
                <a:solidFill>
                  <a:srgbClr val="FF6600"/>
                </a:solidFill>
                <a:latin typeface="Trebuchet MS" panose="020B0603020202020204" pitchFamily="34" charset="0"/>
                <a:cs typeface="Arial" panose="020B0604020202020204" pitchFamily="34" charset="0"/>
              </a:rPr>
              <a:t>7 ingrédients</a:t>
            </a:r>
            <a:r>
              <a:rPr lang="fr-FR" sz="2800" b="1" dirty="0">
                <a:solidFill>
                  <a:schemeClr val="tx1">
                    <a:lumMod val="85000"/>
                    <a:lumOff val="15000"/>
                  </a:schemeClr>
                </a:solidFill>
                <a:latin typeface="Trebuchet MS" panose="020B0603020202020204" pitchFamily="34" charset="0"/>
                <a:cs typeface="Arial" panose="020B0604020202020204" pitchFamily="34" charset="0"/>
              </a:rPr>
              <a:t> </a:t>
            </a:r>
            <a:r>
              <a:rPr lang="fr-FR" sz="2800" dirty="0">
                <a:solidFill>
                  <a:schemeClr val="tx1">
                    <a:lumMod val="85000"/>
                    <a:lumOff val="15000"/>
                  </a:schemeClr>
                </a:solidFill>
                <a:latin typeface="Trebuchet MS" panose="020B0603020202020204" pitchFamily="34" charset="0"/>
                <a:cs typeface="Arial" panose="020B0604020202020204" pitchFamily="34" charset="0"/>
              </a:rPr>
              <a:t>pour répondre aux intérêts et aux besoins évolutifs de tout un chacun au fil du temps </a:t>
            </a:r>
            <a:endParaRPr lang="fr-FR" sz="28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24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3" name="Image 2">
            <a:extLst>
              <a:ext uri="{FF2B5EF4-FFF2-40B4-BE49-F238E27FC236}">
                <a16:creationId xmlns:a16="http://schemas.microsoft.com/office/drawing/2014/main" id="{8477336A-2304-D483-E30F-0BF3B2793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57" y="2799212"/>
            <a:ext cx="3628103" cy="3847874"/>
          </a:xfrm>
          <a:prstGeom prst="rect">
            <a:avLst/>
          </a:prstGeom>
        </p:spPr>
      </p:pic>
      <p:sp>
        <p:nvSpPr>
          <p:cNvPr id="7" name="Rectangle : coins arrondis 6">
            <a:extLst>
              <a:ext uri="{FF2B5EF4-FFF2-40B4-BE49-F238E27FC236}">
                <a16:creationId xmlns:a16="http://schemas.microsoft.com/office/drawing/2014/main" id="{F6D719F9-007D-857E-747F-C46122A78F73}"/>
              </a:ext>
            </a:extLst>
          </p:cNvPr>
          <p:cNvSpPr/>
          <p:nvPr/>
        </p:nvSpPr>
        <p:spPr>
          <a:xfrm>
            <a:off x="3914274" y="2760993"/>
            <a:ext cx="7491663" cy="195538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tx1"/>
              </a:buClr>
            </a:pPr>
            <a:r>
              <a:rPr lang="fr-FR" sz="2800" dirty="0">
                <a:solidFill>
                  <a:schemeClr val="bg1"/>
                </a:solidFill>
                <a:latin typeface="Trebuchet MS" panose="020B0603020202020204" pitchFamily="34" charset="0"/>
              </a:rPr>
              <a:t>Grâce au procédé de conception projet </a:t>
            </a:r>
          </a:p>
          <a:p>
            <a:pPr algn="ctr">
              <a:buClr>
                <a:schemeClr val="tx1"/>
              </a:buClr>
            </a:pPr>
            <a:r>
              <a:rPr lang="fr-FR" sz="2800" dirty="0">
                <a:solidFill>
                  <a:schemeClr val="bg1"/>
                </a:solidFill>
                <a:latin typeface="Trebuchet MS" panose="020B0603020202020204" pitchFamily="34" charset="0"/>
              </a:rPr>
              <a:t>global et transversal harmonisé </a:t>
            </a:r>
          </a:p>
          <a:p>
            <a:pPr algn="ctr">
              <a:buClr>
                <a:schemeClr val="tx1"/>
              </a:buClr>
            </a:pPr>
            <a:r>
              <a:rPr lang="fr-FR" sz="2800" dirty="0">
                <a:solidFill>
                  <a:schemeClr val="bg1"/>
                </a:solidFill>
                <a:latin typeface="Trebuchet MS" panose="020B0603020202020204" pitchFamily="34" charset="0"/>
              </a:rPr>
              <a:t>aux besoins à </a:t>
            </a:r>
            <a:r>
              <a:rPr lang="fr-FR" sz="28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chaque étape de la vie</a:t>
            </a:r>
          </a:p>
          <a:p>
            <a:pPr algn="just">
              <a:buClr>
                <a:schemeClr val="tx1"/>
              </a:buClr>
            </a:pPr>
            <a:endParaRPr lang="fr-FR"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p:txBody>
      </p:sp>
      <p:sp>
        <p:nvSpPr>
          <p:cNvPr id="8" name="Espace réservé du contenu 2">
            <a:extLst>
              <a:ext uri="{FF2B5EF4-FFF2-40B4-BE49-F238E27FC236}">
                <a16:creationId xmlns:a16="http://schemas.microsoft.com/office/drawing/2014/main" id="{B6E12861-2A7F-E39F-0627-6615A401CA3B}"/>
              </a:ext>
            </a:extLst>
          </p:cNvPr>
          <p:cNvSpPr txBox="1">
            <a:spLocks/>
          </p:cNvSpPr>
          <p:nvPr/>
        </p:nvSpPr>
        <p:spPr>
          <a:xfrm>
            <a:off x="1234439" y="503694"/>
            <a:ext cx="8742317" cy="220565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360363">
              <a:buClrTx/>
              <a:buNone/>
            </a:pPr>
            <a:r>
              <a:rPr lang="fr-FR"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m</a:t>
            </a:r>
            <a:r>
              <a:rPr lang="fr-FR"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odèle économique articulé sur des i</a:t>
            </a:r>
            <a:r>
              <a:rPr lang="fr-FR" sz="3200" i="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nterdépendances et des formes d'autonomie intégrées à différentes échelles</a:t>
            </a:r>
            <a:endParaRPr lang="fr-FR" sz="3200" dirty="0">
              <a:solidFill>
                <a:srgbClr val="0000FF"/>
              </a:solidFill>
              <a:effectLst>
                <a:outerShdw blurRad="38100" dist="38100" dir="2700000" algn="tl">
                  <a:srgbClr val="000000">
                    <a:alpha val="43137"/>
                  </a:srgbClr>
                </a:outerShdw>
              </a:effectLst>
              <a:latin typeface="Trebuchet MS" panose="020B0603020202020204" pitchFamily="34" charset="0"/>
            </a:endParaRPr>
          </a:p>
        </p:txBody>
      </p:sp>
      <p:sp>
        <p:nvSpPr>
          <p:cNvPr id="2" name="Rectangle : coins arrondis 1">
            <a:extLst>
              <a:ext uri="{FF2B5EF4-FFF2-40B4-BE49-F238E27FC236}">
                <a16:creationId xmlns:a16="http://schemas.microsoft.com/office/drawing/2014/main" id="{11B36BED-90A8-4AF8-A980-3B66A934390C}"/>
              </a:ext>
            </a:extLst>
          </p:cNvPr>
          <p:cNvSpPr/>
          <p:nvPr/>
        </p:nvSpPr>
        <p:spPr>
          <a:xfrm>
            <a:off x="4336025" y="4547420"/>
            <a:ext cx="6784255" cy="209966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chemeClr val="bg1"/>
              </a:buClr>
            </a:pPr>
            <a:endParaRPr lang="fr-FR"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342900" indent="-342900">
              <a:buClr>
                <a:schemeClr val="bg1"/>
              </a:buClr>
              <a:buFont typeface="Wingdings" panose="05000000000000000000" pitchFamily="2" charset="2"/>
              <a:buChar char="Ø"/>
            </a:pPr>
            <a:endParaRPr lang="fr-FR" sz="25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379413">
              <a:buClr>
                <a:schemeClr val="bg1"/>
              </a:buClr>
            </a:pPr>
            <a:endParaRPr lang="fr-FR"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722313" indent="-342900">
              <a:buClr>
                <a:schemeClr val="bg1"/>
              </a:buClr>
              <a:buFont typeface="Wingdings" panose="05000000000000000000" pitchFamily="2" charset="2"/>
              <a:buChar char="Ø"/>
            </a:pPr>
            <a:r>
              <a:rPr lang="fr-FR"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le management de l’humain à la fois professionnel et "usager-client"  </a:t>
            </a:r>
          </a:p>
          <a:p>
            <a:pPr marL="722313" indent="-342900">
              <a:buClr>
                <a:schemeClr val="bg1"/>
              </a:buClr>
              <a:buFont typeface="Wingdings" panose="05000000000000000000" pitchFamily="2" charset="2"/>
              <a:buChar char="Ø"/>
            </a:pPr>
            <a:r>
              <a:rPr lang="fr-FR"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et le management des modes de vie         dans le respect de l’environnement</a:t>
            </a:r>
          </a:p>
          <a:p>
            <a:pPr algn="just">
              <a:buClr>
                <a:schemeClr val="tx1"/>
              </a:buClr>
            </a:pPr>
            <a:endParaRPr lang="fr-FR" sz="20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just">
              <a:buClr>
                <a:schemeClr val="tx1"/>
              </a:buClr>
            </a:pPr>
            <a:r>
              <a:rPr lang="fr-FR"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p:txBody>
      </p:sp>
      <p:sp>
        <p:nvSpPr>
          <p:cNvPr id="6" name="Rectangle 5">
            <a:extLst>
              <a:ext uri="{FF2B5EF4-FFF2-40B4-BE49-F238E27FC236}">
                <a16:creationId xmlns:a16="http://schemas.microsoft.com/office/drawing/2014/main" id="{8AD1E721-95E8-4B4E-D217-F185BCC92B6D}"/>
              </a:ext>
            </a:extLst>
          </p:cNvPr>
          <p:cNvSpPr/>
          <p:nvPr/>
        </p:nvSpPr>
        <p:spPr>
          <a:xfrm>
            <a:off x="4667451" y="4363453"/>
            <a:ext cx="6084612" cy="531851"/>
          </a:xfrm>
          <a:prstGeom prst="rect">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tx1"/>
              </a:buClr>
            </a:pPr>
            <a:r>
              <a:rPr lang="fr-FR" sz="2800" b="1" dirty="0">
                <a:solidFill>
                  <a:srgbClr val="FF6600"/>
                </a:solidFill>
                <a:latin typeface="Trebuchet MS" panose="020B0603020202020204" pitchFamily="34" charset="0"/>
                <a:cs typeface="Arial" panose="020B0604020202020204" pitchFamily="34" charset="0"/>
              </a:rPr>
              <a:t>►</a:t>
            </a:r>
            <a:r>
              <a:rPr lang="fr-FR" sz="2800" b="1" dirty="0">
                <a:solidFill>
                  <a:srgbClr val="FF6600"/>
                </a:solidFill>
                <a:latin typeface="Trebuchet MS" panose="020B0603020202020204" pitchFamily="34" charset="0"/>
                <a:ea typeface="Calibri" panose="020F0502020204030204" pitchFamily="34" charset="0"/>
                <a:cs typeface="Times New Roman" panose="02020603050405020304" pitchFamily="18" charset="0"/>
              </a:rPr>
              <a:t> Optimisation des liens entre :  </a:t>
            </a:r>
          </a:p>
        </p:txBody>
      </p:sp>
      <p:sp>
        <p:nvSpPr>
          <p:cNvPr id="11" name="Organigramme : Stockage à accès séquentiel 10">
            <a:extLst>
              <a:ext uri="{FF2B5EF4-FFF2-40B4-BE49-F238E27FC236}">
                <a16:creationId xmlns:a16="http://schemas.microsoft.com/office/drawing/2014/main" id="{E2F3D933-6985-E2B4-5DAA-6A40E7CA2CA4}"/>
              </a:ext>
            </a:extLst>
          </p:cNvPr>
          <p:cNvSpPr/>
          <p:nvPr/>
        </p:nvSpPr>
        <p:spPr>
          <a:xfrm>
            <a:off x="401053" y="33688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1</a:t>
            </a:r>
          </a:p>
        </p:txBody>
      </p:sp>
    </p:spTree>
    <p:extLst>
      <p:ext uri="{BB962C8B-B14F-4D97-AF65-F5344CB8AC3E}">
        <p14:creationId xmlns:p14="http://schemas.microsoft.com/office/powerpoint/2010/main" val="37982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762000" y="709060"/>
            <a:ext cx="5232099" cy="916922"/>
          </a:xfrm>
        </p:spPr>
        <p:txBody>
          <a:bodyPr vert="horz" lIns="91440" tIns="45720" rIns="91440" bIns="45720" rtlCol="0" anchor="t">
            <a:noAutofit/>
          </a:bodyPr>
          <a:lstStyle/>
          <a:p>
            <a:r>
              <a:rPr lang="fr-FR" sz="3200"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management doublé d’u</a:t>
            </a:r>
            <a:r>
              <a:rPr lang="fr-FR" sz="3200" dirty="0">
                <a:effectLst>
                  <a:outerShdw blurRad="38100" dist="38100" dir="2700000" algn="tl">
                    <a:srgbClr val="000000">
                      <a:alpha val="43137"/>
                    </a:srgbClr>
                  </a:outerShdw>
                </a:effectLst>
                <a:latin typeface="Trebuchet MS" panose="020B0603020202020204" pitchFamily="34" charset="0"/>
              </a:rPr>
              <a:t>ne philosophie humaine  </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4" name="Espace réservé du contenu 2">
            <a:extLst>
              <a:ext uri="{FF2B5EF4-FFF2-40B4-BE49-F238E27FC236}">
                <a16:creationId xmlns:a16="http://schemas.microsoft.com/office/drawing/2014/main" id="{2F1F0346-796D-3349-F5A1-AAF95CCE5666}"/>
              </a:ext>
            </a:extLst>
          </p:cNvPr>
          <p:cNvSpPr txBox="1">
            <a:spLocks/>
          </p:cNvSpPr>
          <p:nvPr/>
        </p:nvSpPr>
        <p:spPr>
          <a:xfrm>
            <a:off x="6041811" y="1870917"/>
            <a:ext cx="5914333" cy="169574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sz="2500" b="1" dirty="0">
                <a:solidFill>
                  <a:srgbClr val="538034"/>
                </a:solidFill>
                <a:latin typeface="Trebuchet MS" panose="020B0603020202020204" pitchFamily="34" charset="0"/>
                <a:cs typeface="Arial" panose="020B0604020202020204" pitchFamily="34" charset="0"/>
              </a:rPr>
              <a:t>   ►</a:t>
            </a:r>
            <a:r>
              <a:rPr lang="fr-FR" sz="2500" b="1" dirty="0">
                <a:solidFill>
                  <a:srgbClr val="FF6600"/>
                </a:solidFill>
                <a:latin typeface="Trebuchet MS" panose="020B0603020202020204" pitchFamily="34" charset="0"/>
                <a:cs typeface="Arial" panose="020B0604020202020204" pitchFamily="34" charset="0"/>
              </a:rPr>
              <a:t> </a:t>
            </a:r>
            <a:r>
              <a:rPr lang="fr-FR" sz="2500" b="1" dirty="0">
                <a:solidFill>
                  <a:schemeClr val="tx1">
                    <a:lumMod val="85000"/>
                    <a:lumOff val="15000"/>
                  </a:schemeClr>
                </a:solidFill>
                <a:latin typeface="Trebuchet MS" panose="020B0603020202020204" pitchFamily="34" charset="0"/>
                <a:cs typeface="Arial" panose="020B0604020202020204" pitchFamily="34" charset="0"/>
              </a:rPr>
              <a:t>Pour épanouir les RH au sein d’un réseau qui agit en faveur du</a:t>
            </a:r>
            <a:r>
              <a:rPr lang="fr-FR" sz="2500" b="1" dirty="0">
                <a:solidFill>
                  <a:schemeClr val="tx1">
                    <a:lumMod val="85000"/>
                    <a:lumOff val="15000"/>
                  </a:schemeClr>
                </a:solidFill>
                <a:effectLst/>
                <a:latin typeface="Trebuchet MS" panose="020B0603020202020204" pitchFamily="34" charset="0"/>
                <a:ea typeface="Times New Roman" panose="02020603050405020304" pitchFamily="18" charset="0"/>
              </a:rPr>
              <a:t> "Maintien de l’équilibre et de la bonne santé", </a:t>
            </a:r>
            <a:r>
              <a:rPr lang="fr-FR" sz="2500" b="1" dirty="0">
                <a:solidFill>
                  <a:schemeClr val="tx1">
                    <a:lumMod val="85000"/>
                    <a:lumOff val="15000"/>
                  </a:schemeClr>
                </a:solidFill>
                <a:latin typeface="Trebuchet MS" panose="020B0603020202020204" pitchFamily="34" charset="0"/>
                <a:ea typeface="Times New Roman" panose="02020603050405020304" pitchFamily="18" charset="0"/>
              </a:rPr>
              <a:t>du</a:t>
            </a:r>
            <a:r>
              <a:rPr lang="fr-FR" sz="2500" b="1" dirty="0">
                <a:solidFill>
                  <a:schemeClr val="tx1">
                    <a:lumMod val="85000"/>
                    <a:lumOff val="15000"/>
                  </a:schemeClr>
                </a:solidFill>
                <a:effectLst/>
                <a:latin typeface="Trebuchet MS" panose="020B0603020202020204" pitchFamily="34" charset="0"/>
                <a:ea typeface="Times New Roman" panose="02020603050405020304" pitchFamily="18" charset="0"/>
              </a:rPr>
              <a:t> "Lieu de vie" et de la "Vie </a:t>
            </a:r>
            <a:r>
              <a:rPr lang="fr-FR" sz="2500" b="1" dirty="0">
                <a:solidFill>
                  <a:schemeClr val="tx1">
                    <a:lumMod val="85000"/>
                    <a:lumOff val="15000"/>
                  </a:schemeClr>
                </a:solidFill>
                <a:latin typeface="Trebuchet MS" panose="020B0603020202020204" pitchFamily="34" charset="0"/>
                <a:ea typeface="Times New Roman" panose="02020603050405020304" pitchFamily="18" charset="0"/>
              </a:rPr>
              <a:t>sociale" </a:t>
            </a:r>
            <a:r>
              <a:rPr lang="fr-FR" sz="2500" b="1" dirty="0">
                <a:solidFill>
                  <a:schemeClr val="tx1">
                    <a:lumMod val="85000"/>
                    <a:lumOff val="15000"/>
                  </a:schemeClr>
                </a:solidFill>
                <a:effectLst/>
                <a:latin typeface="Trebuchet MS" panose="020B0603020202020204" pitchFamily="34" charset="0"/>
                <a:ea typeface="Times New Roman" panose="02020603050405020304" pitchFamily="18" charset="0"/>
              </a:rPr>
              <a:t>:</a:t>
            </a:r>
            <a:endParaRPr lang="fr-FR" sz="2500" b="1" dirty="0">
              <a:solidFill>
                <a:schemeClr val="tx1">
                  <a:lumMod val="85000"/>
                  <a:lumOff val="15000"/>
                </a:schemeClr>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544A7D40-B56F-AE25-E750-0C08B3D02E4D}"/>
              </a:ext>
            </a:extLst>
          </p:cNvPr>
          <p:cNvSpPr txBox="1">
            <a:spLocks/>
          </p:cNvSpPr>
          <p:nvPr/>
        </p:nvSpPr>
        <p:spPr>
          <a:xfrm>
            <a:off x="6581625" y="3521824"/>
            <a:ext cx="5422231" cy="308263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Réapprendre la confiance</a:t>
            </a:r>
          </a:p>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Construire les relations</a:t>
            </a:r>
          </a:p>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Travailler l’autonomie de chacun</a:t>
            </a:r>
          </a:p>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Sécuriser</a:t>
            </a:r>
            <a:r>
              <a:rPr lang="fr-FR" sz="2600" baseline="0" dirty="0">
                <a:solidFill>
                  <a:schemeClr val="tx1">
                    <a:lumMod val="85000"/>
                    <a:lumOff val="15000"/>
                  </a:schemeClr>
                </a:solidFill>
                <a:latin typeface="Trebuchet MS" panose="020B0603020202020204" pitchFamily="34" charset="0"/>
              </a:rPr>
              <a:t> l’emploi et l’activité à chaque étape de la vie</a:t>
            </a:r>
          </a:p>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Rendre conformes nos activités avec l’écoresponsabilité</a:t>
            </a:r>
          </a:p>
          <a:p>
            <a:pPr marL="352425" algn="just">
              <a:lnSpc>
                <a:spcPct val="80000"/>
              </a:lnSpc>
              <a:buFont typeface="Wingdings" panose="05000000000000000000" pitchFamily="2" charset="2"/>
              <a:buChar char="Ø"/>
            </a:pPr>
            <a:endParaRPr lang="fr-FR" sz="2200" dirty="0">
              <a:solidFill>
                <a:srgbClr val="FF0000"/>
              </a:solidFill>
            </a:endParaRPr>
          </a:p>
        </p:txBody>
      </p:sp>
      <p:sp>
        <p:nvSpPr>
          <p:cNvPr id="10" name="Flèche : virage 9">
            <a:extLst>
              <a:ext uri="{FF2B5EF4-FFF2-40B4-BE49-F238E27FC236}">
                <a16:creationId xmlns:a16="http://schemas.microsoft.com/office/drawing/2014/main" id="{34E09C1C-6CB8-AB66-18BA-0AC49FFDEBDD}"/>
              </a:ext>
            </a:extLst>
          </p:cNvPr>
          <p:cNvSpPr/>
          <p:nvPr/>
        </p:nvSpPr>
        <p:spPr>
          <a:xfrm>
            <a:off x="350520" y="273232"/>
            <a:ext cx="652113" cy="813542"/>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Rectangle à coins arrondis 4">
            <a:extLst>
              <a:ext uri="{FF2B5EF4-FFF2-40B4-BE49-F238E27FC236}">
                <a16:creationId xmlns:a16="http://schemas.microsoft.com/office/drawing/2014/main" id="{52DCB520-0E17-728D-6AEF-DEA1BFBE4D21}"/>
              </a:ext>
            </a:extLst>
          </p:cNvPr>
          <p:cNvSpPr/>
          <p:nvPr/>
        </p:nvSpPr>
        <p:spPr>
          <a:xfrm>
            <a:off x="294584" y="3193469"/>
            <a:ext cx="5747227" cy="237162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fr-FR" sz="800" dirty="0">
              <a:latin typeface="Trebuchet MS" panose="020B0603020202020204" pitchFamily="34" charset="0"/>
              <a:ea typeface="Calibri" panose="020F0502020204030204" pitchFamily="34" charset="0"/>
            </a:endParaRPr>
          </a:p>
          <a:p>
            <a:pPr marL="96838"/>
            <a:r>
              <a:rPr lang="fr-FR" sz="2400" dirty="0">
                <a:latin typeface="Trebuchet MS" panose="020B0603020202020204" pitchFamily="34" charset="0"/>
                <a:ea typeface="Calibri" panose="020F0502020204030204" pitchFamily="34" charset="0"/>
              </a:rPr>
              <a:t>Notre forme innovante d’entreprise est combinée à un processus novateur d'organisation du travail                            et de production                                              de services</a:t>
            </a:r>
            <a:endParaRPr lang="fr-FR" sz="2400" dirty="0">
              <a:latin typeface="Trebuchet MS" panose="020B0603020202020204" pitchFamily="34" charset="0"/>
            </a:endParaRPr>
          </a:p>
          <a:p>
            <a:pPr marL="0" indent="0">
              <a:buNone/>
            </a:pPr>
            <a:endParaRPr lang="fr-FR" sz="800" dirty="0">
              <a:solidFill>
                <a:srgbClr val="FF6600"/>
              </a:solidFill>
              <a:effectLst/>
              <a:latin typeface="Trebuchet MS" panose="020B0603020202020204" pitchFamily="34" charset="0"/>
              <a:ea typeface="Calibri" panose="020F0502020204030204" pitchFamily="34" charset="0"/>
            </a:endParaRPr>
          </a:p>
        </p:txBody>
      </p:sp>
      <p:sp>
        <p:nvSpPr>
          <p:cNvPr id="11" name="Rectangle à coins arrondis 4">
            <a:extLst>
              <a:ext uri="{FF2B5EF4-FFF2-40B4-BE49-F238E27FC236}">
                <a16:creationId xmlns:a16="http://schemas.microsoft.com/office/drawing/2014/main" id="{B586BBAE-6A0F-EACC-B42E-4B876AB45427}"/>
              </a:ext>
            </a:extLst>
          </p:cNvPr>
          <p:cNvSpPr/>
          <p:nvPr/>
        </p:nvSpPr>
        <p:spPr>
          <a:xfrm>
            <a:off x="1338946" y="1863517"/>
            <a:ext cx="3674213" cy="1466800"/>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96838" algn="ctr">
              <a:buNone/>
            </a:pPr>
            <a:r>
              <a:rPr lang="fr-FR" sz="2600" b="1" baseline="0" dirty="0">
                <a:solidFill>
                  <a:schemeClr val="bg1"/>
                </a:solidFill>
                <a:latin typeface="Arial" panose="020B0604020202020204" pitchFamily="34" charset="0"/>
                <a:cs typeface="Arial" panose="020B0604020202020204" pitchFamily="34" charset="0"/>
              </a:rPr>
              <a:t>Dans </a:t>
            </a:r>
            <a:r>
              <a:rPr lang="fr-FR" sz="2600" b="1" dirty="0">
                <a:solidFill>
                  <a:schemeClr val="bg1"/>
                </a:solidFill>
                <a:latin typeface="Arial" panose="020B0604020202020204" pitchFamily="34" charset="0"/>
                <a:cs typeface="Arial" panose="020B0604020202020204" pitchFamily="34" charset="0"/>
              </a:rPr>
              <a:t>la </a:t>
            </a:r>
            <a:r>
              <a:rPr lang="fr-FR" sz="2600" b="1" baseline="0" dirty="0">
                <a:solidFill>
                  <a:schemeClr val="bg1"/>
                </a:solidFill>
                <a:latin typeface="Arial" panose="020B0604020202020204" pitchFamily="34" charset="0"/>
                <a:cs typeface="Arial" panose="020B0604020202020204" pitchFamily="34" charset="0"/>
              </a:rPr>
              <a:t>démarche </a:t>
            </a:r>
            <a:r>
              <a:rPr lang="fr-FR" sz="2600" b="1" dirty="0">
                <a:solidFill>
                  <a:schemeClr val="bg1"/>
                </a:solidFill>
                <a:latin typeface="Trebuchet MS" panose="020B0603020202020204" pitchFamily="34" charset="0"/>
                <a:cs typeface="Arial" panose="020B0604020202020204" pitchFamily="34" charset="0"/>
              </a:rPr>
              <a:t>i</a:t>
            </a:r>
            <a:r>
              <a:rPr lang="fr-FR" sz="2600" b="1" baseline="0" dirty="0">
                <a:solidFill>
                  <a:schemeClr val="bg1"/>
                </a:solidFill>
                <a:latin typeface="Trebuchet MS" panose="020B0603020202020204" pitchFamily="34" charset="0"/>
              </a:rPr>
              <a:t>ntergénérationnelle         et transculturelle</a:t>
            </a:r>
            <a:endParaRPr lang="fr-FR" sz="2600" dirty="0">
              <a:solidFill>
                <a:schemeClr val="bg1"/>
              </a:solidFill>
              <a:latin typeface="Trebuchet MS" panose="020B0603020202020204" pitchFamily="34" charset="0"/>
            </a:endParaRPr>
          </a:p>
          <a:p>
            <a:pPr marL="0" indent="0">
              <a:buNone/>
            </a:pPr>
            <a:endParaRPr lang="fr-FR" sz="800" dirty="0">
              <a:solidFill>
                <a:srgbClr val="FF6600"/>
              </a:solidFill>
              <a:effectLst/>
              <a:latin typeface="Trebuchet MS" panose="020B0603020202020204" pitchFamily="34" charset="0"/>
              <a:ea typeface="Calibri" panose="020F0502020204030204" pitchFamily="34" charset="0"/>
            </a:endParaRPr>
          </a:p>
        </p:txBody>
      </p:sp>
      <p:pic>
        <p:nvPicPr>
          <p:cNvPr id="12" name="Image 11">
            <a:extLst>
              <a:ext uri="{FF2B5EF4-FFF2-40B4-BE49-F238E27FC236}">
                <a16:creationId xmlns:a16="http://schemas.microsoft.com/office/drawing/2014/main" id="{261C0A41-C133-28F9-4AB6-E8E624CFF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889" y="4343401"/>
            <a:ext cx="2673626" cy="2455754"/>
          </a:xfrm>
          <a:prstGeom prst="rect">
            <a:avLst/>
          </a:prstGeom>
        </p:spPr>
      </p:pic>
    </p:spTree>
    <p:extLst>
      <p:ext uri="{BB962C8B-B14F-4D97-AF65-F5344CB8AC3E}">
        <p14:creationId xmlns:p14="http://schemas.microsoft.com/office/powerpoint/2010/main" val="78777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3"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idx="4294967295"/>
          </p:nvPr>
        </p:nvSpPr>
        <p:spPr>
          <a:xfrm>
            <a:off x="714365" y="678600"/>
            <a:ext cx="10630968" cy="1024000"/>
          </a:xfrm>
          <a:prstGeom prst="rect">
            <a:avLst/>
          </a:prstGeom>
        </p:spPr>
        <p:txBody>
          <a:bodyPr spcFirstLastPara="1" vert="horz" wrap="square" lIns="121900" tIns="121900" rIns="121900" bIns="121900" rtlCol="0" anchor="t" anchorCtr="0">
            <a:noAutofit/>
          </a:bodyPr>
          <a:lstStyle/>
          <a:p>
            <a:pPr>
              <a:spcBef>
                <a:spcPts val="0"/>
              </a:spcBef>
              <a:spcAft>
                <a:spcPts val="2133"/>
              </a:spcAft>
            </a:pPr>
            <a:r>
              <a:rPr lang="fr" sz="5400" b="1" dirty="0">
                <a:solidFill>
                  <a:srgbClr val="FF6600"/>
                </a:solidFill>
                <a:latin typeface="Trebuchet MS" panose="020B0603020202020204" pitchFamily="34" charset="0"/>
              </a:rPr>
              <a:t>Contexte du projet </a:t>
            </a:r>
            <a:br>
              <a:rPr lang="fr" sz="4800" dirty="0">
                <a:solidFill>
                  <a:schemeClr val="dk1"/>
                </a:solidFill>
              </a:rPr>
            </a:br>
            <a:endParaRPr sz="4800" dirty="0"/>
          </a:p>
        </p:txBody>
      </p:sp>
      <p:sp>
        <p:nvSpPr>
          <p:cNvPr id="79" name="Google Shape;79;p14"/>
          <p:cNvSpPr txBox="1">
            <a:spLocks noGrp="1"/>
          </p:cNvSpPr>
          <p:nvPr>
            <p:ph type="title" idx="4294967295"/>
          </p:nvPr>
        </p:nvSpPr>
        <p:spPr>
          <a:xfrm>
            <a:off x="714365" y="2287694"/>
            <a:ext cx="7719827" cy="2284305"/>
          </a:xfrm>
          <a:prstGeom prst="rect">
            <a:avLst/>
          </a:prstGeom>
        </p:spPr>
        <p:txBody>
          <a:bodyPr spcFirstLastPara="1" vert="horz" wrap="square" lIns="121900" tIns="121900" rIns="121900" bIns="121900" rtlCol="0" anchor="t" anchorCtr="0">
            <a:noAutofit/>
          </a:bodyPr>
          <a:lstStyle/>
          <a:p>
            <a:pPr>
              <a:lnSpc>
                <a:spcPct val="100000"/>
              </a:lnSpc>
              <a:spcAft>
                <a:spcPts val="2133"/>
              </a:spcAft>
            </a:pPr>
            <a:r>
              <a:rPr lang="fr-FR" b="1" dirty="0">
                <a:latin typeface="Trebuchet MS" panose="020B0603020202020204" pitchFamily="34" charset="0"/>
                <a:ea typeface="Times New Roman" panose="02020603050405020304" pitchFamily="18" charset="0"/>
                <a:cs typeface="Times New Roman" panose="02020603050405020304" pitchFamily="18" charset="0"/>
              </a:rPr>
              <a:t>« Ensemble, nous pouvons créer un avenir meilleur pour tous ! »</a:t>
            </a:r>
            <a:endParaRPr b="1" dirty="0">
              <a:latin typeface="Trebuchet MS" panose="020B0603020202020204" pitchFamily="34" charset="0"/>
              <a:ea typeface="Lato"/>
              <a:cs typeface="Lato"/>
              <a:sym typeface="Lato"/>
            </a:endParaRPr>
          </a:p>
        </p:txBody>
      </p:sp>
      <p:pic>
        <p:nvPicPr>
          <p:cNvPr id="3" name="Image 2">
            <a:extLst>
              <a:ext uri="{FF2B5EF4-FFF2-40B4-BE49-F238E27FC236}">
                <a16:creationId xmlns:a16="http://schemas.microsoft.com/office/drawing/2014/main" id="{98EF3C74-F204-4C3C-D0DD-459092B1C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637" y="3429000"/>
            <a:ext cx="4987364" cy="3440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9"/>
                                        </p:tgtEl>
                                        <p:attrNameLst>
                                          <p:attrName>style.visibility</p:attrName>
                                        </p:attrNameLst>
                                      </p:cBhvr>
                                      <p:to>
                                        <p:strVal val="visible"/>
                                      </p:to>
                                    </p:set>
                                    <p:anim calcmode="lin" valueType="num">
                                      <p:cBhvr>
                                        <p:cTn id="25" dur="500" fill="hold"/>
                                        <p:tgtEl>
                                          <p:spTgt spid="79"/>
                                        </p:tgtEl>
                                        <p:attrNameLst>
                                          <p:attrName>ppt_w</p:attrName>
                                        </p:attrNameLst>
                                      </p:cBhvr>
                                      <p:tavLst>
                                        <p:tav tm="0">
                                          <p:val>
                                            <p:fltVal val="0"/>
                                          </p:val>
                                        </p:tav>
                                        <p:tav tm="100000">
                                          <p:val>
                                            <p:strVal val="#ppt_w"/>
                                          </p:val>
                                        </p:tav>
                                      </p:tavLst>
                                    </p:anim>
                                    <p:anim calcmode="lin" valueType="num">
                                      <p:cBhvr>
                                        <p:cTn id="26" dur="500" fill="hold"/>
                                        <p:tgtEl>
                                          <p:spTgt spid="79"/>
                                        </p:tgtEl>
                                        <p:attrNameLst>
                                          <p:attrName>ppt_h</p:attrName>
                                        </p:attrNameLst>
                                      </p:cBhvr>
                                      <p:tavLst>
                                        <p:tav tm="0">
                                          <p:val>
                                            <p:fltVal val="0"/>
                                          </p:val>
                                        </p:tav>
                                        <p:tav tm="100000">
                                          <p:val>
                                            <p:strVal val="#ppt_h"/>
                                          </p:val>
                                        </p:tav>
                                      </p:tavLst>
                                    </p:anim>
                                    <p:animEffect transition="in" filter="fade">
                                      <p:cBhvr>
                                        <p:cTn id="2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25596-74B9-4288-9F31-1CFF1A485378}"/>
              </a:ext>
            </a:extLst>
          </p:cNvPr>
          <p:cNvSpPr>
            <a:spLocks noGrp="1"/>
          </p:cNvSpPr>
          <p:nvPr>
            <p:ph type="title"/>
          </p:nvPr>
        </p:nvSpPr>
        <p:spPr>
          <a:xfrm>
            <a:off x="721897" y="721601"/>
            <a:ext cx="5711560" cy="868755"/>
          </a:xfrm>
        </p:spPr>
        <p:txBody>
          <a:bodyPr vert="horz" lIns="91440" tIns="45720" rIns="91440" bIns="45720" rtlCol="0" anchor="t">
            <a:noAutofit/>
          </a:bodyPr>
          <a:lstStyle/>
          <a:p>
            <a:r>
              <a:rPr lang="fr-FR"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management accompagné d’une méthode</a:t>
            </a:r>
            <a:endParaRPr lang="fr-FR"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Espace réservé du contenu 2">
            <a:extLst>
              <a:ext uri="{FF2B5EF4-FFF2-40B4-BE49-F238E27FC236}">
                <a16:creationId xmlns:a16="http://schemas.microsoft.com/office/drawing/2014/main" id="{26831783-1016-4C04-B821-B8855F80A579}"/>
              </a:ext>
            </a:extLst>
          </p:cNvPr>
          <p:cNvSpPr txBox="1">
            <a:spLocks/>
          </p:cNvSpPr>
          <p:nvPr/>
        </p:nvSpPr>
        <p:spPr>
          <a:xfrm>
            <a:off x="513347" y="2863818"/>
            <a:ext cx="7074569" cy="11976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fr-FR" sz="2400" baseline="0" dirty="0">
                <a:solidFill>
                  <a:srgbClr val="538034"/>
                </a:solidFill>
                <a:latin typeface="Trebuchet MS" panose="020B0603020202020204" pitchFamily="34" charset="0"/>
                <a:cs typeface="Arial" panose="020B0604020202020204" pitchFamily="34" charset="0"/>
              </a:rPr>
              <a:t>►</a:t>
            </a:r>
            <a:r>
              <a:rPr lang="fr-FR" sz="2400" baseline="0" dirty="0">
                <a:latin typeface="Trebuchet MS" panose="020B0603020202020204" pitchFamily="34" charset="0"/>
              </a:rPr>
              <a:t> </a:t>
            </a:r>
            <a:r>
              <a:rPr lang="fr-FR" sz="2400" baseline="0" dirty="0">
                <a:solidFill>
                  <a:schemeClr val="tx1">
                    <a:lumMod val="85000"/>
                    <a:lumOff val="15000"/>
                  </a:schemeClr>
                </a:solidFill>
                <a:latin typeface="Trebuchet MS" panose="020B0603020202020204" pitchFamily="34" charset="0"/>
              </a:rPr>
              <a:t>Mode de fonctionnement préventif des risques psycho-sociaux et de l’usure professionnelle par formation et accompagnement </a:t>
            </a:r>
          </a:p>
          <a:p>
            <a:pPr marL="352425" indent="-352425" defTabSz="439738">
              <a:buNone/>
            </a:pPr>
            <a:endParaRPr lang="fr-FR"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52425" indent="-352425" defTabSz="439738">
              <a:buNone/>
            </a:pPr>
            <a:endParaRPr lang="fr-FR" sz="2400" dirty="0"/>
          </a:p>
        </p:txBody>
      </p:sp>
      <p:sp>
        <p:nvSpPr>
          <p:cNvPr id="4" name="Espace réservé du contenu 2">
            <a:extLst>
              <a:ext uri="{FF2B5EF4-FFF2-40B4-BE49-F238E27FC236}">
                <a16:creationId xmlns:a16="http://schemas.microsoft.com/office/drawing/2014/main" id="{0DCFC8D3-84A6-1020-256B-F67467B26B95}"/>
              </a:ext>
            </a:extLst>
          </p:cNvPr>
          <p:cNvSpPr txBox="1">
            <a:spLocks/>
          </p:cNvSpPr>
          <p:nvPr/>
        </p:nvSpPr>
        <p:spPr>
          <a:xfrm>
            <a:off x="530993" y="2015775"/>
            <a:ext cx="7525789" cy="90054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fr-FR" sz="2400" baseline="0" dirty="0">
                <a:solidFill>
                  <a:srgbClr val="538034"/>
                </a:solidFill>
                <a:latin typeface="Trebuchet MS" panose="020B0603020202020204" pitchFamily="34" charset="0"/>
                <a:cs typeface="Arial" panose="020B0604020202020204" pitchFamily="34" charset="0"/>
              </a:rPr>
              <a:t>►</a:t>
            </a:r>
            <a:r>
              <a:rPr lang="fr-FR" sz="2400" baseline="0" dirty="0">
                <a:solidFill>
                  <a:srgbClr val="FF6600"/>
                </a:solidFill>
                <a:latin typeface="Trebuchet MS" panose="020B0603020202020204" pitchFamily="34" charset="0"/>
                <a:cs typeface="Arial" panose="020B0604020202020204" pitchFamily="34" charset="0"/>
              </a:rPr>
              <a:t> </a:t>
            </a:r>
            <a:r>
              <a:rPr lang="fr-FR" sz="2400" baseline="0" dirty="0">
                <a:solidFill>
                  <a:schemeClr val="tx1">
                    <a:lumMod val="85000"/>
                    <a:lumOff val="15000"/>
                  </a:schemeClr>
                </a:solidFill>
                <a:latin typeface="Trebuchet MS" panose="020B0603020202020204" pitchFamily="34" charset="0"/>
              </a:rPr>
              <a:t>Travail global sur le système : production, gestion,</a:t>
            </a:r>
            <a:r>
              <a:rPr lang="fr-FR" sz="2400" dirty="0">
                <a:solidFill>
                  <a:schemeClr val="tx1">
                    <a:lumMod val="85000"/>
                    <a:lumOff val="15000"/>
                  </a:schemeClr>
                </a:solidFill>
                <a:latin typeface="Trebuchet MS" panose="020B0603020202020204" pitchFamily="34" charset="0"/>
              </a:rPr>
              <a:t> </a:t>
            </a:r>
            <a:r>
              <a:rPr lang="fr-FR" sz="2400" baseline="0" dirty="0">
                <a:solidFill>
                  <a:schemeClr val="tx1">
                    <a:lumMod val="85000"/>
                    <a:lumOff val="15000"/>
                  </a:schemeClr>
                </a:solidFill>
                <a:latin typeface="Trebuchet MS" panose="020B0603020202020204" pitchFamily="34" charset="0"/>
              </a:rPr>
              <a:t>commercial, et rétroaction vers la gouvernance</a:t>
            </a:r>
          </a:p>
        </p:txBody>
      </p:sp>
      <p:sp>
        <p:nvSpPr>
          <p:cNvPr id="5" name="Espace réservé du contenu 2">
            <a:extLst>
              <a:ext uri="{FF2B5EF4-FFF2-40B4-BE49-F238E27FC236}">
                <a16:creationId xmlns:a16="http://schemas.microsoft.com/office/drawing/2014/main" id="{E05C6000-B433-555E-A889-1A5816B244D5}"/>
              </a:ext>
            </a:extLst>
          </p:cNvPr>
          <p:cNvSpPr txBox="1">
            <a:spLocks/>
          </p:cNvSpPr>
          <p:nvPr/>
        </p:nvSpPr>
        <p:spPr>
          <a:xfrm>
            <a:off x="513347" y="5290088"/>
            <a:ext cx="11292210" cy="139196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fr-FR" sz="2400" baseline="0" dirty="0">
                <a:solidFill>
                  <a:srgbClr val="538034"/>
                </a:solidFill>
                <a:latin typeface="Trebuchet MS" panose="020B0603020202020204" pitchFamily="34" charset="0"/>
                <a:cs typeface="Arial" panose="020B0604020202020204" pitchFamily="34" charset="0"/>
              </a:rPr>
              <a:t>►</a:t>
            </a:r>
            <a:r>
              <a:rPr lang="fr-FR" sz="2400" baseline="0" dirty="0">
                <a:solidFill>
                  <a:srgbClr val="FF6600"/>
                </a:solidFill>
                <a:latin typeface="Trebuchet MS" panose="020B0603020202020204" pitchFamily="34" charset="0"/>
                <a:cs typeface="Arial" panose="020B0604020202020204" pitchFamily="34" charset="0"/>
              </a:rPr>
              <a:t> </a:t>
            </a:r>
            <a:r>
              <a:rPr lang="fr-FR" sz="2400" baseline="0" dirty="0">
                <a:solidFill>
                  <a:schemeClr val="tx1">
                    <a:lumMod val="85000"/>
                    <a:lumOff val="15000"/>
                  </a:schemeClr>
                </a:solidFill>
                <a:latin typeface="Trebuchet MS" panose="020B0603020202020204" pitchFamily="34" charset="0"/>
              </a:rPr>
              <a:t>Création de liens entre :</a:t>
            </a:r>
            <a:r>
              <a:rPr lang="fr-FR" sz="2400" dirty="0">
                <a:solidFill>
                  <a:schemeClr val="tx1">
                    <a:lumMod val="85000"/>
                    <a:lumOff val="15000"/>
                  </a:schemeClr>
                </a:solidFill>
                <a:latin typeface="Trebuchet MS" panose="020B0603020202020204" pitchFamily="34" charset="0"/>
              </a:rPr>
              <a:t> les </a:t>
            </a:r>
            <a:r>
              <a:rPr lang="fr-FR" sz="2400" baseline="0" dirty="0">
                <a:solidFill>
                  <a:srgbClr val="FF6600"/>
                </a:solidFill>
                <a:latin typeface="Trebuchet MS" panose="020B0603020202020204" pitchFamily="34" charset="0"/>
              </a:rPr>
              <a:t>E</a:t>
            </a:r>
            <a:r>
              <a:rPr lang="fr-FR" sz="2400" baseline="0" dirty="0">
                <a:solidFill>
                  <a:schemeClr val="tx1">
                    <a:lumMod val="85000"/>
                    <a:lumOff val="15000"/>
                  </a:schemeClr>
                </a:solidFill>
                <a:latin typeface="Trebuchet MS" panose="020B0603020202020204" pitchFamily="34" charset="0"/>
              </a:rPr>
              <a:t>ntrepreneurs </a:t>
            </a:r>
            <a:r>
              <a:rPr lang="fr-FR" sz="2400" dirty="0">
                <a:solidFill>
                  <a:srgbClr val="00B485"/>
                </a:solidFill>
                <a:latin typeface="Trebuchet MS" panose="020B0603020202020204" pitchFamily="34" charset="0"/>
              </a:rPr>
              <a:t>S</a:t>
            </a:r>
            <a:r>
              <a:rPr lang="fr-FR" sz="2400" baseline="0" dirty="0">
                <a:solidFill>
                  <a:schemeClr val="tx1">
                    <a:lumMod val="85000"/>
                    <a:lumOff val="15000"/>
                  </a:schemeClr>
                </a:solidFill>
                <a:latin typeface="Trebuchet MS" panose="020B0603020202020204" pitchFamily="34" charset="0"/>
              </a:rPr>
              <a:t>ociaux </a:t>
            </a:r>
            <a:r>
              <a:rPr lang="fr-FR" sz="2400" baseline="0" dirty="0">
                <a:solidFill>
                  <a:srgbClr val="FF6600"/>
                </a:solidFill>
                <a:latin typeface="Trebuchet MS" panose="020B0603020202020204" pitchFamily="34" charset="0"/>
              </a:rPr>
              <a:t>O</a:t>
            </a:r>
            <a:r>
              <a:rPr lang="fr-FR" sz="2400" baseline="0" dirty="0">
                <a:solidFill>
                  <a:schemeClr val="tx1">
                    <a:lumMod val="85000"/>
                    <a:lumOff val="15000"/>
                  </a:schemeClr>
                </a:solidFill>
                <a:latin typeface="Trebuchet MS" panose="020B0603020202020204" pitchFamily="34" charset="0"/>
              </a:rPr>
              <a:t>ui </a:t>
            </a:r>
            <a:r>
              <a:rPr lang="fr-FR" sz="2400" baseline="0" dirty="0">
                <a:solidFill>
                  <a:srgbClr val="00B485"/>
                </a:solidFill>
                <a:latin typeface="Trebuchet MS" panose="020B0603020202020204" pitchFamily="34" charset="0"/>
              </a:rPr>
              <a:t>E</a:t>
            </a:r>
            <a:r>
              <a:rPr lang="fr-FR" sz="2400" baseline="0" dirty="0">
                <a:solidFill>
                  <a:schemeClr val="tx1">
                    <a:lumMod val="85000"/>
                    <a:lumOff val="15000"/>
                  </a:schemeClr>
                </a:solidFill>
                <a:latin typeface="Trebuchet MS" panose="020B0603020202020204" pitchFamily="34" charset="0"/>
              </a:rPr>
              <a:t>nsemble</a:t>
            </a:r>
            <a:r>
              <a:rPr lang="fr-FR" sz="2400" dirty="0">
                <a:solidFill>
                  <a:schemeClr val="tx1">
                    <a:lumMod val="85000"/>
                    <a:lumOff val="15000"/>
                  </a:schemeClr>
                </a:solidFill>
                <a:latin typeface="Trebuchet MS" panose="020B0603020202020204" pitchFamily="34" charset="0"/>
              </a:rPr>
              <a:t> et les RH maintenues en activité</a:t>
            </a:r>
            <a:r>
              <a:rPr lang="fr-FR" sz="2400" baseline="0" dirty="0">
                <a:solidFill>
                  <a:schemeClr val="tx1">
                    <a:lumMod val="85000"/>
                    <a:lumOff val="15000"/>
                  </a:schemeClr>
                </a:solidFill>
                <a:latin typeface="Trebuchet MS" panose="020B0603020202020204" pitchFamily="34" charset="0"/>
              </a:rPr>
              <a:t>, et les</a:t>
            </a:r>
            <a:r>
              <a:rPr lang="fr-FR" sz="2400" dirty="0">
                <a:solidFill>
                  <a:schemeClr val="tx1">
                    <a:lumMod val="85000"/>
                    <a:lumOff val="15000"/>
                  </a:schemeClr>
                </a:solidFill>
                <a:latin typeface="Trebuchet MS" panose="020B0603020202020204" pitchFamily="34" charset="0"/>
              </a:rPr>
              <a:t> Partenaires aux Intérêts Communs,</a:t>
            </a:r>
            <a:r>
              <a:rPr lang="fr-FR" sz="2400" baseline="0" dirty="0">
                <a:solidFill>
                  <a:schemeClr val="tx1">
                    <a:lumMod val="85000"/>
                    <a:lumOff val="15000"/>
                  </a:schemeClr>
                </a:solidFill>
                <a:latin typeface="Trebuchet MS" panose="020B0603020202020204" pitchFamily="34" charset="0"/>
              </a:rPr>
              <a:t> producteurs et fournisseurs écoresponsables, éventuellement en commerce alternatif</a:t>
            </a:r>
            <a:endParaRPr lang="fr-FR" sz="2400" dirty="0">
              <a:solidFill>
                <a:schemeClr val="tx1">
                  <a:lumMod val="85000"/>
                  <a:lumOff val="15000"/>
                </a:schemeClr>
              </a:solidFill>
            </a:endParaRPr>
          </a:p>
        </p:txBody>
      </p:sp>
      <p:sp>
        <p:nvSpPr>
          <p:cNvPr id="6" name="Espace réservé du contenu 2">
            <a:extLst>
              <a:ext uri="{FF2B5EF4-FFF2-40B4-BE49-F238E27FC236}">
                <a16:creationId xmlns:a16="http://schemas.microsoft.com/office/drawing/2014/main" id="{F7B620C5-FDA4-009B-D232-27F0E2E5F07E}"/>
              </a:ext>
            </a:extLst>
          </p:cNvPr>
          <p:cNvSpPr txBox="1">
            <a:spLocks/>
          </p:cNvSpPr>
          <p:nvPr/>
        </p:nvSpPr>
        <p:spPr>
          <a:xfrm>
            <a:off x="530993" y="4044749"/>
            <a:ext cx="8204793" cy="119765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52425" indent="-352425" defTabSz="439738">
              <a:lnSpc>
                <a:spcPct val="110000"/>
              </a:lnSpc>
              <a:buNone/>
            </a:pPr>
            <a:r>
              <a:rPr lang="fr-FR" sz="2600" dirty="0">
                <a:solidFill>
                  <a:srgbClr val="538034"/>
                </a:solidFill>
                <a:latin typeface="Trebuchet MS" panose="020B0603020202020204" pitchFamily="34" charset="0"/>
                <a:cs typeface="Arial" panose="020B0604020202020204" pitchFamily="34" charset="0"/>
              </a:rPr>
              <a:t>► </a:t>
            </a:r>
            <a:r>
              <a:rPr lang="fr-FR" sz="2600" dirty="0">
                <a:solidFill>
                  <a:schemeClr val="tx1">
                    <a:lumMod val="85000"/>
                    <a:lumOff val="15000"/>
                  </a:schemeClr>
                </a:solidFill>
                <a:effectLst/>
                <a:latin typeface="Trebuchet MS" panose="020B0603020202020204" pitchFamily="34" charset="0"/>
                <a:ea typeface="Calibri" panose="020F0502020204030204" pitchFamily="34" charset="0"/>
                <a:cs typeface="Times New Roman" panose="02020603050405020304" pitchFamily="18" charset="0"/>
              </a:rPr>
              <a:t>Exigence de globalité du service fourni : santé protégée, intimité et lieu de vie préservés, vie sociale maintenue/enrichie, rythme et préférences respectés</a:t>
            </a:r>
          </a:p>
        </p:txBody>
      </p:sp>
      <p:pic>
        <p:nvPicPr>
          <p:cNvPr id="7" name="Image 6">
            <a:extLst>
              <a:ext uri="{FF2B5EF4-FFF2-40B4-BE49-F238E27FC236}">
                <a16:creationId xmlns:a16="http://schemas.microsoft.com/office/drawing/2014/main" id="{4B546078-721A-5340-DAB8-8046C2772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ED73660C-3F52-E711-8B47-CA8B02CC9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7383" y="1633379"/>
            <a:ext cx="3453661" cy="3334569"/>
          </a:xfrm>
          <a:prstGeom prst="rect">
            <a:avLst/>
          </a:prstGeom>
        </p:spPr>
      </p:pic>
      <p:sp>
        <p:nvSpPr>
          <p:cNvPr id="8" name="Flèche : virage 7">
            <a:extLst>
              <a:ext uri="{FF2B5EF4-FFF2-40B4-BE49-F238E27FC236}">
                <a16:creationId xmlns:a16="http://schemas.microsoft.com/office/drawing/2014/main" id="{88755CF9-77A6-92CC-12E8-8C68A42D95F1}"/>
              </a:ext>
            </a:extLst>
          </p:cNvPr>
          <p:cNvSpPr/>
          <p:nvPr/>
        </p:nvSpPr>
        <p:spPr>
          <a:xfrm>
            <a:off x="350520" y="289561"/>
            <a:ext cx="652113" cy="813542"/>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82873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FDF323-C59A-9F5E-9FD8-1E8C0F685884}"/>
              </a:ext>
            </a:extLst>
          </p:cNvPr>
          <p:cNvSpPr>
            <a:spLocks noGrp="1"/>
          </p:cNvSpPr>
          <p:nvPr>
            <p:ph type="title"/>
          </p:nvPr>
        </p:nvSpPr>
        <p:spPr>
          <a:xfrm>
            <a:off x="1158240" y="652086"/>
            <a:ext cx="8556664" cy="721897"/>
          </a:xfrm>
        </p:spPr>
        <p:txBody>
          <a:bodyPr>
            <a:noAutofit/>
          </a:bodyPr>
          <a:lstStyle/>
          <a:p>
            <a:r>
              <a:rPr lang="fr-FR" sz="3200" dirty="0">
                <a:effectLst>
                  <a:outerShdw blurRad="38100" dist="38100" dir="2700000" algn="tl">
                    <a:srgbClr val="000000">
                      <a:alpha val="43137"/>
                    </a:srgbClr>
                  </a:outerShdw>
                </a:effectLst>
                <a:latin typeface="Trebuchet MS" panose="020B0603020202020204" pitchFamily="34" charset="0"/>
              </a:rPr>
              <a:t>Des actions architecturées au sein de sept pôles d’activités interactifs</a:t>
            </a:r>
            <a:endParaRPr lang="fr-FR" sz="3200" dirty="0">
              <a:effectLst>
                <a:outerShdw blurRad="38100" dist="38100" dir="2700000" algn="tl">
                  <a:srgbClr val="000000">
                    <a:alpha val="43137"/>
                  </a:srgbClr>
                </a:outerShdw>
              </a:effectLst>
            </a:endParaRPr>
          </a:p>
        </p:txBody>
      </p:sp>
      <p:sp>
        <p:nvSpPr>
          <p:cNvPr id="5" name="Organigramme : Connecteur 4">
            <a:extLst>
              <a:ext uri="{FF2B5EF4-FFF2-40B4-BE49-F238E27FC236}">
                <a16:creationId xmlns:a16="http://schemas.microsoft.com/office/drawing/2014/main" id="{04FCBF28-146D-DB2A-01C5-8B8B8222E2CB}"/>
              </a:ext>
            </a:extLst>
          </p:cNvPr>
          <p:cNvSpPr/>
          <p:nvPr/>
        </p:nvSpPr>
        <p:spPr>
          <a:xfrm>
            <a:off x="3311984" y="1526264"/>
            <a:ext cx="5114251" cy="5137626"/>
          </a:xfrm>
          <a:prstGeom prst="flowChartConnector">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Trebuchet MS" panose="020B0603020202020204" pitchFamily="34" charset="0"/>
              </a:rPr>
              <a:t>Au service de </a:t>
            </a:r>
            <a:r>
              <a:rPr lang="fr-FR" sz="2800" b="1" dirty="0">
                <a:latin typeface="Trebuchet MS" panose="020B0603020202020204" pitchFamily="34" charset="0"/>
              </a:rPr>
              <a:t>« </a:t>
            </a:r>
            <a:r>
              <a:rPr lang="fr-FR" sz="3000" b="1" dirty="0">
                <a:latin typeface="Trebuchet MS" panose="020B0603020202020204" pitchFamily="34" charset="0"/>
              </a:rPr>
              <a:t>l’Humain </a:t>
            </a:r>
            <a:r>
              <a:rPr lang="fr-FR" sz="2800" b="1" dirty="0">
                <a:latin typeface="Trebuchet MS" panose="020B0603020202020204" pitchFamily="34" charset="0"/>
              </a:rPr>
              <a:t>» </a:t>
            </a:r>
          </a:p>
          <a:p>
            <a:pPr algn="ctr"/>
            <a:r>
              <a:rPr lang="fr-FR" sz="2800" dirty="0">
                <a:latin typeface="Trebuchet MS" panose="020B0603020202020204" pitchFamily="34" charset="0"/>
              </a:rPr>
              <a:t>placé au centre </a:t>
            </a:r>
          </a:p>
          <a:p>
            <a:pPr algn="ctr"/>
            <a:r>
              <a:rPr lang="fr-FR" sz="2800" dirty="0">
                <a:latin typeface="Trebuchet MS" panose="020B0603020202020204" pitchFamily="34" charset="0"/>
              </a:rPr>
              <a:t>de notre système</a:t>
            </a:r>
          </a:p>
        </p:txBody>
      </p:sp>
      <p:sp>
        <p:nvSpPr>
          <p:cNvPr id="9" name="Rectangle : coins arrondis 8">
            <a:extLst>
              <a:ext uri="{FF2B5EF4-FFF2-40B4-BE49-F238E27FC236}">
                <a16:creationId xmlns:a16="http://schemas.microsoft.com/office/drawing/2014/main" id="{64E4D168-9E32-2D7D-00CD-3C1623ED359E}"/>
              </a:ext>
            </a:extLst>
          </p:cNvPr>
          <p:cNvSpPr/>
          <p:nvPr/>
        </p:nvSpPr>
        <p:spPr>
          <a:xfrm>
            <a:off x="320039" y="3859317"/>
            <a:ext cx="3654162" cy="93875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900" u="none" strike="noStrike" dirty="0">
                <a:solidFill>
                  <a:schemeClr val="bg1"/>
                </a:solidFill>
                <a:effectLst/>
                <a:latin typeface="Trebuchet MS" panose="020B0603020202020204" pitchFamily="34" charset="0"/>
              </a:rPr>
              <a:t>Un choix de prestations               à domicile </a:t>
            </a:r>
            <a:endParaRPr lang="fr-FR" sz="1900" dirty="0"/>
          </a:p>
        </p:txBody>
      </p:sp>
      <p:sp>
        <p:nvSpPr>
          <p:cNvPr id="10" name="Rectangle : coins arrondis 9">
            <a:extLst>
              <a:ext uri="{FF2B5EF4-FFF2-40B4-BE49-F238E27FC236}">
                <a16:creationId xmlns:a16="http://schemas.microsoft.com/office/drawing/2014/main" id="{15960EF0-172E-896A-D1EC-F59AC3700077}"/>
              </a:ext>
            </a:extLst>
          </p:cNvPr>
          <p:cNvSpPr/>
          <p:nvPr/>
        </p:nvSpPr>
        <p:spPr>
          <a:xfrm>
            <a:off x="366723" y="2396454"/>
            <a:ext cx="3592235" cy="945453"/>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900" u="none" strike="noStrike" dirty="0">
                <a:solidFill>
                  <a:schemeClr val="bg1"/>
                </a:solidFill>
                <a:effectLst/>
                <a:latin typeface="Trebuchet MS" panose="020B0603020202020204" pitchFamily="34" charset="0"/>
              </a:rPr>
              <a:t>Services de rénovation                  du bâti </a:t>
            </a:r>
            <a:endParaRPr lang="fr-FR" sz="1900" dirty="0"/>
          </a:p>
        </p:txBody>
      </p:sp>
      <p:sp>
        <p:nvSpPr>
          <p:cNvPr id="8" name="Rectangle : coins arrondis 7">
            <a:extLst>
              <a:ext uri="{FF2B5EF4-FFF2-40B4-BE49-F238E27FC236}">
                <a16:creationId xmlns:a16="http://schemas.microsoft.com/office/drawing/2014/main" id="{BE10E048-8317-078F-3BBB-8859C9C3A637}"/>
              </a:ext>
            </a:extLst>
          </p:cNvPr>
          <p:cNvSpPr/>
          <p:nvPr/>
        </p:nvSpPr>
        <p:spPr>
          <a:xfrm>
            <a:off x="8126360" y="3269315"/>
            <a:ext cx="3745602" cy="83340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4738">
              <a:tabLst>
                <a:tab pos="1074738" algn="l"/>
              </a:tabLst>
            </a:pPr>
            <a:r>
              <a:rPr lang="fr-FR" sz="1900" b="0" dirty="0">
                <a:solidFill>
                  <a:schemeClr val="bg1"/>
                </a:solidFill>
                <a:latin typeface="Trebuchet MS" panose="020B0603020202020204" pitchFamily="34" charset="0"/>
              </a:rPr>
              <a:t>Soins (santé, confort, bien être, hygiène) </a:t>
            </a:r>
            <a:endParaRPr lang="fr-FR" sz="1900" dirty="0"/>
          </a:p>
        </p:txBody>
      </p:sp>
      <p:sp>
        <p:nvSpPr>
          <p:cNvPr id="13" name="Rectangle : coins arrondis 12">
            <a:extLst>
              <a:ext uri="{FF2B5EF4-FFF2-40B4-BE49-F238E27FC236}">
                <a16:creationId xmlns:a16="http://schemas.microsoft.com/office/drawing/2014/main" id="{7A149808-124B-DEEF-9D23-DD6B0DE643B2}"/>
              </a:ext>
            </a:extLst>
          </p:cNvPr>
          <p:cNvSpPr/>
          <p:nvPr/>
        </p:nvSpPr>
        <p:spPr>
          <a:xfrm>
            <a:off x="8042766" y="4512033"/>
            <a:ext cx="3801865" cy="719365"/>
          </a:xfrm>
          <a:prstGeom prst="roundRect">
            <a:avLst>
              <a:gd name="adj" fmla="val 23023"/>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90600"/>
            <a:r>
              <a:rPr lang="fr-FR" sz="1900" b="0" dirty="0">
                <a:solidFill>
                  <a:schemeClr val="bg1"/>
                </a:solidFill>
                <a:latin typeface="Trebuchet MS" panose="020B0603020202020204" pitchFamily="34" charset="0"/>
              </a:rPr>
              <a:t>  Culturel et artistique</a:t>
            </a:r>
            <a:endParaRPr lang="fr-FR" sz="1900" dirty="0"/>
          </a:p>
        </p:txBody>
      </p:sp>
      <p:sp>
        <p:nvSpPr>
          <p:cNvPr id="12" name="Rectangle : coins arrondis 11">
            <a:extLst>
              <a:ext uri="{FF2B5EF4-FFF2-40B4-BE49-F238E27FC236}">
                <a16:creationId xmlns:a16="http://schemas.microsoft.com/office/drawing/2014/main" id="{41AB532C-50ED-6AC4-B7A4-0B2064EEEFA5}"/>
              </a:ext>
            </a:extLst>
          </p:cNvPr>
          <p:cNvSpPr/>
          <p:nvPr/>
        </p:nvSpPr>
        <p:spPr>
          <a:xfrm>
            <a:off x="7848601" y="2118360"/>
            <a:ext cx="2639938" cy="72678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49363" defTabSz="808038"/>
            <a:r>
              <a:rPr lang="fr-FR" sz="1900" b="0" dirty="0">
                <a:solidFill>
                  <a:schemeClr val="bg1"/>
                </a:solidFill>
                <a:latin typeface="Trebuchet MS" panose="020B0603020202020204" pitchFamily="34" charset="0"/>
              </a:rPr>
              <a:t>Nutrition</a:t>
            </a:r>
            <a:endParaRPr lang="fr-FR" sz="1900" dirty="0"/>
          </a:p>
        </p:txBody>
      </p:sp>
      <p:sp>
        <p:nvSpPr>
          <p:cNvPr id="16" name="Rectangle : coins arrondis 15">
            <a:extLst>
              <a:ext uri="{FF2B5EF4-FFF2-40B4-BE49-F238E27FC236}">
                <a16:creationId xmlns:a16="http://schemas.microsoft.com/office/drawing/2014/main" id="{A8F88D4C-1025-513C-6584-C79BC14D68F4}"/>
              </a:ext>
            </a:extLst>
          </p:cNvPr>
          <p:cNvSpPr/>
          <p:nvPr/>
        </p:nvSpPr>
        <p:spPr>
          <a:xfrm>
            <a:off x="7124371" y="5640930"/>
            <a:ext cx="3801865" cy="867902"/>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90600"/>
            <a:r>
              <a:rPr lang="fr-FR" sz="1900" dirty="0">
                <a:latin typeface="Trebuchet MS" panose="020B0603020202020204" pitchFamily="34" charset="0"/>
              </a:rPr>
              <a:t>Vente produits-services écoresponsables</a:t>
            </a:r>
            <a:endParaRPr lang="fr-FR" sz="1900" dirty="0"/>
          </a:p>
        </p:txBody>
      </p:sp>
      <p:sp>
        <p:nvSpPr>
          <p:cNvPr id="4" name="Rectangle : coins arrondis 3">
            <a:extLst>
              <a:ext uri="{FF2B5EF4-FFF2-40B4-BE49-F238E27FC236}">
                <a16:creationId xmlns:a16="http://schemas.microsoft.com/office/drawing/2014/main" id="{03B20D9F-3188-DC22-5678-AD55BAF79AD0}"/>
              </a:ext>
            </a:extLst>
          </p:cNvPr>
          <p:cNvSpPr/>
          <p:nvPr/>
        </p:nvSpPr>
        <p:spPr>
          <a:xfrm>
            <a:off x="1249680" y="5288280"/>
            <a:ext cx="3592235" cy="105790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900" dirty="0">
                <a:solidFill>
                  <a:schemeClr val="bg1"/>
                </a:solidFill>
                <a:latin typeface="Trebuchet MS" panose="020B0603020202020204" pitchFamily="34" charset="0"/>
              </a:rPr>
              <a:t>S</a:t>
            </a:r>
            <a:r>
              <a:rPr lang="fr-FR" sz="1900" u="none" strike="noStrike" dirty="0">
                <a:solidFill>
                  <a:schemeClr val="bg1"/>
                </a:solidFill>
                <a:effectLst/>
                <a:latin typeface="Trebuchet MS" panose="020B0603020202020204" pitchFamily="34" charset="0"/>
              </a:rPr>
              <a:t>ervices d’accompagnement pour le maintien de l’autonomie à domicile    </a:t>
            </a:r>
            <a:endParaRPr lang="fr-FR" sz="1900" dirty="0"/>
          </a:p>
        </p:txBody>
      </p:sp>
      <p:sp>
        <p:nvSpPr>
          <p:cNvPr id="6" name="Hexagone 5">
            <a:extLst>
              <a:ext uri="{FF2B5EF4-FFF2-40B4-BE49-F238E27FC236}">
                <a16:creationId xmlns:a16="http://schemas.microsoft.com/office/drawing/2014/main" id="{D61A707A-D513-6D20-6504-2C9F2DB3401E}"/>
              </a:ext>
            </a:extLst>
          </p:cNvPr>
          <p:cNvSpPr/>
          <p:nvPr/>
        </p:nvSpPr>
        <p:spPr>
          <a:xfrm>
            <a:off x="4156586" y="5800536"/>
            <a:ext cx="545689" cy="35396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1</a:t>
            </a:r>
          </a:p>
        </p:txBody>
      </p:sp>
      <p:sp>
        <p:nvSpPr>
          <p:cNvPr id="7" name="Hexagone 6">
            <a:extLst>
              <a:ext uri="{FF2B5EF4-FFF2-40B4-BE49-F238E27FC236}">
                <a16:creationId xmlns:a16="http://schemas.microsoft.com/office/drawing/2014/main" id="{9E4A3C04-C4E0-226F-3623-1F3F25A86C9A}"/>
              </a:ext>
            </a:extLst>
          </p:cNvPr>
          <p:cNvSpPr/>
          <p:nvPr/>
        </p:nvSpPr>
        <p:spPr>
          <a:xfrm>
            <a:off x="2587858" y="4385977"/>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2</a:t>
            </a:r>
          </a:p>
        </p:txBody>
      </p:sp>
      <p:sp>
        <p:nvSpPr>
          <p:cNvPr id="11" name="Hexagone 10">
            <a:extLst>
              <a:ext uri="{FF2B5EF4-FFF2-40B4-BE49-F238E27FC236}">
                <a16:creationId xmlns:a16="http://schemas.microsoft.com/office/drawing/2014/main" id="{264E08D0-2935-4165-6692-8642D79F3D1A}"/>
              </a:ext>
            </a:extLst>
          </p:cNvPr>
          <p:cNvSpPr/>
          <p:nvPr/>
        </p:nvSpPr>
        <p:spPr>
          <a:xfrm>
            <a:off x="3154679" y="2682240"/>
            <a:ext cx="543711" cy="35691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3</a:t>
            </a:r>
          </a:p>
        </p:txBody>
      </p:sp>
      <p:sp>
        <p:nvSpPr>
          <p:cNvPr id="15" name="Hexagone 14">
            <a:extLst>
              <a:ext uri="{FF2B5EF4-FFF2-40B4-BE49-F238E27FC236}">
                <a16:creationId xmlns:a16="http://schemas.microsoft.com/office/drawing/2014/main" id="{5947D5EC-FF5E-2130-65E7-5F4E65407517}"/>
              </a:ext>
            </a:extLst>
          </p:cNvPr>
          <p:cNvSpPr/>
          <p:nvPr/>
        </p:nvSpPr>
        <p:spPr>
          <a:xfrm>
            <a:off x="8550442" y="3465095"/>
            <a:ext cx="602150" cy="366534"/>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5</a:t>
            </a:r>
          </a:p>
        </p:txBody>
      </p:sp>
      <p:sp>
        <p:nvSpPr>
          <p:cNvPr id="19" name="Hexagone 18">
            <a:extLst>
              <a:ext uri="{FF2B5EF4-FFF2-40B4-BE49-F238E27FC236}">
                <a16:creationId xmlns:a16="http://schemas.microsoft.com/office/drawing/2014/main" id="{0F5137C0-086D-7583-A8AC-A04F837940C3}"/>
              </a:ext>
            </a:extLst>
          </p:cNvPr>
          <p:cNvSpPr/>
          <p:nvPr/>
        </p:nvSpPr>
        <p:spPr>
          <a:xfrm>
            <a:off x="8578634" y="4705521"/>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6</a:t>
            </a:r>
          </a:p>
        </p:txBody>
      </p:sp>
      <p:sp>
        <p:nvSpPr>
          <p:cNvPr id="20" name="Hexagone 19">
            <a:extLst>
              <a:ext uri="{FF2B5EF4-FFF2-40B4-BE49-F238E27FC236}">
                <a16:creationId xmlns:a16="http://schemas.microsoft.com/office/drawing/2014/main" id="{160F4549-E355-C039-D4D6-58F92EB3B2DC}"/>
              </a:ext>
            </a:extLst>
          </p:cNvPr>
          <p:cNvSpPr/>
          <p:nvPr/>
        </p:nvSpPr>
        <p:spPr>
          <a:xfrm>
            <a:off x="7481354" y="5879001"/>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7</a:t>
            </a:r>
          </a:p>
        </p:txBody>
      </p:sp>
      <p:pic>
        <p:nvPicPr>
          <p:cNvPr id="17" name="Graphique 16" descr="Ligne fléchée : faire pivoter à gauche avec un remplissage uni">
            <a:extLst>
              <a:ext uri="{FF2B5EF4-FFF2-40B4-BE49-F238E27FC236}">
                <a16:creationId xmlns:a16="http://schemas.microsoft.com/office/drawing/2014/main" id="{2474D47A-AC5D-FE0B-5162-615C7C7437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882549">
            <a:off x="-29051" y="3154625"/>
            <a:ext cx="1049432" cy="930082"/>
          </a:xfrm>
          <a:prstGeom prst="rect">
            <a:avLst/>
          </a:prstGeom>
        </p:spPr>
      </p:pic>
      <p:pic>
        <p:nvPicPr>
          <p:cNvPr id="21" name="Graphique 20" descr="Ligne fléchée : faire pivoter à gauche avec un remplissage uni">
            <a:extLst>
              <a:ext uri="{FF2B5EF4-FFF2-40B4-BE49-F238E27FC236}">
                <a16:creationId xmlns:a16="http://schemas.microsoft.com/office/drawing/2014/main" id="{C75ADBD8-AB04-EF13-ACB5-8786BEBEC7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474307">
            <a:off x="4336264" y="6101262"/>
            <a:ext cx="2092032" cy="529183"/>
          </a:xfrm>
          <a:prstGeom prst="rect">
            <a:avLst/>
          </a:prstGeom>
        </p:spPr>
      </p:pic>
      <p:pic>
        <p:nvPicPr>
          <p:cNvPr id="22" name="Graphique 21" descr="Ligne fléchée : faire pivoter à gauche avec un remplissage uni">
            <a:extLst>
              <a:ext uri="{FF2B5EF4-FFF2-40B4-BE49-F238E27FC236}">
                <a16:creationId xmlns:a16="http://schemas.microsoft.com/office/drawing/2014/main" id="{020E080B-3263-D61D-BC95-0C0E22AFD1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376131">
            <a:off x="10758503" y="5592175"/>
            <a:ext cx="1049432" cy="930082"/>
          </a:xfrm>
          <a:prstGeom prst="rect">
            <a:avLst/>
          </a:prstGeom>
        </p:spPr>
      </p:pic>
      <p:pic>
        <p:nvPicPr>
          <p:cNvPr id="25" name="Graphique 24" descr="Ligne fléchée : faire pivoter à gauche avec un remplissage uni">
            <a:extLst>
              <a:ext uri="{FF2B5EF4-FFF2-40B4-BE49-F238E27FC236}">
                <a16:creationId xmlns:a16="http://schemas.microsoft.com/office/drawing/2014/main" id="{E8153D3B-728F-1E7D-FFD4-5C21AB348C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798122">
            <a:off x="11369817" y="3965165"/>
            <a:ext cx="949624" cy="841625"/>
          </a:xfrm>
          <a:prstGeom prst="rect">
            <a:avLst/>
          </a:prstGeom>
        </p:spPr>
      </p:pic>
      <p:pic>
        <p:nvPicPr>
          <p:cNvPr id="26" name="Graphique 25" descr="Ligne fléchée : faire pivoter à gauche avec un remplissage uni">
            <a:extLst>
              <a:ext uri="{FF2B5EF4-FFF2-40B4-BE49-F238E27FC236}">
                <a16:creationId xmlns:a16="http://schemas.microsoft.com/office/drawing/2014/main" id="{2B064C3E-7C4F-4F58-DDDC-2782633C30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17975">
            <a:off x="10365155" y="2285211"/>
            <a:ext cx="984460" cy="872499"/>
          </a:xfrm>
          <a:prstGeom prst="rect">
            <a:avLst/>
          </a:prstGeom>
        </p:spPr>
      </p:pic>
      <p:pic>
        <p:nvPicPr>
          <p:cNvPr id="27" name="Graphique 26" descr="Ligne fléchée : faire pivoter à gauche avec un remplissage uni">
            <a:extLst>
              <a:ext uri="{FF2B5EF4-FFF2-40B4-BE49-F238E27FC236}">
                <a16:creationId xmlns:a16="http://schemas.microsoft.com/office/drawing/2014/main" id="{7ABB5DE0-63D7-8B80-83B1-A51BFAA1CE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999188">
            <a:off x="6302604" y="1415710"/>
            <a:ext cx="2280542" cy="764881"/>
          </a:xfrm>
          <a:prstGeom prst="rect">
            <a:avLst/>
          </a:prstGeom>
        </p:spPr>
      </p:pic>
      <p:pic>
        <p:nvPicPr>
          <p:cNvPr id="23" name="Graphique 22" descr="Ligne fléchée : faire pivoter à gauche avec un remplissage uni">
            <a:extLst>
              <a:ext uri="{FF2B5EF4-FFF2-40B4-BE49-F238E27FC236}">
                <a16:creationId xmlns:a16="http://schemas.microsoft.com/office/drawing/2014/main" id="{DFFD737F-B6D7-EF8A-8A5A-4864EECF80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882549">
            <a:off x="778669" y="4846265"/>
            <a:ext cx="1049432" cy="930082"/>
          </a:xfrm>
          <a:prstGeom prst="rect">
            <a:avLst/>
          </a:prstGeom>
        </p:spPr>
      </p:pic>
      <p:pic>
        <p:nvPicPr>
          <p:cNvPr id="3" name="Image 2">
            <a:extLst>
              <a:ext uri="{FF2B5EF4-FFF2-40B4-BE49-F238E27FC236}">
                <a16:creationId xmlns:a16="http://schemas.microsoft.com/office/drawing/2014/main" id="{70D16364-204E-AA6D-3249-ADD9A5251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8" name="Hexagone 17">
            <a:extLst>
              <a:ext uri="{FF2B5EF4-FFF2-40B4-BE49-F238E27FC236}">
                <a16:creationId xmlns:a16="http://schemas.microsoft.com/office/drawing/2014/main" id="{19EDFDE4-BA61-A079-3BD2-1D54874B3F11}"/>
              </a:ext>
            </a:extLst>
          </p:cNvPr>
          <p:cNvSpPr/>
          <p:nvPr/>
        </p:nvSpPr>
        <p:spPr>
          <a:xfrm>
            <a:off x="8537624" y="2323939"/>
            <a:ext cx="489837" cy="334210"/>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4</a:t>
            </a:r>
          </a:p>
        </p:txBody>
      </p:sp>
      <p:sp>
        <p:nvSpPr>
          <p:cNvPr id="24" name="Organigramme : Stockage à accès séquentiel 23">
            <a:extLst>
              <a:ext uri="{FF2B5EF4-FFF2-40B4-BE49-F238E27FC236}">
                <a16:creationId xmlns:a16="http://schemas.microsoft.com/office/drawing/2014/main" id="{EE2D48BD-18C3-F7A3-510A-292CDA80D009}"/>
              </a:ext>
            </a:extLst>
          </p:cNvPr>
          <p:cNvSpPr/>
          <p:nvPr/>
        </p:nvSpPr>
        <p:spPr>
          <a:xfrm>
            <a:off x="401053" y="337629"/>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2</a:t>
            </a:r>
          </a:p>
        </p:txBody>
      </p:sp>
      <p:pic>
        <p:nvPicPr>
          <p:cNvPr id="14" name="Graphique 13" descr="Flèche en cercle avec un remplissage uni">
            <a:extLst>
              <a:ext uri="{FF2B5EF4-FFF2-40B4-BE49-F238E27FC236}">
                <a16:creationId xmlns:a16="http://schemas.microsoft.com/office/drawing/2014/main" id="{CE8C62C7-24EF-AA16-797C-A04A6548A4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2456" y="1651575"/>
            <a:ext cx="7195400" cy="4984554"/>
          </a:xfrm>
          <a:prstGeom prst="rect">
            <a:avLst/>
          </a:prstGeom>
        </p:spPr>
      </p:pic>
    </p:spTree>
    <p:extLst>
      <p:ext uri="{BB962C8B-B14F-4D97-AF65-F5344CB8AC3E}">
        <p14:creationId xmlns:p14="http://schemas.microsoft.com/office/powerpoint/2010/main" val="176560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1000" fill="hold"/>
                                        <p:tgtEl>
                                          <p:spTgt spid="8"/>
                                        </p:tgtEl>
                                        <p:attrNameLst>
                                          <p:attrName>ppt_w</p:attrName>
                                        </p:attrNameLst>
                                      </p:cBhvr>
                                      <p:tavLst>
                                        <p:tav tm="0">
                                          <p:val>
                                            <p:fltVal val="0"/>
                                          </p:val>
                                        </p:tav>
                                        <p:tav tm="100000">
                                          <p:val>
                                            <p:strVal val="#ppt_w"/>
                                          </p:val>
                                        </p:tav>
                                      </p:tavLst>
                                    </p:anim>
                                    <p:anim calcmode="lin" valueType="num">
                                      <p:cBhvr>
                                        <p:cTn id="68" dur="1000" fill="hold"/>
                                        <p:tgtEl>
                                          <p:spTgt spid="8"/>
                                        </p:tgtEl>
                                        <p:attrNameLst>
                                          <p:attrName>ppt_h</p:attrName>
                                        </p:attrNameLst>
                                      </p:cBhvr>
                                      <p:tavLst>
                                        <p:tav tm="0">
                                          <p:val>
                                            <p:fltVal val="0"/>
                                          </p:val>
                                        </p:tav>
                                        <p:tav tm="100000">
                                          <p:val>
                                            <p:strVal val="#ppt_h"/>
                                          </p:val>
                                        </p:tav>
                                      </p:tavLst>
                                    </p:anim>
                                    <p:anim calcmode="lin" valueType="num">
                                      <p:cBhvr>
                                        <p:cTn id="69" dur="1000" fill="hold"/>
                                        <p:tgtEl>
                                          <p:spTgt spid="8"/>
                                        </p:tgtEl>
                                        <p:attrNameLst>
                                          <p:attrName>style.rotation</p:attrName>
                                        </p:attrNameLst>
                                      </p:cBhvr>
                                      <p:tavLst>
                                        <p:tav tm="0">
                                          <p:val>
                                            <p:fltVal val="90"/>
                                          </p:val>
                                        </p:tav>
                                        <p:tav tm="100000">
                                          <p:val>
                                            <p:fltVal val="0"/>
                                          </p:val>
                                        </p:tav>
                                      </p:tavLst>
                                    </p:anim>
                                    <p:animEffect transition="in" filter="fade">
                                      <p:cBhvr>
                                        <p:cTn id="70" dur="10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1000" fill="hold"/>
                                        <p:tgtEl>
                                          <p:spTgt spid="13"/>
                                        </p:tgtEl>
                                        <p:attrNameLst>
                                          <p:attrName>ppt_w</p:attrName>
                                        </p:attrNameLst>
                                      </p:cBhvr>
                                      <p:tavLst>
                                        <p:tav tm="0">
                                          <p:val>
                                            <p:fltVal val="0"/>
                                          </p:val>
                                        </p:tav>
                                        <p:tav tm="100000">
                                          <p:val>
                                            <p:strVal val="#ppt_w"/>
                                          </p:val>
                                        </p:tav>
                                      </p:tavLst>
                                    </p:anim>
                                    <p:anim calcmode="lin" valueType="num">
                                      <p:cBhvr>
                                        <p:cTn id="80" dur="1000" fill="hold"/>
                                        <p:tgtEl>
                                          <p:spTgt spid="13"/>
                                        </p:tgtEl>
                                        <p:attrNameLst>
                                          <p:attrName>ppt_h</p:attrName>
                                        </p:attrNameLst>
                                      </p:cBhvr>
                                      <p:tavLst>
                                        <p:tav tm="0">
                                          <p:val>
                                            <p:fltVal val="0"/>
                                          </p:val>
                                        </p:tav>
                                        <p:tav tm="100000">
                                          <p:val>
                                            <p:strVal val="#ppt_h"/>
                                          </p:val>
                                        </p:tav>
                                      </p:tavLst>
                                    </p:anim>
                                    <p:anim calcmode="lin" valueType="num">
                                      <p:cBhvr>
                                        <p:cTn id="81" dur="1000" fill="hold"/>
                                        <p:tgtEl>
                                          <p:spTgt spid="13"/>
                                        </p:tgtEl>
                                        <p:attrNameLst>
                                          <p:attrName>style.rotation</p:attrName>
                                        </p:attrNameLst>
                                      </p:cBhvr>
                                      <p:tavLst>
                                        <p:tav tm="0">
                                          <p:val>
                                            <p:fltVal val="90"/>
                                          </p:val>
                                        </p:tav>
                                        <p:tav tm="100000">
                                          <p:val>
                                            <p:fltVal val="0"/>
                                          </p:val>
                                        </p:tav>
                                      </p:tavLst>
                                    </p:anim>
                                    <p:animEffect transition="in" filter="fade">
                                      <p:cBhvr>
                                        <p:cTn id="82" dur="10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1000" fill="hold"/>
                                        <p:tgtEl>
                                          <p:spTgt spid="16"/>
                                        </p:tgtEl>
                                        <p:attrNameLst>
                                          <p:attrName>ppt_w</p:attrName>
                                        </p:attrNameLst>
                                      </p:cBhvr>
                                      <p:tavLst>
                                        <p:tav tm="0">
                                          <p:val>
                                            <p:fltVal val="0"/>
                                          </p:val>
                                        </p:tav>
                                        <p:tav tm="100000">
                                          <p:val>
                                            <p:strVal val="#ppt_w"/>
                                          </p:val>
                                        </p:tav>
                                      </p:tavLst>
                                    </p:anim>
                                    <p:anim calcmode="lin" valueType="num">
                                      <p:cBhvr>
                                        <p:cTn id="92" dur="1000" fill="hold"/>
                                        <p:tgtEl>
                                          <p:spTgt spid="16"/>
                                        </p:tgtEl>
                                        <p:attrNameLst>
                                          <p:attrName>ppt_h</p:attrName>
                                        </p:attrNameLst>
                                      </p:cBhvr>
                                      <p:tavLst>
                                        <p:tav tm="0">
                                          <p:val>
                                            <p:fltVal val="0"/>
                                          </p:val>
                                        </p:tav>
                                        <p:tav tm="100000">
                                          <p:val>
                                            <p:strVal val="#ppt_h"/>
                                          </p:val>
                                        </p:tav>
                                      </p:tavLst>
                                    </p:anim>
                                    <p:anim calcmode="lin" valueType="num">
                                      <p:cBhvr>
                                        <p:cTn id="93" dur="1000" fill="hold"/>
                                        <p:tgtEl>
                                          <p:spTgt spid="16"/>
                                        </p:tgtEl>
                                        <p:attrNameLst>
                                          <p:attrName>style.rotation</p:attrName>
                                        </p:attrNameLst>
                                      </p:cBhvr>
                                      <p:tavLst>
                                        <p:tav tm="0">
                                          <p:val>
                                            <p:fltVal val="90"/>
                                          </p:val>
                                        </p:tav>
                                        <p:tav tm="100000">
                                          <p:val>
                                            <p:fltVal val="0"/>
                                          </p:val>
                                        </p:tav>
                                      </p:tavLst>
                                    </p:anim>
                                    <p:animEffect transition="in" filter="fade">
                                      <p:cBhvr>
                                        <p:cTn id="94" dur="1000"/>
                                        <p:tgtEl>
                                          <p:spTgt spid="16"/>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49" presetClass="entr" presetSubtype="0" decel="100000" fill="hold" nodeType="click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p:cTn id="103" dur="500" fill="hold"/>
                                        <p:tgtEl>
                                          <p:spTgt spid="27"/>
                                        </p:tgtEl>
                                        <p:attrNameLst>
                                          <p:attrName>ppt_w</p:attrName>
                                        </p:attrNameLst>
                                      </p:cBhvr>
                                      <p:tavLst>
                                        <p:tav tm="0">
                                          <p:val>
                                            <p:fltVal val="0"/>
                                          </p:val>
                                        </p:tav>
                                        <p:tav tm="100000">
                                          <p:val>
                                            <p:strVal val="#ppt_w"/>
                                          </p:val>
                                        </p:tav>
                                      </p:tavLst>
                                    </p:anim>
                                    <p:anim calcmode="lin" valueType="num">
                                      <p:cBhvr>
                                        <p:cTn id="104" dur="500" fill="hold"/>
                                        <p:tgtEl>
                                          <p:spTgt spid="27"/>
                                        </p:tgtEl>
                                        <p:attrNameLst>
                                          <p:attrName>ppt_h</p:attrName>
                                        </p:attrNameLst>
                                      </p:cBhvr>
                                      <p:tavLst>
                                        <p:tav tm="0">
                                          <p:val>
                                            <p:fltVal val="0"/>
                                          </p:val>
                                        </p:tav>
                                        <p:tav tm="100000">
                                          <p:val>
                                            <p:strVal val="#ppt_h"/>
                                          </p:val>
                                        </p:tav>
                                      </p:tavLst>
                                    </p:anim>
                                    <p:anim calcmode="lin" valueType="num">
                                      <p:cBhvr>
                                        <p:cTn id="105" dur="500" fill="hold"/>
                                        <p:tgtEl>
                                          <p:spTgt spid="27"/>
                                        </p:tgtEl>
                                        <p:attrNameLst>
                                          <p:attrName>style.rotation</p:attrName>
                                        </p:attrNameLst>
                                      </p:cBhvr>
                                      <p:tavLst>
                                        <p:tav tm="0">
                                          <p:val>
                                            <p:fltVal val="360"/>
                                          </p:val>
                                        </p:tav>
                                        <p:tav tm="100000">
                                          <p:val>
                                            <p:fltVal val="0"/>
                                          </p:val>
                                        </p:tav>
                                      </p:tavLst>
                                    </p:anim>
                                    <p:animEffect transition="in" filter="fade">
                                      <p:cBhvr>
                                        <p:cTn id="106" dur="500"/>
                                        <p:tgtEl>
                                          <p:spTgt spid="27"/>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nodeType="clickEffect">
                                  <p:stCondLst>
                                    <p:cond delay="0"/>
                                  </p:stCondLst>
                                  <p:childTnLst>
                                    <p:set>
                                      <p:cBhvr>
                                        <p:cTn id="110" dur="1" fill="hold">
                                          <p:stCondLst>
                                            <p:cond delay="0"/>
                                          </p:stCondLst>
                                        </p:cTn>
                                        <p:tgtEl>
                                          <p:spTgt spid="17"/>
                                        </p:tgtEl>
                                        <p:attrNameLst>
                                          <p:attrName>style.visibility</p:attrName>
                                        </p:attrNameLst>
                                      </p:cBhvr>
                                      <p:to>
                                        <p:strVal val="visible"/>
                                      </p:to>
                                    </p:set>
                                    <p:anim calcmode="lin" valueType="num">
                                      <p:cBhvr>
                                        <p:cTn id="111" dur="500" fill="hold"/>
                                        <p:tgtEl>
                                          <p:spTgt spid="17"/>
                                        </p:tgtEl>
                                        <p:attrNameLst>
                                          <p:attrName>ppt_w</p:attrName>
                                        </p:attrNameLst>
                                      </p:cBhvr>
                                      <p:tavLst>
                                        <p:tav tm="0">
                                          <p:val>
                                            <p:fltVal val="0"/>
                                          </p:val>
                                        </p:tav>
                                        <p:tav tm="100000">
                                          <p:val>
                                            <p:strVal val="#ppt_w"/>
                                          </p:val>
                                        </p:tav>
                                      </p:tavLst>
                                    </p:anim>
                                    <p:anim calcmode="lin" valueType="num">
                                      <p:cBhvr>
                                        <p:cTn id="112" dur="500" fill="hold"/>
                                        <p:tgtEl>
                                          <p:spTgt spid="17"/>
                                        </p:tgtEl>
                                        <p:attrNameLst>
                                          <p:attrName>ppt_h</p:attrName>
                                        </p:attrNameLst>
                                      </p:cBhvr>
                                      <p:tavLst>
                                        <p:tav tm="0">
                                          <p:val>
                                            <p:fltVal val="0"/>
                                          </p:val>
                                        </p:tav>
                                        <p:tav tm="100000">
                                          <p:val>
                                            <p:strVal val="#ppt_h"/>
                                          </p:val>
                                        </p:tav>
                                      </p:tavLst>
                                    </p:anim>
                                    <p:anim calcmode="lin" valueType="num">
                                      <p:cBhvr>
                                        <p:cTn id="113" dur="500" fill="hold"/>
                                        <p:tgtEl>
                                          <p:spTgt spid="17"/>
                                        </p:tgtEl>
                                        <p:attrNameLst>
                                          <p:attrName>style.rotation</p:attrName>
                                        </p:attrNameLst>
                                      </p:cBhvr>
                                      <p:tavLst>
                                        <p:tav tm="0">
                                          <p:val>
                                            <p:fltVal val="360"/>
                                          </p:val>
                                        </p:tav>
                                        <p:tav tm="100000">
                                          <p:val>
                                            <p:fltVal val="0"/>
                                          </p:val>
                                        </p:tav>
                                      </p:tavLst>
                                    </p:anim>
                                    <p:animEffect transition="in" filter="fade">
                                      <p:cBhvr>
                                        <p:cTn id="114" dur="500"/>
                                        <p:tgtEl>
                                          <p:spTgt spid="17"/>
                                        </p:tgtEl>
                                      </p:cBhvr>
                                    </p:animEffect>
                                  </p:childTnLst>
                                </p:cTn>
                              </p:par>
                            </p:childTnLst>
                          </p:cTn>
                        </p:par>
                      </p:childTnLst>
                    </p:cTn>
                  </p:par>
                  <p:par>
                    <p:cTn id="115" fill="hold">
                      <p:stCondLst>
                        <p:cond delay="indefinite"/>
                      </p:stCondLst>
                      <p:childTnLst>
                        <p:par>
                          <p:cTn id="116" fill="hold">
                            <p:stCondLst>
                              <p:cond delay="0"/>
                            </p:stCondLst>
                            <p:childTnLst>
                              <p:par>
                                <p:cTn id="117" presetID="49" presetClass="entr" presetSubtype="0" decel="100000" fill="hold" nodeType="clickEffect">
                                  <p:stCondLst>
                                    <p:cond delay="0"/>
                                  </p:stCondLst>
                                  <p:childTnLst>
                                    <p:set>
                                      <p:cBhvr>
                                        <p:cTn id="118" dur="1" fill="hold">
                                          <p:stCondLst>
                                            <p:cond delay="0"/>
                                          </p:stCondLst>
                                        </p:cTn>
                                        <p:tgtEl>
                                          <p:spTgt spid="23"/>
                                        </p:tgtEl>
                                        <p:attrNameLst>
                                          <p:attrName>style.visibility</p:attrName>
                                        </p:attrNameLst>
                                      </p:cBhvr>
                                      <p:to>
                                        <p:strVal val="visible"/>
                                      </p:to>
                                    </p:set>
                                    <p:anim calcmode="lin" valueType="num">
                                      <p:cBhvr>
                                        <p:cTn id="119" dur="500" fill="hold"/>
                                        <p:tgtEl>
                                          <p:spTgt spid="23"/>
                                        </p:tgtEl>
                                        <p:attrNameLst>
                                          <p:attrName>ppt_w</p:attrName>
                                        </p:attrNameLst>
                                      </p:cBhvr>
                                      <p:tavLst>
                                        <p:tav tm="0">
                                          <p:val>
                                            <p:fltVal val="0"/>
                                          </p:val>
                                        </p:tav>
                                        <p:tav tm="100000">
                                          <p:val>
                                            <p:strVal val="#ppt_w"/>
                                          </p:val>
                                        </p:tav>
                                      </p:tavLst>
                                    </p:anim>
                                    <p:anim calcmode="lin" valueType="num">
                                      <p:cBhvr>
                                        <p:cTn id="120" dur="500" fill="hold"/>
                                        <p:tgtEl>
                                          <p:spTgt spid="23"/>
                                        </p:tgtEl>
                                        <p:attrNameLst>
                                          <p:attrName>ppt_h</p:attrName>
                                        </p:attrNameLst>
                                      </p:cBhvr>
                                      <p:tavLst>
                                        <p:tav tm="0">
                                          <p:val>
                                            <p:fltVal val="0"/>
                                          </p:val>
                                        </p:tav>
                                        <p:tav tm="100000">
                                          <p:val>
                                            <p:strVal val="#ppt_h"/>
                                          </p:val>
                                        </p:tav>
                                      </p:tavLst>
                                    </p:anim>
                                    <p:anim calcmode="lin" valueType="num">
                                      <p:cBhvr>
                                        <p:cTn id="121" dur="500" fill="hold"/>
                                        <p:tgtEl>
                                          <p:spTgt spid="23"/>
                                        </p:tgtEl>
                                        <p:attrNameLst>
                                          <p:attrName>style.rotation</p:attrName>
                                        </p:attrNameLst>
                                      </p:cBhvr>
                                      <p:tavLst>
                                        <p:tav tm="0">
                                          <p:val>
                                            <p:fltVal val="360"/>
                                          </p:val>
                                        </p:tav>
                                        <p:tav tm="100000">
                                          <p:val>
                                            <p:fltVal val="0"/>
                                          </p:val>
                                        </p:tav>
                                      </p:tavLst>
                                    </p:anim>
                                    <p:animEffect transition="in" filter="fade">
                                      <p:cBhvr>
                                        <p:cTn id="122" dur="500"/>
                                        <p:tgtEl>
                                          <p:spTgt spid="23"/>
                                        </p:tgtEl>
                                      </p:cBhvr>
                                    </p:animEffect>
                                  </p:childTnLst>
                                </p:cTn>
                              </p:par>
                            </p:childTnLst>
                          </p:cTn>
                        </p:par>
                      </p:childTnLst>
                    </p:cTn>
                  </p:par>
                  <p:par>
                    <p:cTn id="123" fill="hold">
                      <p:stCondLst>
                        <p:cond delay="indefinite"/>
                      </p:stCondLst>
                      <p:childTnLst>
                        <p:par>
                          <p:cTn id="124" fill="hold">
                            <p:stCondLst>
                              <p:cond delay="0"/>
                            </p:stCondLst>
                            <p:childTnLst>
                              <p:par>
                                <p:cTn id="125" presetID="49" presetClass="entr" presetSubtype="0" decel="100000" fill="hold" nodeType="clickEffect">
                                  <p:stCondLst>
                                    <p:cond delay="0"/>
                                  </p:stCondLst>
                                  <p:childTnLst>
                                    <p:set>
                                      <p:cBhvr>
                                        <p:cTn id="126" dur="1" fill="hold">
                                          <p:stCondLst>
                                            <p:cond delay="0"/>
                                          </p:stCondLst>
                                        </p:cTn>
                                        <p:tgtEl>
                                          <p:spTgt spid="21"/>
                                        </p:tgtEl>
                                        <p:attrNameLst>
                                          <p:attrName>style.visibility</p:attrName>
                                        </p:attrNameLst>
                                      </p:cBhvr>
                                      <p:to>
                                        <p:strVal val="visible"/>
                                      </p:to>
                                    </p:set>
                                    <p:anim calcmode="lin" valueType="num">
                                      <p:cBhvr>
                                        <p:cTn id="127" dur="500" fill="hold"/>
                                        <p:tgtEl>
                                          <p:spTgt spid="21"/>
                                        </p:tgtEl>
                                        <p:attrNameLst>
                                          <p:attrName>ppt_w</p:attrName>
                                        </p:attrNameLst>
                                      </p:cBhvr>
                                      <p:tavLst>
                                        <p:tav tm="0">
                                          <p:val>
                                            <p:fltVal val="0"/>
                                          </p:val>
                                        </p:tav>
                                        <p:tav tm="100000">
                                          <p:val>
                                            <p:strVal val="#ppt_w"/>
                                          </p:val>
                                        </p:tav>
                                      </p:tavLst>
                                    </p:anim>
                                    <p:anim calcmode="lin" valueType="num">
                                      <p:cBhvr>
                                        <p:cTn id="128" dur="500" fill="hold"/>
                                        <p:tgtEl>
                                          <p:spTgt spid="21"/>
                                        </p:tgtEl>
                                        <p:attrNameLst>
                                          <p:attrName>ppt_h</p:attrName>
                                        </p:attrNameLst>
                                      </p:cBhvr>
                                      <p:tavLst>
                                        <p:tav tm="0">
                                          <p:val>
                                            <p:fltVal val="0"/>
                                          </p:val>
                                        </p:tav>
                                        <p:tav tm="100000">
                                          <p:val>
                                            <p:strVal val="#ppt_h"/>
                                          </p:val>
                                        </p:tav>
                                      </p:tavLst>
                                    </p:anim>
                                    <p:anim calcmode="lin" valueType="num">
                                      <p:cBhvr>
                                        <p:cTn id="129" dur="500" fill="hold"/>
                                        <p:tgtEl>
                                          <p:spTgt spid="21"/>
                                        </p:tgtEl>
                                        <p:attrNameLst>
                                          <p:attrName>style.rotation</p:attrName>
                                        </p:attrNameLst>
                                      </p:cBhvr>
                                      <p:tavLst>
                                        <p:tav tm="0">
                                          <p:val>
                                            <p:fltVal val="360"/>
                                          </p:val>
                                        </p:tav>
                                        <p:tav tm="100000">
                                          <p:val>
                                            <p:fltVal val="0"/>
                                          </p:val>
                                        </p:tav>
                                      </p:tavLst>
                                    </p:anim>
                                    <p:animEffect transition="in" filter="fade">
                                      <p:cBhvr>
                                        <p:cTn id="130" dur="500"/>
                                        <p:tgtEl>
                                          <p:spTgt spid="21"/>
                                        </p:tgtEl>
                                      </p:cBhvr>
                                    </p:animEffect>
                                  </p:childTnLst>
                                </p:cTn>
                              </p:par>
                            </p:childTnLst>
                          </p:cTn>
                        </p:par>
                      </p:childTnLst>
                    </p:cTn>
                  </p:par>
                  <p:par>
                    <p:cTn id="131" fill="hold">
                      <p:stCondLst>
                        <p:cond delay="indefinite"/>
                      </p:stCondLst>
                      <p:childTnLst>
                        <p:par>
                          <p:cTn id="132" fill="hold">
                            <p:stCondLst>
                              <p:cond delay="0"/>
                            </p:stCondLst>
                            <p:childTnLst>
                              <p:par>
                                <p:cTn id="133" presetID="49" presetClass="entr" presetSubtype="0" decel="100000" fill="hold" nodeType="clickEffect">
                                  <p:stCondLst>
                                    <p:cond delay="0"/>
                                  </p:stCondLst>
                                  <p:childTnLst>
                                    <p:set>
                                      <p:cBhvr>
                                        <p:cTn id="134" dur="1" fill="hold">
                                          <p:stCondLst>
                                            <p:cond delay="0"/>
                                          </p:stCondLst>
                                        </p:cTn>
                                        <p:tgtEl>
                                          <p:spTgt spid="22"/>
                                        </p:tgtEl>
                                        <p:attrNameLst>
                                          <p:attrName>style.visibility</p:attrName>
                                        </p:attrNameLst>
                                      </p:cBhvr>
                                      <p:to>
                                        <p:strVal val="visible"/>
                                      </p:to>
                                    </p:set>
                                    <p:anim calcmode="lin" valueType="num">
                                      <p:cBhvr>
                                        <p:cTn id="135" dur="500" fill="hold"/>
                                        <p:tgtEl>
                                          <p:spTgt spid="22"/>
                                        </p:tgtEl>
                                        <p:attrNameLst>
                                          <p:attrName>ppt_w</p:attrName>
                                        </p:attrNameLst>
                                      </p:cBhvr>
                                      <p:tavLst>
                                        <p:tav tm="0">
                                          <p:val>
                                            <p:fltVal val="0"/>
                                          </p:val>
                                        </p:tav>
                                        <p:tav tm="100000">
                                          <p:val>
                                            <p:strVal val="#ppt_w"/>
                                          </p:val>
                                        </p:tav>
                                      </p:tavLst>
                                    </p:anim>
                                    <p:anim calcmode="lin" valueType="num">
                                      <p:cBhvr>
                                        <p:cTn id="136" dur="500" fill="hold"/>
                                        <p:tgtEl>
                                          <p:spTgt spid="22"/>
                                        </p:tgtEl>
                                        <p:attrNameLst>
                                          <p:attrName>ppt_h</p:attrName>
                                        </p:attrNameLst>
                                      </p:cBhvr>
                                      <p:tavLst>
                                        <p:tav tm="0">
                                          <p:val>
                                            <p:fltVal val="0"/>
                                          </p:val>
                                        </p:tav>
                                        <p:tav tm="100000">
                                          <p:val>
                                            <p:strVal val="#ppt_h"/>
                                          </p:val>
                                        </p:tav>
                                      </p:tavLst>
                                    </p:anim>
                                    <p:anim calcmode="lin" valueType="num">
                                      <p:cBhvr>
                                        <p:cTn id="137" dur="500" fill="hold"/>
                                        <p:tgtEl>
                                          <p:spTgt spid="22"/>
                                        </p:tgtEl>
                                        <p:attrNameLst>
                                          <p:attrName>style.rotation</p:attrName>
                                        </p:attrNameLst>
                                      </p:cBhvr>
                                      <p:tavLst>
                                        <p:tav tm="0">
                                          <p:val>
                                            <p:fltVal val="360"/>
                                          </p:val>
                                        </p:tav>
                                        <p:tav tm="100000">
                                          <p:val>
                                            <p:fltVal val="0"/>
                                          </p:val>
                                        </p:tav>
                                      </p:tavLst>
                                    </p:anim>
                                    <p:animEffect transition="in" filter="fade">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49" presetClass="entr" presetSubtype="0" decel="100000" fill="hold" nodeType="clickEffect">
                                  <p:stCondLst>
                                    <p:cond delay="0"/>
                                  </p:stCondLst>
                                  <p:childTnLst>
                                    <p:set>
                                      <p:cBhvr>
                                        <p:cTn id="142" dur="1" fill="hold">
                                          <p:stCondLst>
                                            <p:cond delay="0"/>
                                          </p:stCondLst>
                                        </p:cTn>
                                        <p:tgtEl>
                                          <p:spTgt spid="25"/>
                                        </p:tgtEl>
                                        <p:attrNameLst>
                                          <p:attrName>style.visibility</p:attrName>
                                        </p:attrNameLst>
                                      </p:cBhvr>
                                      <p:to>
                                        <p:strVal val="visible"/>
                                      </p:to>
                                    </p:set>
                                    <p:anim calcmode="lin" valueType="num">
                                      <p:cBhvr>
                                        <p:cTn id="143" dur="500" fill="hold"/>
                                        <p:tgtEl>
                                          <p:spTgt spid="25"/>
                                        </p:tgtEl>
                                        <p:attrNameLst>
                                          <p:attrName>ppt_w</p:attrName>
                                        </p:attrNameLst>
                                      </p:cBhvr>
                                      <p:tavLst>
                                        <p:tav tm="0">
                                          <p:val>
                                            <p:fltVal val="0"/>
                                          </p:val>
                                        </p:tav>
                                        <p:tav tm="100000">
                                          <p:val>
                                            <p:strVal val="#ppt_w"/>
                                          </p:val>
                                        </p:tav>
                                      </p:tavLst>
                                    </p:anim>
                                    <p:anim calcmode="lin" valueType="num">
                                      <p:cBhvr>
                                        <p:cTn id="144" dur="500" fill="hold"/>
                                        <p:tgtEl>
                                          <p:spTgt spid="25"/>
                                        </p:tgtEl>
                                        <p:attrNameLst>
                                          <p:attrName>ppt_h</p:attrName>
                                        </p:attrNameLst>
                                      </p:cBhvr>
                                      <p:tavLst>
                                        <p:tav tm="0">
                                          <p:val>
                                            <p:fltVal val="0"/>
                                          </p:val>
                                        </p:tav>
                                        <p:tav tm="100000">
                                          <p:val>
                                            <p:strVal val="#ppt_h"/>
                                          </p:val>
                                        </p:tav>
                                      </p:tavLst>
                                    </p:anim>
                                    <p:anim calcmode="lin" valueType="num">
                                      <p:cBhvr>
                                        <p:cTn id="145" dur="500" fill="hold"/>
                                        <p:tgtEl>
                                          <p:spTgt spid="25"/>
                                        </p:tgtEl>
                                        <p:attrNameLst>
                                          <p:attrName>style.rotation</p:attrName>
                                        </p:attrNameLst>
                                      </p:cBhvr>
                                      <p:tavLst>
                                        <p:tav tm="0">
                                          <p:val>
                                            <p:fltVal val="360"/>
                                          </p:val>
                                        </p:tav>
                                        <p:tav tm="100000">
                                          <p:val>
                                            <p:fltVal val="0"/>
                                          </p:val>
                                        </p:tav>
                                      </p:tavLst>
                                    </p:anim>
                                    <p:animEffect transition="in" filter="fade">
                                      <p:cBhvr>
                                        <p:cTn id="146" dur="500"/>
                                        <p:tgtEl>
                                          <p:spTgt spid="25"/>
                                        </p:tgtEl>
                                      </p:cBhvr>
                                    </p:animEffect>
                                  </p:childTnLst>
                                </p:cTn>
                              </p:par>
                            </p:childTnLst>
                          </p:cTn>
                        </p:par>
                      </p:childTnLst>
                    </p:cTn>
                  </p:par>
                  <p:par>
                    <p:cTn id="147" fill="hold">
                      <p:stCondLst>
                        <p:cond delay="indefinite"/>
                      </p:stCondLst>
                      <p:childTnLst>
                        <p:par>
                          <p:cTn id="148" fill="hold">
                            <p:stCondLst>
                              <p:cond delay="0"/>
                            </p:stCondLst>
                            <p:childTnLst>
                              <p:par>
                                <p:cTn id="149" presetID="49" presetClass="entr" presetSubtype="0" decel="100000" fill="hold" nodeType="clickEffect">
                                  <p:stCondLst>
                                    <p:cond delay="0"/>
                                  </p:stCondLst>
                                  <p:childTnLst>
                                    <p:set>
                                      <p:cBhvr>
                                        <p:cTn id="150" dur="1" fill="hold">
                                          <p:stCondLst>
                                            <p:cond delay="0"/>
                                          </p:stCondLst>
                                        </p:cTn>
                                        <p:tgtEl>
                                          <p:spTgt spid="26"/>
                                        </p:tgtEl>
                                        <p:attrNameLst>
                                          <p:attrName>style.visibility</p:attrName>
                                        </p:attrNameLst>
                                      </p:cBhvr>
                                      <p:to>
                                        <p:strVal val="visible"/>
                                      </p:to>
                                    </p:set>
                                    <p:anim calcmode="lin" valueType="num">
                                      <p:cBhvr>
                                        <p:cTn id="151" dur="500" fill="hold"/>
                                        <p:tgtEl>
                                          <p:spTgt spid="26"/>
                                        </p:tgtEl>
                                        <p:attrNameLst>
                                          <p:attrName>ppt_w</p:attrName>
                                        </p:attrNameLst>
                                      </p:cBhvr>
                                      <p:tavLst>
                                        <p:tav tm="0">
                                          <p:val>
                                            <p:fltVal val="0"/>
                                          </p:val>
                                        </p:tav>
                                        <p:tav tm="100000">
                                          <p:val>
                                            <p:strVal val="#ppt_w"/>
                                          </p:val>
                                        </p:tav>
                                      </p:tavLst>
                                    </p:anim>
                                    <p:anim calcmode="lin" valueType="num">
                                      <p:cBhvr>
                                        <p:cTn id="152" dur="500" fill="hold"/>
                                        <p:tgtEl>
                                          <p:spTgt spid="26"/>
                                        </p:tgtEl>
                                        <p:attrNameLst>
                                          <p:attrName>ppt_h</p:attrName>
                                        </p:attrNameLst>
                                      </p:cBhvr>
                                      <p:tavLst>
                                        <p:tav tm="0">
                                          <p:val>
                                            <p:fltVal val="0"/>
                                          </p:val>
                                        </p:tav>
                                        <p:tav tm="100000">
                                          <p:val>
                                            <p:strVal val="#ppt_h"/>
                                          </p:val>
                                        </p:tav>
                                      </p:tavLst>
                                    </p:anim>
                                    <p:anim calcmode="lin" valueType="num">
                                      <p:cBhvr>
                                        <p:cTn id="153" dur="500" fill="hold"/>
                                        <p:tgtEl>
                                          <p:spTgt spid="26"/>
                                        </p:tgtEl>
                                        <p:attrNameLst>
                                          <p:attrName>style.rotation</p:attrName>
                                        </p:attrNameLst>
                                      </p:cBhvr>
                                      <p:tavLst>
                                        <p:tav tm="0">
                                          <p:val>
                                            <p:fltVal val="360"/>
                                          </p:val>
                                        </p:tav>
                                        <p:tav tm="100000">
                                          <p:val>
                                            <p:fltVal val="0"/>
                                          </p:val>
                                        </p:tav>
                                      </p:tavLst>
                                    </p:anim>
                                    <p:animEffect transition="in" filter="fade">
                                      <p:cBhvr>
                                        <p:cTn id="154" dur="500"/>
                                        <p:tgtEl>
                                          <p:spTgt spid="26"/>
                                        </p:tgtEl>
                                      </p:cBhvr>
                                    </p:animEffect>
                                  </p:childTnLst>
                                </p:cTn>
                              </p:par>
                            </p:childTnLst>
                          </p:cTn>
                        </p:par>
                      </p:childTnLst>
                    </p:cTn>
                  </p:par>
                  <p:par>
                    <p:cTn id="155" fill="hold">
                      <p:stCondLst>
                        <p:cond delay="indefinite"/>
                      </p:stCondLst>
                      <p:childTnLst>
                        <p:par>
                          <p:cTn id="156" fill="hold">
                            <p:stCondLst>
                              <p:cond delay="0"/>
                            </p:stCondLst>
                            <p:childTnLst>
                              <p:par>
                                <p:cTn id="157" presetID="35" presetClass="entr" presetSubtype="0" fill="hold" nodeType="clickEffect">
                                  <p:stCondLst>
                                    <p:cond delay="0"/>
                                  </p:stCondLst>
                                  <p:childTnLst>
                                    <p:set>
                                      <p:cBhvr>
                                        <p:cTn id="158" dur="1" fill="hold">
                                          <p:stCondLst>
                                            <p:cond delay="0"/>
                                          </p:stCondLst>
                                        </p:cTn>
                                        <p:tgtEl>
                                          <p:spTgt spid="14"/>
                                        </p:tgtEl>
                                        <p:attrNameLst>
                                          <p:attrName>style.visibility</p:attrName>
                                        </p:attrNameLst>
                                      </p:cBhvr>
                                      <p:to>
                                        <p:strVal val="visible"/>
                                      </p:to>
                                    </p:set>
                                    <p:animEffect transition="in" filter="fade">
                                      <p:cBhvr>
                                        <p:cTn id="159" dur="2000"/>
                                        <p:tgtEl>
                                          <p:spTgt spid="14"/>
                                        </p:tgtEl>
                                      </p:cBhvr>
                                    </p:animEffect>
                                    <p:anim calcmode="lin" valueType="num">
                                      <p:cBhvr>
                                        <p:cTn id="160" dur="2000" fill="hold"/>
                                        <p:tgtEl>
                                          <p:spTgt spid="14"/>
                                        </p:tgtEl>
                                        <p:attrNameLst>
                                          <p:attrName>style.rotation</p:attrName>
                                        </p:attrNameLst>
                                      </p:cBhvr>
                                      <p:tavLst>
                                        <p:tav tm="0">
                                          <p:val>
                                            <p:fltVal val="720"/>
                                          </p:val>
                                        </p:tav>
                                        <p:tav tm="100000">
                                          <p:val>
                                            <p:fltVal val="0"/>
                                          </p:val>
                                        </p:tav>
                                      </p:tavLst>
                                    </p:anim>
                                    <p:anim calcmode="lin" valueType="num">
                                      <p:cBhvr>
                                        <p:cTn id="161" dur="2000" fill="hold"/>
                                        <p:tgtEl>
                                          <p:spTgt spid="14"/>
                                        </p:tgtEl>
                                        <p:attrNameLst>
                                          <p:attrName>ppt_h</p:attrName>
                                        </p:attrNameLst>
                                      </p:cBhvr>
                                      <p:tavLst>
                                        <p:tav tm="0">
                                          <p:val>
                                            <p:fltVal val="0"/>
                                          </p:val>
                                        </p:tav>
                                        <p:tav tm="100000">
                                          <p:val>
                                            <p:strVal val="#ppt_h"/>
                                          </p:val>
                                        </p:tav>
                                      </p:tavLst>
                                    </p:anim>
                                    <p:anim calcmode="lin" valueType="num">
                                      <p:cBhvr>
                                        <p:cTn id="162" dur="2000" fill="hold"/>
                                        <p:tgtEl>
                                          <p:spTgt spid="1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9" grpId="0" animBg="1"/>
      <p:bldP spid="10" grpId="0" animBg="1"/>
      <p:bldP spid="8" grpId="0" animBg="1"/>
      <p:bldP spid="13" grpId="0" animBg="1"/>
      <p:bldP spid="12" grpId="0" animBg="1"/>
      <p:bldP spid="16" grpId="0" animBg="1"/>
      <p:bldP spid="4" grpId="0" animBg="1"/>
      <p:bldP spid="6" grpId="0" animBg="1"/>
      <p:bldP spid="7" grpId="0" animBg="1"/>
      <p:bldP spid="11" grpId="0" animBg="1"/>
      <p:bldP spid="15" grpId="0" animBg="1"/>
      <p:bldP spid="19" grpId="0" animBg="1"/>
      <p:bldP spid="20"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1126670" y="344478"/>
            <a:ext cx="8066316" cy="8079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Des </a:t>
            </a:r>
            <a:r>
              <a:rPr lang="fr-FR" sz="3200" spc="40" dirty="0">
                <a:solidFill>
                  <a:srgbClr val="FF6600"/>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a:t>
            </a: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ntrepreneurs </a:t>
            </a:r>
            <a:r>
              <a:rPr lang="fr-FR" sz="3200" spc="40" dirty="0">
                <a:solidFill>
                  <a:srgbClr val="00B485"/>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S</a:t>
            </a: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ociaux </a:t>
            </a:r>
            <a:r>
              <a:rPr lang="fr-FR" sz="3200" spc="40" dirty="0">
                <a:solidFill>
                  <a:srgbClr val="FF6600"/>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O</a:t>
            </a: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ui </a:t>
            </a:r>
            <a:r>
              <a:rPr lang="fr-FR" sz="3200" spc="40" dirty="0">
                <a:solidFill>
                  <a:srgbClr val="00B485"/>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a:t>
            </a: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nsemble tournés vers les autres</a:t>
            </a:r>
            <a:endParaRPr lang="fr-FR" sz="32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0839" y="121519"/>
            <a:ext cx="1867786" cy="1311239"/>
          </a:xfrm>
          <a:prstGeom prst="rect">
            <a:avLst/>
          </a:prstGeom>
        </p:spPr>
      </p:pic>
      <p:pic>
        <p:nvPicPr>
          <p:cNvPr id="4" name="Image 3">
            <a:extLst>
              <a:ext uri="{FF2B5EF4-FFF2-40B4-BE49-F238E27FC236}">
                <a16:creationId xmlns:a16="http://schemas.microsoft.com/office/drawing/2014/main" id="{4497F162-5F0A-CC91-8EE5-DB5A7242C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47" y="3906752"/>
            <a:ext cx="4795233" cy="2848239"/>
          </a:xfrm>
          <a:prstGeom prst="rect">
            <a:avLst/>
          </a:prstGeom>
        </p:spPr>
      </p:pic>
      <p:sp>
        <p:nvSpPr>
          <p:cNvPr id="5" name="Rectangle : coins arrondis 4">
            <a:extLst>
              <a:ext uri="{FF2B5EF4-FFF2-40B4-BE49-F238E27FC236}">
                <a16:creationId xmlns:a16="http://schemas.microsoft.com/office/drawing/2014/main" id="{D2B25AFC-83B8-7489-7535-15D441545C30}"/>
              </a:ext>
            </a:extLst>
          </p:cNvPr>
          <p:cNvSpPr/>
          <p:nvPr/>
        </p:nvSpPr>
        <p:spPr>
          <a:xfrm>
            <a:off x="579119" y="1658500"/>
            <a:ext cx="11033762" cy="1766226"/>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36688" indent="4763"/>
            <a:r>
              <a:rPr lang="fr-FR" sz="2400" dirty="0">
                <a:latin typeface="Trebuchet MS" panose="020B0603020202020204" pitchFamily="34" charset="0"/>
              </a:rPr>
              <a:t>En interaction avec des personnes issues de cultures et d’horizons variés et dotées de référentiels de fonctionnement très différents</a:t>
            </a:r>
            <a:r>
              <a:rPr lang="fr-FR"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endParaRPr lang="fr-FR" sz="2400" dirty="0">
              <a:solidFill>
                <a:schemeClr val="bg1"/>
              </a:solidFill>
              <a:effectLst>
                <a:outerShdw blurRad="38100" dist="38100" dir="2700000" algn="tl">
                  <a:srgbClr val="000000">
                    <a:alpha val="43137"/>
                  </a:srgbClr>
                </a:outerShdw>
              </a:effectLst>
            </a:endParaRPr>
          </a:p>
          <a:p>
            <a:endParaRPr lang="fr-FR" sz="1600" dirty="0">
              <a:latin typeface="Trebuchet MS" panose="020B0603020202020204" pitchFamily="34" charset="0"/>
            </a:endParaRPr>
          </a:p>
          <a:p>
            <a:r>
              <a:rPr lang="fr-FR" sz="1900" u="none" strike="noStrike" dirty="0">
                <a:solidFill>
                  <a:schemeClr val="bg1"/>
                </a:solidFill>
                <a:effectLst/>
                <a:latin typeface="Trebuchet MS" panose="020B0603020202020204" pitchFamily="34" charset="0"/>
              </a:rPr>
              <a:t> </a:t>
            </a:r>
            <a:endParaRPr lang="fr-FR" sz="1900" dirty="0"/>
          </a:p>
        </p:txBody>
      </p:sp>
      <p:sp>
        <p:nvSpPr>
          <p:cNvPr id="6" name="Rectangle 5">
            <a:extLst>
              <a:ext uri="{FF2B5EF4-FFF2-40B4-BE49-F238E27FC236}">
                <a16:creationId xmlns:a16="http://schemas.microsoft.com/office/drawing/2014/main" id="{CBD265E1-5C71-C6FF-76AC-CE5F813A47EB}"/>
              </a:ext>
            </a:extLst>
          </p:cNvPr>
          <p:cNvSpPr/>
          <p:nvPr/>
        </p:nvSpPr>
        <p:spPr>
          <a:xfrm rot="874742">
            <a:off x="644760" y="3003451"/>
            <a:ext cx="4778177" cy="700879"/>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25">
              <a:buClr>
                <a:schemeClr val="tx1">
                  <a:lumMod val="85000"/>
                  <a:lumOff val="15000"/>
                </a:schemeClr>
              </a:buClr>
              <a:buSzPct val="100000"/>
            </a:pPr>
            <a:endParaRPr lang="fr-FR" sz="2000" dirty="0">
              <a:solidFill>
                <a:schemeClr val="tx1">
                  <a:lumMod val="85000"/>
                  <a:lumOff val="15000"/>
                </a:schemeClr>
              </a:solidFill>
              <a:latin typeface="Trebuchet MS" panose="020B0603020202020204" pitchFamily="34" charset="0"/>
            </a:endParaRPr>
          </a:p>
          <a:p>
            <a:pPr marL="365125">
              <a:buClr>
                <a:schemeClr val="tx1">
                  <a:lumMod val="85000"/>
                  <a:lumOff val="15000"/>
                </a:schemeClr>
              </a:buClr>
              <a:buSzPct val="100000"/>
            </a:pPr>
            <a:r>
              <a:rPr lang="fr-FR" sz="2000" dirty="0">
                <a:solidFill>
                  <a:schemeClr val="tx1">
                    <a:lumMod val="85000"/>
                    <a:lumOff val="15000"/>
                  </a:schemeClr>
                </a:solidFill>
                <a:latin typeface="Trebuchet MS" panose="020B0603020202020204" pitchFamily="34" charset="0"/>
              </a:rPr>
              <a:t>Accent mis sur la compétence humaine : bon sens et discernement</a:t>
            </a:r>
          </a:p>
          <a:p>
            <a:pPr marL="96838" algn="ctr">
              <a:buClr>
                <a:schemeClr val="tx1">
                  <a:lumMod val="85000"/>
                  <a:lumOff val="15000"/>
                </a:schemeClr>
              </a:buClr>
              <a:buSzPct val="100000"/>
            </a:pPr>
            <a:r>
              <a:rPr lang="fr-FR" dirty="0">
                <a:solidFill>
                  <a:schemeClr val="tx1">
                    <a:lumMod val="85000"/>
                    <a:lumOff val="15000"/>
                  </a:schemeClr>
                </a:solidFill>
                <a:latin typeface="Trebuchet MS" panose="020B0603020202020204" pitchFamily="34" charset="0"/>
                <a:cs typeface="Arial" panose="020B0604020202020204" pitchFamily="34" charset="0"/>
              </a:rPr>
              <a:t> </a:t>
            </a:r>
            <a:endParaRPr lang="fr-FR"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13" name="Rectangle : coins arrondis 12">
            <a:extLst>
              <a:ext uri="{FF2B5EF4-FFF2-40B4-BE49-F238E27FC236}">
                <a16:creationId xmlns:a16="http://schemas.microsoft.com/office/drawing/2014/main" id="{20DDA716-3E64-728B-41FD-B99455230F6D}"/>
              </a:ext>
            </a:extLst>
          </p:cNvPr>
          <p:cNvSpPr/>
          <p:nvPr/>
        </p:nvSpPr>
        <p:spPr>
          <a:xfrm>
            <a:off x="5759874" y="2952179"/>
            <a:ext cx="5712256" cy="1395691"/>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chemeClr val="bg1"/>
              </a:buClr>
              <a:buSzPct val="140000"/>
              <a:buFont typeface="Courier New" panose="02070309020205020404" pitchFamily="49" charset="0"/>
              <a:buChar char="o"/>
            </a:pPr>
            <a:r>
              <a:rPr lang="fr-FR" sz="1600" dirty="0">
                <a:latin typeface="Trebuchet MS" panose="020B0603020202020204" pitchFamily="34" charset="0"/>
              </a:rPr>
              <a:t>Ils sont capables d’introspection, de remise en cause, d’adaptation, de nouer des relations interpersonnelles   en maintenant une cohésion d’équipe</a:t>
            </a:r>
          </a:p>
          <a:p>
            <a:r>
              <a:rPr lang="fr-FR" sz="1900" u="none" strike="noStrike" dirty="0">
                <a:solidFill>
                  <a:schemeClr val="bg1"/>
                </a:solidFill>
                <a:effectLst/>
                <a:latin typeface="Trebuchet MS" panose="020B0603020202020204" pitchFamily="34" charset="0"/>
              </a:rPr>
              <a:t> </a:t>
            </a:r>
            <a:endParaRPr lang="fr-FR" sz="1900" dirty="0"/>
          </a:p>
        </p:txBody>
      </p:sp>
      <p:sp>
        <p:nvSpPr>
          <p:cNvPr id="18" name="Rectangle : coins arrondis 17">
            <a:extLst>
              <a:ext uri="{FF2B5EF4-FFF2-40B4-BE49-F238E27FC236}">
                <a16:creationId xmlns:a16="http://schemas.microsoft.com/office/drawing/2014/main" id="{0BFD1830-FAC4-A04D-ABCD-CA738310CA54}"/>
              </a:ext>
            </a:extLst>
          </p:cNvPr>
          <p:cNvSpPr/>
          <p:nvPr/>
        </p:nvSpPr>
        <p:spPr>
          <a:xfrm>
            <a:off x="6545176" y="4090738"/>
            <a:ext cx="4732190" cy="1460434"/>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600" dirty="0">
              <a:latin typeface="Trebuchet MS" panose="020B0603020202020204" pitchFamily="34" charset="0"/>
            </a:endParaRPr>
          </a:p>
          <a:p>
            <a:pPr marL="274638">
              <a:buClr>
                <a:schemeClr val="bg1"/>
              </a:buClr>
              <a:buSzPct val="140000"/>
              <a:buFont typeface="Courier New" panose="02070309020205020404" pitchFamily="49" charset="0"/>
              <a:buChar char="o"/>
            </a:pPr>
            <a:r>
              <a:rPr lang="fr-FR" sz="1600" dirty="0">
                <a:solidFill>
                  <a:schemeClr val="bg1"/>
                </a:solidFill>
                <a:latin typeface="Trebuchet MS" panose="020B0603020202020204" pitchFamily="34" charset="0"/>
              </a:rPr>
              <a:t>  Ils sont motivés par les rapports humains construits sur une relation responsable           et de confiance</a:t>
            </a:r>
            <a:r>
              <a:rPr lang="fr-FR" sz="1600" b="1" dirty="0">
                <a:solidFill>
                  <a:schemeClr val="bg1"/>
                </a:solidFill>
                <a:latin typeface="Trebuchet MS" panose="020B0603020202020204" pitchFamily="34" charset="0"/>
              </a:rPr>
              <a:t> </a:t>
            </a:r>
            <a:r>
              <a:rPr lang="fr-FR" sz="1600" dirty="0">
                <a:solidFill>
                  <a:schemeClr val="bg1"/>
                </a:solidFill>
                <a:latin typeface="Trebuchet MS" panose="020B0603020202020204" pitchFamily="34" charset="0"/>
              </a:rPr>
              <a:t>partagée</a:t>
            </a:r>
          </a:p>
          <a:p>
            <a:pPr marL="92075" indent="349250"/>
            <a:endParaRPr lang="fr-FR" sz="1600" dirty="0">
              <a:latin typeface="Trebuchet MS" panose="020B0603020202020204" pitchFamily="34" charset="0"/>
            </a:endParaRPr>
          </a:p>
          <a:p>
            <a:r>
              <a:rPr lang="fr-FR" sz="1900" u="none" strike="noStrike" dirty="0">
                <a:solidFill>
                  <a:schemeClr val="bg1"/>
                </a:solidFill>
                <a:effectLst/>
                <a:latin typeface="Trebuchet MS" panose="020B0603020202020204" pitchFamily="34" charset="0"/>
              </a:rPr>
              <a:t> </a:t>
            </a:r>
            <a:endParaRPr lang="fr-FR" sz="1900" dirty="0"/>
          </a:p>
        </p:txBody>
      </p:sp>
      <p:pic>
        <p:nvPicPr>
          <p:cNvPr id="22" name="Graphique 21" descr="Trombone">
            <a:extLst>
              <a:ext uri="{FF2B5EF4-FFF2-40B4-BE49-F238E27FC236}">
                <a16:creationId xmlns:a16="http://schemas.microsoft.com/office/drawing/2014/main" id="{9301A165-5516-2FD0-06CF-8E73256FFC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338856">
            <a:off x="11039812" y="2750420"/>
            <a:ext cx="494389" cy="494389"/>
          </a:xfrm>
          <a:prstGeom prst="rect">
            <a:avLst/>
          </a:prstGeom>
        </p:spPr>
      </p:pic>
      <p:sp>
        <p:nvSpPr>
          <p:cNvPr id="24" name="Rectangle : coins arrondis 23">
            <a:extLst>
              <a:ext uri="{FF2B5EF4-FFF2-40B4-BE49-F238E27FC236}">
                <a16:creationId xmlns:a16="http://schemas.microsoft.com/office/drawing/2014/main" id="{B51FB0F7-1CBF-BF18-4A5F-96CD61953C5C}"/>
              </a:ext>
            </a:extLst>
          </p:cNvPr>
          <p:cNvSpPr/>
          <p:nvPr/>
        </p:nvSpPr>
        <p:spPr>
          <a:xfrm>
            <a:off x="4684296" y="5213684"/>
            <a:ext cx="6400800" cy="1329913"/>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indent="349250"/>
            <a:endParaRPr lang="fr-FR" sz="1600" dirty="0">
              <a:solidFill>
                <a:schemeClr val="bg1"/>
              </a:solidFill>
              <a:latin typeface="Trebuchet MS" panose="020B0603020202020204" pitchFamily="34" charset="0"/>
            </a:endParaRPr>
          </a:p>
          <a:p>
            <a:endParaRPr lang="fr-FR" sz="1600" dirty="0">
              <a:solidFill>
                <a:schemeClr val="bg1"/>
              </a:solidFill>
              <a:latin typeface="Trebuchet MS" panose="020B0603020202020204" pitchFamily="34" charset="0"/>
            </a:endParaRPr>
          </a:p>
          <a:p>
            <a:pPr>
              <a:buClr>
                <a:schemeClr val="bg1"/>
              </a:buClr>
              <a:buSzPct val="140000"/>
              <a:buFont typeface="Courier New" panose="02070309020205020404" pitchFamily="49" charset="0"/>
              <a:buChar char="o"/>
            </a:pPr>
            <a:r>
              <a:rPr lang="fr-FR" sz="1600" dirty="0">
                <a:solidFill>
                  <a:schemeClr val="bg1"/>
                </a:solidFill>
                <a:latin typeface="Trebuchet MS" panose="020B0603020202020204" pitchFamily="34" charset="0"/>
              </a:rPr>
              <a:t>  Ils sont respectueux des guides RH </a:t>
            </a:r>
            <a:r>
              <a:rPr lang="fr-FR" sz="1600" dirty="0">
                <a:solidFill>
                  <a:srgbClr val="FF6600"/>
                </a:solidFill>
                <a:latin typeface="Trebuchet MS" panose="020B0603020202020204" pitchFamily="34" charset="0"/>
              </a:rPr>
              <a:t>O</a:t>
            </a:r>
            <a:r>
              <a:rPr lang="fr-FR" sz="1600" dirty="0">
                <a:solidFill>
                  <a:schemeClr val="bg1"/>
                </a:solidFill>
                <a:latin typeface="Trebuchet MS" panose="020B0603020202020204" pitchFamily="34" charset="0"/>
              </a:rPr>
              <a:t>ui </a:t>
            </a:r>
            <a:r>
              <a:rPr lang="fr-FR" sz="1600" dirty="0">
                <a:solidFill>
                  <a:srgbClr val="00B485"/>
                </a:solidFill>
                <a:latin typeface="Trebuchet MS" panose="020B0603020202020204" pitchFamily="34" charset="0"/>
              </a:rPr>
              <a:t>E</a:t>
            </a:r>
            <a:r>
              <a:rPr lang="fr-FR" sz="1600" dirty="0">
                <a:solidFill>
                  <a:schemeClr val="bg1"/>
                </a:solidFill>
                <a:latin typeface="Trebuchet MS" panose="020B0603020202020204" pitchFamily="34" charset="0"/>
              </a:rPr>
              <a:t>nsemble (de valeurs et de savoir-être relationnels) qui garantissent la finalité d’un travail collectif qualitatif, en satisfaisant les ‟savoir-faire”, ‟vouloir-faire” et ‟pouvoir-faire”, des équipes</a:t>
            </a:r>
          </a:p>
          <a:p>
            <a:pPr marL="92075" indent="349250"/>
            <a:endParaRPr lang="fr-FR" sz="1600" dirty="0">
              <a:latin typeface="Trebuchet MS" panose="020B0603020202020204" pitchFamily="34" charset="0"/>
            </a:endParaRPr>
          </a:p>
          <a:p>
            <a:r>
              <a:rPr lang="fr-FR" sz="1900" u="none" strike="noStrike" dirty="0">
                <a:solidFill>
                  <a:schemeClr val="bg1"/>
                </a:solidFill>
                <a:effectLst/>
                <a:latin typeface="Trebuchet MS" panose="020B0603020202020204" pitchFamily="34" charset="0"/>
              </a:rPr>
              <a:t> </a:t>
            </a:r>
            <a:endParaRPr lang="fr-FR" sz="1900" dirty="0"/>
          </a:p>
        </p:txBody>
      </p:sp>
      <p:sp>
        <p:nvSpPr>
          <p:cNvPr id="29" name="Cercle : creux 28">
            <a:extLst>
              <a:ext uri="{FF2B5EF4-FFF2-40B4-BE49-F238E27FC236}">
                <a16:creationId xmlns:a16="http://schemas.microsoft.com/office/drawing/2014/main" id="{ABF3C21D-382E-7704-A54B-3E75C627C35E}"/>
              </a:ext>
            </a:extLst>
          </p:cNvPr>
          <p:cNvSpPr/>
          <p:nvPr/>
        </p:nvSpPr>
        <p:spPr>
          <a:xfrm>
            <a:off x="826227" y="2539091"/>
            <a:ext cx="228599" cy="241735"/>
          </a:xfrm>
          <a:prstGeom prst="donut">
            <a:avLst/>
          </a:prstGeom>
          <a:solidFill>
            <a:srgbClr val="FF6600"/>
          </a:solidFill>
          <a:ln w="1905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1" name="Graphique 30" descr="Trombone">
            <a:extLst>
              <a:ext uri="{FF2B5EF4-FFF2-40B4-BE49-F238E27FC236}">
                <a16:creationId xmlns:a16="http://schemas.microsoft.com/office/drawing/2014/main" id="{B41632F8-F739-25F2-9771-7CB730EA34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503101">
            <a:off x="10776704" y="4992606"/>
            <a:ext cx="537382" cy="537382"/>
          </a:xfrm>
          <a:prstGeom prst="rect">
            <a:avLst/>
          </a:prstGeom>
        </p:spPr>
      </p:pic>
      <p:pic>
        <p:nvPicPr>
          <p:cNvPr id="32" name="Graphique 31" descr="Trombone">
            <a:extLst>
              <a:ext uri="{FF2B5EF4-FFF2-40B4-BE49-F238E27FC236}">
                <a16:creationId xmlns:a16="http://schemas.microsoft.com/office/drawing/2014/main" id="{22097087-5958-BA5A-7589-9BEFD261EB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172934">
            <a:off x="6328980" y="3936698"/>
            <a:ext cx="535003" cy="535003"/>
          </a:xfrm>
          <a:prstGeom prst="rect">
            <a:avLst/>
          </a:prstGeom>
        </p:spPr>
      </p:pic>
      <p:sp>
        <p:nvSpPr>
          <p:cNvPr id="2" name="Organigramme : Stockage à accès séquentiel 1">
            <a:extLst>
              <a:ext uri="{FF2B5EF4-FFF2-40B4-BE49-F238E27FC236}">
                <a16:creationId xmlns:a16="http://schemas.microsoft.com/office/drawing/2014/main" id="{1A53D538-CCB4-1CF9-7CC2-2990D34902B0}"/>
              </a:ext>
            </a:extLst>
          </p:cNvPr>
          <p:cNvSpPr/>
          <p:nvPr/>
        </p:nvSpPr>
        <p:spPr>
          <a:xfrm>
            <a:off x="401053" y="226789"/>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3</a:t>
            </a:r>
          </a:p>
        </p:txBody>
      </p:sp>
      <p:sp>
        <p:nvSpPr>
          <p:cNvPr id="3" name="Flèche : virage 2">
            <a:extLst>
              <a:ext uri="{FF2B5EF4-FFF2-40B4-BE49-F238E27FC236}">
                <a16:creationId xmlns:a16="http://schemas.microsoft.com/office/drawing/2014/main" id="{CD63204B-9A58-C9DF-24FB-C8F0C5A12A82}"/>
              </a:ext>
            </a:extLst>
          </p:cNvPr>
          <p:cNvSpPr/>
          <p:nvPr/>
        </p:nvSpPr>
        <p:spPr>
          <a:xfrm rot="16200000">
            <a:off x="1459458" y="1805817"/>
            <a:ext cx="586292" cy="568041"/>
          </a:xfrm>
          <a:prstGeom prst="bentArrow">
            <a:avLst>
              <a:gd name="adj1" fmla="val 28942"/>
              <a:gd name="adj2" fmla="val 26316"/>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0320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ppt_x"/>
                                          </p:val>
                                        </p:tav>
                                        <p:tav tm="100000">
                                          <p:val>
                                            <p:strVal val="#ppt_x"/>
                                          </p:val>
                                        </p:tav>
                                      </p:tavLst>
                                    </p:anim>
                                    <p:anim calcmode="lin" valueType="num">
                                      <p:cBhvr additive="base">
                                        <p:cTn id="6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P spid="13" grpId="0" animBg="1"/>
      <p:bldP spid="18" grpId="0" animBg="1"/>
      <p:bldP spid="24" grpId="0" animBg="1"/>
      <p:bldP spid="29"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173480" y="541707"/>
            <a:ext cx="7399020" cy="1121603"/>
          </a:xfrm>
        </p:spPr>
        <p:txBody>
          <a:bodyPr>
            <a:noAutofit/>
          </a:bodyPr>
          <a:lstStyle/>
          <a:p>
            <a:r>
              <a:rPr lang="fr-FR" sz="3200"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concept du m</a:t>
            </a:r>
            <a:r>
              <a:rPr lang="fr-FR" sz="3200" dirty="0">
                <a:effectLst>
                  <a:outerShdw blurRad="38100" dist="38100" dir="2700000" algn="tl">
                    <a:srgbClr val="000000">
                      <a:alpha val="43137"/>
                    </a:srgbClr>
                  </a:outerShdw>
                </a:effectLst>
                <a:latin typeface="Trebuchet MS" panose="020B0603020202020204" pitchFamily="34" charset="0"/>
              </a:rPr>
              <a:t>aintien en activité autre que celui de l’Ubérisation </a:t>
            </a:r>
          </a:p>
        </p:txBody>
      </p:sp>
      <p:sp>
        <p:nvSpPr>
          <p:cNvPr id="8" name="Espace réservé du contenu 2">
            <a:extLst>
              <a:ext uri="{FF2B5EF4-FFF2-40B4-BE49-F238E27FC236}">
                <a16:creationId xmlns:a16="http://schemas.microsoft.com/office/drawing/2014/main" id="{EE48F683-2E4D-4767-AE90-B50DF19B1E37}"/>
              </a:ext>
            </a:extLst>
          </p:cNvPr>
          <p:cNvSpPr txBox="1">
            <a:spLocks/>
          </p:cNvSpPr>
          <p:nvPr/>
        </p:nvSpPr>
        <p:spPr>
          <a:xfrm>
            <a:off x="3810001" y="5299588"/>
            <a:ext cx="6183085" cy="989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5600">
              <a:buClr>
                <a:schemeClr val="tx1">
                  <a:lumMod val="75000"/>
                  <a:lumOff val="25000"/>
                </a:schemeClr>
              </a:buClr>
              <a:buNone/>
            </a:pPr>
            <a:r>
              <a:rPr lang="fr-FR" sz="2100" dirty="0">
                <a:solidFill>
                  <a:srgbClr val="FF6600"/>
                </a:solidFill>
                <a:latin typeface="Trebuchet MS" panose="020B0603020202020204" pitchFamily="34" charset="0"/>
                <a:cs typeface="Arial" panose="020B0604020202020204" pitchFamily="34" charset="0"/>
              </a:rPr>
              <a:t>► </a:t>
            </a:r>
            <a:r>
              <a:rPr lang="fr-FR" sz="2100" dirty="0">
                <a:solidFill>
                  <a:schemeClr val="tx1">
                    <a:lumMod val="85000"/>
                    <a:lumOff val="15000"/>
                  </a:schemeClr>
                </a:solidFill>
                <a:latin typeface="Trebuchet MS" panose="020B0603020202020204" pitchFamily="34" charset="0"/>
              </a:rPr>
              <a:t>Satisfont les besoins des différentes clientèles (apport mutuel de services et de clients) par le biais de l’économie circulaire équitable</a:t>
            </a:r>
          </a:p>
          <a:p>
            <a:pPr marL="360363" indent="-360363" algn="just">
              <a:buClr>
                <a:schemeClr val="tx1">
                  <a:lumMod val="75000"/>
                  <a:lumOff val="25000"/>
                </a:schemeClr>
              </a:buClr>
              <a:buFont typeface="Wingdings" panose="05000000000000000000" pitchFamily="2" charset="2"/>
              <a:buChar char="Ø"/>
            </a:pPr>
            <a:endParaRPr lang="fr-FR" sz="2000" dirty="0">
              <a:solidFill>
                <a:schemeClr val="tx1">
                  <a:lumMod val="75000"/>
                  <a:lumOff val="25000"/>
                </a:schemeClr>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29496"/>
            <a:ext cx="1867786" cy="1311239"/>
          </a:xfrm>
          <a:prstGeom prst="rect">
            <a:avLst/>
          </a:prstGeom>
        </p:spPr>
      </p:pic>
      <p:sp>
        <p:nvSpPr>
          <p:cNvPr id="10" name="Espace réservé du contenu 2">
            <a:extLst>
              <a:ext uri="{FF2B5EF4-FFF2-40B4-BE49-F238E27FC236}">
                <a16:creationId xmlns:a16="http://schemas.microsoft.com/office/drawing/2014/main" id="{838B9AAB-150E-DBAE-2857-87DFD2D6ADA6}"/>
              </a:ext>
            </a:extLst>
          </p:cNvPr>
          <p:cNvSpPr txBox="1">
            <a:spLocks/>
          </p:cNvSpPr>
          <p:nvPr/>
        </p:nvSpPr>
        <p:spPr>
          <a:xfrm>
            <a:off x="3805085" y="4348528"/>
            <a:ext cx="7365836" cy="9949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3" indent="-360363">
              <a:buClr>
                <a:schemeClr val="tx1">
                  <a:lumMod val="75000"/>
                  <a:lumOff val="25000"/>
                </a:schemeClr>
              </a:buClr>
              <a:buNone/>
            </a:pPr>
            <a:r>
              <a:rPr lang="fr-FR" sz="2100" dirty="0">
                <a:solidFill>
                  <a:srgbClr val="FF6600"/>
                </a:solidFill>
                <a:latin typeface="Trebuchet MS" panose="020B0603020202020204" pitchFamily="34" charset="0"/>
                <a:cs typeface="Arial" panose="020B0604020202020204" pitchFamily="34" charset="0"/>
              </a:rPr>
              <a:t>► </a:t>
            </a:r>
            <a:r>
              <a:rPr lang="fr-FR" sz="2100" dirty="0">
                <a:solidFill>
                  <a:schemeClr val="tx1">
                    <a:lumMod val="85000"/>
                    <a:lumOff val="15000"/>
                  </a:schemeClr>
                </a:solidFill>
                <a:latin typeface="Trebuchet MS" panose="020B0603020202020204" pitchFamily="34" charset="0"/>
              </a:rPr>
              <a:t>Vont chercher le maintien en activité là où il se trouve sur les territoires locaux en mettant en cohérence la formation et ses fonds alloués</a:t>
            </a:r>
          </a:p>
        </p:txBody>
      </p:sp>
      <p:sp>
        <p:nvSpPr>
          <p:cNvPr id="4" name="Espace réservé du contenu 2">
            <a:extLst>
              <a:ext uri="{FF2B5EF4-FFF2-40B4-BE49-F238E27FC236}">
                <a16:creationId xmlns:a16="http://schemas.microsoft.com/office/drawing/2014/main" id="{2B3DE85A-1421-AC47-86EA-A71127493AB1}"/>
              </a:ext>
            </a:extLst>
          </p:cNvPr>
          <p:cNvSpPr txBox="1">
            <a:spLocks/>
          </p:cNvSpPr>
          <p:nvPr/>
        </p:nvSpPr>
        <p:spPr>
          <a:xfrm>
            <a:off x="3409827" y="2942437"/>
            <a:ext cx="8065893" cy="131800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42913" indent="-442913">
              <a:buClr>
                <a:schemeClr val="tx1">
                  <a:lumMod val="75000"/>
                  <a:lumOff val="25000"/>
                </a:schemeClr>
              </a:buClr>
              <a:buSzPct val="100000"/>
              <a:buNone/>
            </a:pPr>
            <a:r>
              <a:rPr lang="fr-FR" sz="2100" dirty="0">
                <a:solidFill>
                  <a:srgbClr val="FF6600"/>
                </a:solidFill>
                <a:latin typeface="Trebuchet MS" panose="020B0603020202020204" pitchFamily="34" charset="0"/>
                <a:cs typeface="Arial" panose="020B0604020202020204" pitchFamily="34" charset="0"/>
              </a:rPr>
              <a:t>►  </a:t>
            </a:r>
            <a:r>
              <a:rPr lang="fr-FR" sz="2100" dirty="0">
                <a:solidFill>
                  <a:schemeClr val="tx1">
                    <a:lumMod val="85000"/>
                    <a:lumOff val="15000"/>
                  </a:schemeClr>
                </a:solidFill>
                <a:latin typeface="Trebuchet MS" panose="020B0603020202020204" pitchFamily="34" charset="0"/>
                <a:cs typeface="Arial" panose="020B0604020202020204" pitchFamily="34" charset="0"/>
              </a:rPr>
              <a:t>I</a:t>
            </a:r>
            <a:r>
              <a:rPr lang="fr-FR" sz="21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nsèrent </a:t>
            </a:r>
            <a:r>
              <a:rPr lang="fr-FR" sz="21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l</a:t>
            </a:r>
            <a:r>
              <a:rPr lang="fr-FR" sz="21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es métiers à domicile dans le paysage économique local en facilitant les passerelles solidaires </a:t>
            </a:r>
            <a:r>
              <a:rPr lang="fr-FR" sz="21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avec </a:t>
            </a:r>
            <a:r>
              <a:rPr lang="fr-FR" sz="21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la personne morale intervenant-clé pour la professionnalisation et changer l’image de ces métiers</a:t>
            </a:r>
            <a:endParaRPr lang="fr-FR" sz="21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sp>
        <p:nvSpPr>
          <p:cNvPr id="7" name="Rectangle : coins arrondis 6">
            <a:extLst>
              <a:ext uri="{FF2B5EF4-FFF2-40B4-BE49-F238E27FC236}">
                <a16:creationId xmlns:a16="http://schemas.microsoft.com/office/drawing/2014/main" id="{77D93335-2090-ED2F-E208-FDF396312FE6}"/>
              </a:ext>
            </a:extLst>
          </p:cNvPr>
          <p:cNvSpPr/>
          <p:nvPr/>
        </p:nvSpPr>
        <p:spPr>
          <a:xfrm>
            <a:off x="3322321" y="1874520"/>
            <a:ext cx="8065893" cy="101805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00" b="1" dirty="0">
              <a:solidFill>
                <a:schemeClr val="bg1"/>
              </a:solidFill>
              <a:latin typeface="Trebuchet MS" panose="020B0603020202020204" pitchFamily="34" charset="0"/>
              <a:cs typeface="Arial" panose="020B0604020202020204" pitchFamily="34" charset="0"/>
            </a:endParaRPr>
          </a:p>
        </p:txBody>
      </p:sp>
      <p:sp>
        <p:nvSpPr>
          <p:cNvPr id="12" name="Rectangle : coins arrondis 11">
            <a:extLst>
              <a:ext uri="{FF2B5EF4-FFF2-40B4-BE49-F238E27FC236}">
                <a16:creationId xmlns:a16="http://schemas.microsoft.com/office/drawing/2014/main" id="{465E3F56-2FAB-3C33-B649-3C14A5D76F09}"/>
              </a:ext>
            </a:extLst>
          </p:cNvPr>
          <p:cNvSpPr/>
          <p:nvPr/>
        </p:nvSpPr>
        <p:spPr>
          <a:xfrm>
            <a:off x="603941" y="4743290"/>
            <a:ext cx="2388640" cy="132500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00" b="1" dirty="0">
                <a:latin typeface="Trebuchet MS" panose="020B0603020202020204" pitchFamily="34" charset="0"/>
                <a:cs typeface="Arial" panose="020B0604020202020204" pitchFamily="34" charset="0"/>
              </a:rPr>
              <a:t>Chacun est      le client de quelqu’un</a:t>
            </a:r>
            <a:endParaRPr lang="fr-FR" sz="2100" b="1" dirty="0">
              <a:solidFill>
                <a:schemeClr val="bg1"/>
              </a:solidFill>
              <a:latin typeface="Trebuchet MS" panose="020B0603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8BA00965-0ABB-4470-9B06-DC34218BD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30" y="1916393"/>
            <a:ext cx="2965831" cy="3025213"/>
          </a:xfrm>
          <a:prstGeom prst="rect">
            <a:avLst/>
          </a:prstGeom>
        </p:spPr>
      </p:pic>
      <p:sp>
        <p:nvSpPr>
          <p:cNvPr id="3" name="Rectangle 2">
            <a:extLst>
              <a:ext uri="{FF2B5EF4-FFF2-40B4-BE49-F238E27FC236}">
                <a16:creationId xmlns:a16="http://schemas.microsoft.com/office/drawing/2014/main" id="{C527BC5C-29A0-F9E1-CA2E-48A9140AC42F}"/>
              </a:ext>
            </a:extLst>
          </p:cNvPr>
          <p:cNvSpPr/>
          <p:nvPr/>
        </p:nvSpPr>
        <p:spPr>
          <a:xfrm>
            <a:off x="3962400" y="2168402"/>
            <a:ext cx="6845300" cy="459925"/>
          </a:xfrm>
          <a:prstGeom prst="rect">
            <a:avLst/>
          </a:prstGeom>
          <a:solidFill>
            <a:schemeClr val="bg1"/>
          </a:solidFill>
          <a:ln w="57150">
            <a:solidFill>
              <a:srgbClr val="EE8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lumMod val="85000"/>
                    <a:lumOff val="15000"/>
                  </a:schemeClr>
                </a:solidFill>
                <a:latin typeface="Trebuchet MS" panose="020B0603020202020204" pitchFamily="34" charset="0"/>
                <a:cs typeface="Arial" panose="020B0604020202020204" pitchFamily="34" charset="0"/>
              </a:rPr>
              <a:t>Les </a:t>
            </a:r>
            <a:r>
              <a:rPr lang="fr-FR" sz="2800" dirty="0">
                <a:solidFill>
                  <a:srgbClr val="FF6600"/>
                </a:solidFill>
                <a:latin typeface="Trebuchet MS" panose="020B0603020202020204" pitchFamily="34" charset="0"/>
                <a:cs typeface="Arial" panose="020B0604020202020204" pitchFamily="34" charset="0"/>
              </a:rPr>
              <a:t>E</a:t>
            </a:r>
            <a:r>
              <a:rPr lang="fr-FR" sz="2800" dirty="0">
                <a:solidFill>
                  <a:schemeClr val="tx1">
                    <a:lumMod val="85000"/>
                    <a:lumOff val="15000"/>
                  </a:schemeClr>
                </a:solidFill>
                <a:latin typeface="Trebuchet MS" panose="020B0603020202020204" pitchFamily="34" charset="0"/>
                <a:cs typeface="Arial" panose="020B0604020202020204" pitchFamily="34" charset="0"/>
              </a:rPr>
              <a:t>ntrepreneurs </a:t>
            </a:r>
            <a:r>
              <a:rPr lang="fr-FR" sz="2800" dirty="0">
                <a:solidFill>
                  <a:srgbClr val="00B485"/>
                </a:solidFill>
                <a:latin typeface="Trebuchet MS" panose="020B0603020202020204" pitchFamily="34" charset="0"/>
                <a:cs typeface="Arial" panose="020B0604020202020204" pitchFamily="34" charset="0"/>
              </a:rPr>
              <a:t>S</a:t>
            </a:r>
            <a:r>
              <a:rPr lang="fr-FR" sz="2800" dirty="0">
                <a:solidFill>
                  <a:schemeClr val="tx1">
                    <a:lumMod val="85000"/>
                    <a:lumOff val="15000"/>
                  </a:schemeClr>
                </a:solidFill>
                <a:latin typeface="Trebuchet MS" panose="020B0603020202020204" pitchFamily="34" charset="0"/>
                <a:cs typeface="Arial" panose="020B0604020202020204" pitchFamily="34" charset="0"/>
              </a:rPr>
              <a:t>ociaux </a:t>
            </a:r>
            <a:r>
              <a:rPr lang="fr-FR" sz="2800" dirty="0">
                <a:solidFill>
                  <a:srgbClr val="FF6600"/>
                </a:solidFill>
                <a:latin typeface="Trebuchet MS" panose="020B0603020202020204" pitchFamily="34" charset="0"/>
                <a:cs typeface="Arial" panose="020B0604020202020204" pitchFamily="34" charset="0"/>
              </a:rPr>
              <a:t>O</a:t>
            </a:r>
            <a:r>
              <a:rPr lang="fr-FR" sz="2800" dirty="0">
                <a:solidFill>
                  <a:schemeClr val="tx1">
                    <a:lumMod val="85000"/>
                    <a:lumOff val="15000"/>
                  </a:schemeClr>
                </a:solidFill>
                <a:latin typeface="Trebuchet MS" panose="020B0603020202020204" pitchFamily="34" charset="0"/>
                <a:cs typeface="Arial" panose="020B0604020202020204" pitchFamily="34" charset="0"/>
              </a:rPr>
              <a:t>ui </a:t>
            </a:r>
            <a:r>
              <a:rPr lang="fr-FR" sz="2800" dirty="0">
                <a:solidFill>
                  <a:srgbClr val="00B485"/>
                </a:solidFill>
                <a:latin typeface="Trebuchet MS" panose="020B0603020202020204" pitchFamily="34" charset="0"/>
                <a:cs typeface="Arial" panose="020B0604020202020204" pitchFamily="34" charset="0"/>
              </a:rPr>
              <a:t>E</a:t>
            </a:r>
            <a:r>
              <a:rPr lang="fr-FR" sz="2800" dirty="0">
                <a:solidFill>
                  <a:schemeClr val="tx1">
                    <a:lumMod val="85000"/>
                    <a:lumOff val="15000"/>
                  </a:schemeClr>
                </a:solidFill>
                <a:latin typeface="Trebuchet MS" panose="020B0603020202020204" pitchFamily="34" charset="0"/>
                <a:cs typeface="Arial" panose="020B0604020202020204" pitchFamily="34" charset="0"/>
              </a:rPr>
              <a:t>nsemble</a:t>
            </a:r>
            <a:r>
              <a:rPr lang="fr-FR" sz="28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fr-FR" sz="28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sp>
        <p:nvSpPr>
          <p:cNvPr id="6" name="Organigramme : Stockage à accès séquentiel 5">
            <a:extLst>
              <a:ext uri="{FF2B5EF4-FFF2-40B4-BE49-F238E27FC236}">
                <a16:creationId xmlns:a16="http://schemas.microsoft.com/office/drawing/2014/main" id="{84C2A944-7E42-C3DB-8B27-97083FDB31B3}"/>
              </a:ext>
            </a:extLst>
          </p:cNvPr>
          <p:cNvSpPr/>
          <p:nvPr/>
        </p:nvSpPr>
        <p:spPr>
          <a:xfrm>
            <a:off x="416293" y="41709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4</a:t>
            </a:r>
          </a:p>
        </p:txBody>
      </p:sp>
    </p:spTree>
    <p:extLst>
      <p:ext uri="{BB962C8B-B14F-4D97-AF65-F5344CB8AC3E}">
        <p14:creationId xmlns:p14="http://schemas.microsoft.com/office/powerpoint/2010/main" val="107274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1)">
                                      <p:cBhvr>
                                        <p:cTn id="6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4" grpId="0"/>
      <p:bldP spid="7" grpId="0" animBg="1"/>
      <p:bldP spid="1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990600" y="644895"/>
            <a:ext cx="9333614" cy="961176"/>
          </a:xfrm>
        </p:spPr>
        <p:txBody>
          <a:bodyPr vert="horz" lIns="91440" tIns="45720" rIns="91440" bIns="45720" rtlCol="0" anchor="t">
            <a:noAutofit/>
          </a:bodyPr>
          <a:lstStyle/>
          <a:p>
            <a:pPr>
              <a:buClr>
                <a:schemeClr val="tx1">
                  <a:lumMod val="85000"/>
                  <a:lumOff val="15000"/>
                </a:schemeClr>
              </a:buClr>
            </a:pPr>
            <a:r>
              <a:rPr lang="fr-FR" sz="3200" dirty="0">
                <a:effectLst>
                  <a:outerShdw blurRad="38100" dist="38100" dir="2700000" algn="tl">
                    <a:srgbClr val="000000">
                      <a:alpha val="43137"/>
                    </a:srgbClr>
                  </a:outerShdw>
                </a:effectLst>
                <a:latin typeface="Trebuchet MS" panose="020B0603020202020204" pitchFamily="34" charset="0"/>
              </a:rPr>
              <a:t>Des RH maintenues en activité pour mobiliser autour de la cause commune </a:t>
            </a:r>
            <a:r>
              <a:rPr lang="fr-FR" sz="3200" dirty="0">
                <a:solidFill>
                  <a:srgbClr val="FF6600"/>
                </a:solidFill>
                <a:effectLst>
                  <a:outerShdw blurRad="38100" dist="38100" dir="2700000" algn="tl">
                    <a:srgbClr val="000000">
                      <a:alpha val="43137"/>
                    </a:srgbClr>
                  </a:outerShdw>
                </a:effectLst>
                <a:latin typeface="Trebuchet MS" panose="020B0603020202020204" pitchFamily="34" charset="0"/>
              </a:rPr>
              <a:t>B</a:t>
            </a:r>
            <a:r>
              <a:rPr lang="fr-FR" sz="3200" dirty="0">
                <a:effectLst>
                  <a:outerShdw blurRad="38100" dist="38100" dir="2700000" algn="tl">
                    <a:srgbClr val="000000">
                      <a:alpha val="43137"/>
                    </a:srgbClr>
                  </a:outerShdw>
                </a:effectLst>
                <a:latin typeface="Trebuchet MS" panose="020B0603020202020204" pitchFamily="34" charset="0"/>
              </a:rPr>
              <a:t>ien </a:t>
            </a:r>
            <a:r>
              <a:rPr lang="fr-FR" sz="3200" dirty="0">
                <a:solidFill>
                  <a:srgbClr val="00B485"/>
                </a:solidFill>
                <a:effectLst>
                  <a:outerShdw blurRad="38100" dist="38100" dir="2700000" algn="tl">
                    <a:srgbClr val="000000">
                      <a:alpha val="43137"/>
                    </a:srgbClr>
                  </a:outerShdw>
                </a:effectLst>
                <a:latin typeface="Trebuchet MS" panose="020B0603020202020204" pitchFamily="34" charset="0"/>
              </a:rPr>
              <a:t>V</a:t>
            </a:r>
            <a:r>
              <a:rPr lang="fr-FR" sz="3200" dirty="0">
                <a:effectLst>
                  <a:outerShdw blurRad="38100" dist="38100" dir="2700000" algn="tl">
                    <a:srgbClr val="000000">
                      <a:alpha val="43137"/>
                    </a:srgbClr>
                  </a:outerShdw>
                </a:effectLst>
                <a:latin typeface="Trebuchet MS" panose="020B0603020202020204" pitchFamily="34" charset="0"/>
              </a:rPr>
              <a:t>ieillir </a:t>
            </a:r>
            <a:r>
              <a:rPr lang="fr-FR" sz="3200" dirty="0">
                <a:solidFill>
                  <a:srgbClr val="FF6600"/>
                </a:solidFill>
                <a:effectLst>
                  <a:outerShdw blurRad="38100" dist="38100" dir="2700000" algn="tl">
                    <a:srgbClr val="000000">
                      <a:alpha val="43137"/>
                    </a:srgbClr>
                  </a:outerShdw>
                </a:effectLst>
                <a:latin typeface="Trebuchet MS" panose="020B0603020202020204" pitchFamily="34" charset="0"/>
              </a:rPr>
              <a:t>L</a:t>
            </a:r>
            <a:r>
              <a:rPr lang="fr-FR" sz="3200" dirty="0">
                <a:effectLst>
                  <a:outerShdw blurRad="38100" dist="38100" dir="2700000" algn="tl">
                    <a:srgbClr val="000000">
                      <a:alpha val="43137"/>
                    </a:srgbClr>
                  </a:outerShdw>
                </a:effectLst>
                <a:latin typeface="Trebuchet MS" panose="020B0603020202020204" pitchFamily="34" charset="0"/>
              </a:rPr>
              <a:t>ongtemps </a:t>
            </a:r>
            <a:r>
              <a:rPr lang="fr-FR" sz="3200" dirty="0">
                <a:solidFill>
                  <a:srgbClr val="00B485"/>
                </a:solidFill>
                <a:effectLst>
                  <a:outerShdw blurRad="38100" dist="38100" dir="2700000" algn="tl">
                    <a:srgbClr val="000000">
                      <a:alpha val="43137"/>
                    </a:srgbClr>
                  </a:outerShdw>
                </a:effectLst>
                <a:latin typeface="Trebuchet MS" panose="020B0603020202020204" pitchFamily="34" charset="0"/>
              </a:rPr>
              <a:t>E</a:t>
            </a:r>
            <a:r>
              <a:rPr lang="fr-FR" sz="3200" dirty="0">
                <a:effectLst>
                  <a:outerShdw blurRad="38100" dist="38100" dir="2700000" algn="tl">
                    <a:srgbClr val="000000">
                      <a:alpha val="43137"/>
                    </a:srgbClr>
                  </a:outerShdw>
                </a:effectLst>
                <a:latin typeface="Trebuchet MS" panose="020B0603020202020204" pitchFamily="34" charset="0"/>
              </a:rPr>
              <a:t>nsemble</a:t>
            </a:r>
          </a:p>
        </p:txBody>
      </p:sp>
      <p:sp>
        <p:nvSpPr>
          <p:cNvPr id="34" name="Espace réservé du contenu 2">
            <a:extLst>
              <a:ext uri="{FF2B5EF4-FFF2-40B4-BE49-F238E27FC236}">
                <a16:creationId xmlns:a16="http://schemas.microsoft.com/office/drawing/2014/main" id="{1774CB00-E33E-42C2-922C-B7D27ED48813}"/>
              </a:ext>
            </a:extLst>
          </p:cNvPr>
          <p:cNvSpPr txBox="1">
            <a:spLocks/>
          </p:cNvSpPr>
          <p:nvPr/>
        </p:nvSpPr>
        <p:spPr>
          <a:xfrm>
            <a:off x="8406062" y="4315326"/>
            <a:ext cx="3192379" cy="71143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fr-FR" sz="3200" b="1" dirty="0">
                <a:solidFill>
                  <a:srgbClr val="FF6600"/>
                </a:solidFill>
                <a:effectLst>
                  <a:outerShdw blurRad="38100" dist="38100" dir="2700000" algn="tl">
                    <a:srgbClr val="000000">
                      <a:alpha val="43137"/>
                    </a:srgbClr>
                  </a:outerShdw>
                </a:effectLst>
                <a:latin typeface="Trebuchet MS" panose="020B0603020202020204" pitchFamily="34" charset="0"/>
                <a:ea typeface="MS Mincho" panose="02020609040205080304" pitchFamily="49" charset="-128"/>
                <a:cs typeface="Arial" panose="020B0604020202020204" pitchFamily="34" charset="0"/>
              </a:rPr>
              <a:t>Par ricochet ?</a:t>
            </a:r>
          </a:p>
        </p:txBody>
      </p:sp>
      <p:pic>
        <p:nvPicPr>
          <p:cNvPr id="17" name="Image 1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 coins arrondis 2">
            <a:extLst>
              <a:ext uri="{FF2B5EF4-FFF2-40B4-BE49-F238E27FC236}">
                <a16:creationId xmlns:a16="http://schemas.microsoft.com/office/drawing/2014/main" id="{00109981-9670-6E7F-E90B-4B20FCBE519E}"/>
              </a:ext>
            </a:extLst>
          </p:cNvPr>
          <p:cNvSpPr/>
          <p:nvPr/>
        </p:nvSpPr>
        <p:spPr>
          <a:xfrm>
            <a:off x="370944" y="2724053"/>
            <a:ext cx="7441561" cy="338718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None/>
            </a:pPr>
            <a:endParaRPr lang="fr-FR" sz="2800" b="1" baseline="0" dirty="0">
              <a:solidFill>
                <a:schemeClr val="bg1"/>
              </a:solidFill>
              <a:latin typeface="Trebuchet MS" panose="020B0603020202020204" pitchFamily="34" charset="0"/>
              <a:cs typeface="Arial" panose="020B0604020202020204" pitchFamily="34" charset="0"/>
            </a:endParaRPr>
          </a:p>
          <a:p>
            <a:pPr>
              <a:lnSpc>
                <a:spcPct val="120000"/>
              </a:lnSpc>
              <a:spcBef>
                <a:spcPts val="0"/>
              </a:spcBef>
              <a:buNone/>
            </a:pPr>
            <a:r>
              <a:rPr lang="fr-FR" sz="2800" b="1" baseline="0" dirty="0">
                <a:solidFill>
                  <a:schemeClr val="bg1"/>
                </a:solidFill>
                <a:latin typeface="Trebuchet MS" panose="020B0603020202020204" pitchFamily="34" charset="0"/>
                <a:cs typeface="Arial" panose="020B0604020202020204" pitchFamily="34" charset="0"/>
              </a:rPr>
              <a:t>L</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es </a:t>
            </a:r>
            <a:r>
              <a:rPr lang="fr-FR" sz="2800" b="1"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E</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ntrepreneurs </a:t>
            </a:r>
            <a:r>
              <a:rPr lang="fr-FR" sz="2800" b="1" dirty="0">
                <a:solidFill>
                  <a:srgbClr val="00B082"/>
                </a:solidFill>
                <a:effectLst/>
                <a:latin typeface="Trebuchet MS" panose="020B0603020202020204" pitchFamily="34" charset="0"/>
                <a:ea typeface="Times New Roman" panose="02020603050405020304" pitchFamily="18" charset="0"/>
                <a:cs typeface="Times New Roman" panose="02020603050405020304" pitchFamily="18" charset="0"/>
              </a:rPr>
              <a:t>S</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ociaux                    </a:t>
            </a:r>
            <a:r>
              <a:rPr lang="fr-FR" sz="2800" b="1"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O</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ui </a:t>
            </a:r>
            <a:r>
              <a:rPr lang="fr-FR" sz="2800" b="1" dirty="0">
                <a:solidFill>
                  <a:srgbClr val="00B485"/>
                </a:solidFill>
                <a:effectLst/>
                <a:latin typeface="Trebuchet MS" panose="020B0603020202020204" pitchFamily="34" charset="0"/>
                <a:ea typeface="Times New Roman" panose="02020603050405020304" pitchFamily="18" charset="0"/>
                <a:cs typeface="Times New Roman" panose="02020603050405020304" pitchFamily="18" charset="0"/>
              </a:rPr>
              <a:t>E</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nsemble </a:t>
            </a:r>
            <a:r>
              <a:rPr lang="fr-FR" sz="28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épaul</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ent </a:t>
            </a:r>
            <a:r>
              <a:rPr lang="fr-FR" sz="28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l</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es RH</a:t>
            </a:r>
            <a:r>
              <a:rPr lang="fr-FR" sz="28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p>
          <a:p>
            <a:pPr marL="0" indent="0">
              <a:lnSpc>
                <a:spcPct val="120000"/>
              </a:lnSpc>
              <a:spcBef>
                <a:spcPts val="0"/>
              </a:spcBef>
              <a:buNone/>
            </a:pPr>
            <a:endParaRPr lang="fr-FR" sz="5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indent="-342900">
              <a:lnSpc>
                <a:spcPct val="120000"/>
              </a:lnSpc>
              <a:buClr>
                <a:schemeClr val="bg1"/>
              </a:buClr>
              <a:buFont typeface="Wingdings" panose="05000000000000000000" pitchFamily="2" charset="2"/>
              <a:buChar char="Ø"/>
            </a:pPr>
            <a:r>
              <a:rPr lang="fr-FR"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E</a:t>
            </a: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n dispensant des </a:t>
            </a:r>
            <a:r>
              <a:rPr lang="fr-FR" sz="2400" dirty="0">
                <a:solidFill>
                  <a:schemeClr val="bg1"/>
                </a:solidFill>
                <a:effectLst/>
                <a:latin typeface="Trebuchet MS" panose="020B0603020202020204" pitchFamily="34" charset="0"/>
                <a:ea typeface="MS Mincho" panose="02020609040205080304" pitchFamily="49" charset="-128"/>
                <a:cs typeface="Arial" panose="020B0604020202020204" pitchFamily="34" charset="0"/>
              </a:rPr>
              <a:t>m</a:t>
            </a:r>
            <a:r>
              <a:rPr lang="fr-FR" sz="2400" dirty="0">
                <a:solidFill>
                  <a:schemeClr val="bg1"/>
                </a:solidFill>
                <a:latin typeface="Trebuchet MS" panose="020B0603020202020204" pitchFamily="34" charset="0"/>
                <a:ea typeface="MS Mincho" panose="02020609040205080304" pitchFamily="49" charset="-128"/>
                <a:cs typeface="Times New Roman" panose="02020603050405020304" pitchFamily="18" charset="0"/>
              </a:rPr>
              <a:t>issions partagées </a:t>
            </a: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avec </a:t>
            </a:r>
            <a:r>
              <a:rPr lang="fr-FR" sz="2400" u="sng"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1</a:t>
            </a:r>
            <a:r>
              <a:rPr lang="fr-FR" sz="2400" u="sng"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à </a:t>
            </a:r>
            <a:r>
              <a:rPr lang="fr-FR" sz="2400" u="sng"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5 </a:t>
            </a:r>
            <a:r>
              <a:rPr lang="fr-FR" sz="2400" u="sng"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compétences clés</a:t>
            </a: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utilisées en mode transversal </a:t>
            </a:r>
            <a:r>
              <a:rPr lang="fr-FR"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entre les sept </a:t>
            </a: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pôles d'activités : </a:t>
            </a:r>
            <a:r>
              <a:rPr lang="fr-FR" sz="2400" dirty="0">
                <a:solidFill>
                  <a:schemeClr val="bg1"/>
                </a:solidFill>
                <a:latin typeface="Trebuchet MS" panose="020B0603020202020204" pitchFamily="34" charset="0"/>
              </a:rPr>
              <a:t>Développeur, Recruteur, Formateur, Tuteur, Coordinateur</a:t>
            </a:r>
          </a:p>
          <a:p>
            <a:pPr>
              <a:lnSpc>
                <a:spcPct val="120000"/>
              </a:lnSpc>
              <a:spcBef>
                <a:spcPts val="0"/>
              </a:spcBef>
              <a:buClr>
                <a:schemeClr val="tx1"/>
              </a:buClr>
              <a:buNone/>
            </a:pP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fr-FR" sz="2400" dirty="0">
              <a:solidFill>
                <a:schemeClr val="bg1"/>
              </a:solidFill>
              <a:effectLst>
                <a:outerShdw blurRad="38100" dist="38100" dir="2700000" algn="tl">
                  <a:srgbClr val="000000">
                    <a:alpha val="43137"/>
                  </a:srgbClr>
                </a:outerShdw>
              </a:effectLst>
            </a:endParaRPr>
          </a:p>
        </p:txBody>
      </p:sp>
      <p:pic>
        <p:nvPicPr>
          <p:cNvPr id="8" name="Graphique 7" descr="Flèche : pivoter à gauche avec un remplissage uni">
            <a:extLst>
              <a:ext uri="{FF2B5EF4-FFF2-40B4-BE49-F238E27FC236}">
                <a16:creationId xmlns:a16="http://schemas.microsoft.com/office/drawing/2014/main" id="{0A5ED82C-B0F1-08C3-070E-FB3100AEF7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080786">
            <a:off x="7237745" y="5547999"/>
            <a:ext cx="1083457" cy="1083457"/>
          </a:xfrm>
          <a:prstGeom prst="rect">
            <a:avLst/>
          </a:prstGeom>
        </p:spPr>
      </p:pic>
      <p:sp>
        <p:nvSpPr>
          <p:cNvPr id="6" name="Espace réservé du contenu 2">
            <a:extLst>
              <a:ext uri="{FF2B5EF4-FFF2-40B4-BE49-F238E27FC236}">
                <a16:creationId xmlns:a16="http://schemas.microsoft.com/office/drawing/2014/main" id="{113AE4DC-DF9A-9C3B-89B0-BA1E901B3AF3}"/>
              </a:ext>
            </a:extLst>
          </p:cNvPr>
          <p:cNvSpPr txBox="1">
            <a:spLocks/>
          </p:cNvSpPr>
          <p:nvPr/>
        </p:nvSpPr>
        <p:spPr>
          <a:xfrm>
            <a:off x="7812506" y="4884825"/>
            <a:ext cx="4307306" cy="95433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fr-FR" sz="2700" b="1"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Multiples pistes d’emplois et d’activités </a:t>
            </a:r>
          </a:p>
        </p:txBody>
      </p:sp>
      <p:sp>
        <p:nvSpPr>
          <p:cNvPr id="7" name="Rectangle : carré corné 6">
            <a:extLst>
              <a:ext uri="{FF2B5EF4-FFF2-40B4-BE49-F238E27FC236}">
                <a16:creationId xmlns:a16="http://schemas.microsoft.com/office/drawing/2014/main" id="{93D9905E-8622-8992-12F8-20992724AB66}"/>
              </a:ext>
            </a:extLst>
          </p:cNvPr>
          <p:cNvSpPr/>
          <p:nvPr/>
        </p:nvSpPr>
        <p:spPr>
          <a:xfrm>
            <a:off x="6063916" y="2181728"/>
            <a:ext cx="5694947" cy="1716338"/>
          </a:xfrm>
          <a:prstGeom prst="foldedCorner">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638">
              <a:buClr>
                <a:schemeClr val="tx1">
                  <a:lumMod val="85000"/>
                  <a:lumOff val="15000"/>
                </a:schemeClr>
              </a:buClr>
            </a:pPr>
            <a:endParaRPr lang="fr-FR" sz="1600" dirty="0">
              <a:solidFill>
                <a:schemeClr val="tx1">
                  <a:lumMod val="85000"/>
                  <a:lumOff val="15000"/>
                </a:schemeClr>
              </a:solidFill>
              <a:latin typeface="Trebuchet MS" panose="020B0603020202020204" pitchFamily="34" charset="0"/>
            </a:endParaRPr>
          </a:p>
          <a:p>
            <a:pPr marL="273050" indent="-1588">
              <a:buClr>
                <a:schemeClr val="tx1">
                  <a:lumMod val="85000"/>
                  <a:lumOff val="15000"/>
                </a:schemeClr>
              </a:buClr>
            </a:pPr>
            <a:r>
              <a:rPr lang="fr-FR" sz="2400" dirty="0">
                <a:solidFill>
                  <a:srgbClr val="FF6600"/>
                </a:solidFill>
                <a:latin typeface="Trebuchet MS" panose="020B0603020202020204" pitchFamily="34" charset="0"/>
                <a:cs typeface="Arial" panose="020B0604020202020204" pitchFamily="34" charset="0"/>
              </a:rPr>
              <a:t>►</a:t>
            </a:r>
            <a:r>
              <a:rPr lang="fr-FR" sz="2400" dirty="0">
                <a:solidFill>
                  <a:srgbClr val="548235"/>
                </a:solidFill>
                <a:latin typeface="Trebuchet MS" panose="020B0603020202020204" pitchFamily="34" charset="0"/>
                <a:cs typeface="Arial" panose="020B0604020202020204" pitchFamily="34" charset="0"/>
              </a:rPr>
              <a:t> </a:t>
            </a:r>
            <a:r>
              <a:rPr lang="fr-FR" sz="2400" dirty="0">
                <a:solidFill>
                  <a:schemeClr val="tx1">
                    <a:lumMod val="85000"/>
                    <a:lumOff val="15000"/>
                  </a:schemeClr>
                </a:solidFill>
                <a:latin typeface="Trebuchet MS" panose="020B0603020202020204" pitchFamily="34" charset="0"/>
              </a:rPr>
              <a:t>Mutualisation des compétences transversales des RH pour le "Maintien de l’équilibre et de la bonne santé", le "Lieu de vie" et la "Vie sociale"</a:t>
            </a:r>
            <a:endParaRPr lang="fr-FR" sz="2400" dirty="0">
              <a:solidFill>
                <a:schemeClr val="tx1">
                  <a:lumMod val="85000"/>
                  <a:lumOff val="15000"/>
                </a:schemeClr>
              </a:solidFill>
            </a:endParaRPr>
          </a:p>
        </p:txBody>
      </p:sp>
      <p:pic>
        <p:nvPicPr>
          <p:cNvPr id="13" name="Graphique 12" descr="Marcher avec un remplissage uni">
            <a:extLst>
              <a:ext uri="{FF2B5EF4-FFF2-40B4-BE49-F238E27FC236}">
                <a16:creationId xmlns:a16="http://schemas.microsoft.com/office/drawing/2014/main" id="{FA771DFC-B7DE-896D-60B3-9E2417FCB9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25405">
            <a:off x="5124039" y="1709421"/>
            <a:ext cx="1478276" cy="1478276"/>
          </a:xfrm>
          <a:prstGeom prst="rect">
            <a:avLst/>
          </a:prstGeom>
        </p:spPr>
      </p:pic>
      <p:sp>
        <p:nvSpPr>
          <p:cNvPr id="5" name="Organigramme : Stockage à accès séquentiel 4">
            <a:extLst>
              <a:ext uri="{FF2B5EF4-FFF2-40B4-BE49-F238E27FC236}">
                <a16:creationId xmlns:a16="http://schemas.microsoft.com/office/drawing/2014/main" id="{4873285C-A861-ED5E-0CCF-C5A532CE1D85}"/>
              </a:ext>
            </a:extLst>
          </p:cNvPr>
          <p:cNvSpPr/>
          <p:nvPr/>
        </p:nvSpPr>
        <p:spPr>
          <a:xfrm>
            <a:off x="294373" y="43233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5</a:t>
            </a:r>
          </a:p>
        </p:txBody>
      </p:sp>
    </p:spTree>
    <p:extLst>
      <p:ext uri="{BB962C8B-B14F-4D97-AF65-F5344CB8AC3E}">
        <p14:creationId xmlns:p14="http://schemas.microsoft.com/office/powerpoint/2010/main" val="277535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style.rotation</p:attrName>
                                        </p:attrNameLst>
                                      </p:cBhvr>
                                      <p:tavLst>
                                        <p:tav tm="0">
                                          <p:val>
                                            <p:fltVal val="360"/>
                                          </p:val>
                                        </p:tav>
                                        <p:tav tm="100000">
                                          <p:val>
                                            <p:fltVal val="0"/>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80">
                                          <p:stCondLst>
                                            <p:cond delay="0"/>
                                          </p:stCondLst>
                                        </p:cTn>
                                        <p:tgtEl>
                                          <p:spTgt spid="34"/>
                                        </p:tgtEl>
                                      </p:cBhvr>
                                    </p:animEffect>
                                    <p:anim calcmode="lin" valueType="num">
                                      <p:cBhvr>
                                        <p:cTn id="37"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2" dur="26">
                                          <p:stCondLst>
                                            <p:cond delay="650"/>
                                          </p:stCondLst>
                                        </p:cTn>
                                        <p:tgtEl>
                                          <p:spTgt spid="34"/>
                                        </p:tgtEl>
                                      </p:cBhvr>
                                      <p:to x="100000" y="60000"/>
                                    </p:animScale>
                                    <p:animScale>
                                      <p:cBhvr>
                                        <p:cTn id="43" dur="166" decel="50000">
                                          <p:stCondLst>
                                            <p:cond delay="676"/>
                                          </p:stCondLst>
                                        </p:cTn>
                                        <p:tgtEl>
                                          <p:spTgt spid="34"/>
                                        </p:tgtEl>
                                      </p:cBhvr>
                                      <p:to x="100000" y="100000"/>
                                    </p:animScale>
                                    <p:animScale>
                                      <p:cBhvr>
                                        <p:cTn id="44" dur="26">
                                          <p:stCondLst>
                                            <p:cond delay="1312"/>
                                          </p:stCondLst>
                                        </p:cTn>
                                        <p:tgtEl>
                                          <p:spTgt spid="34"/>
                                        </p:tgtEl>
                                      </p:cBhvr>
                                      <p:to x="100000" y="80000"/>
                                    </p:animScale>
                                    <p:animScale>
                                      <p:cBhvr>
                                        <p:cTn id="45" dur="166" decel="50000">
                                          <p:stCondLst>
                                            <p:cond delay="1338"/>
                                          </p:stCondLst>
                                        </p:cTn>
                                        <p:tgtEl>
                                          <p:spTgt spid="34"/>
                                        </p:tgtEl>
                                      </p:cBhvr>
                                      <p:to x="100000" y="100000"/>
                                    </p:animScale>
                                    <p:animScale>
                                      <p:cBhvr>
                                        <p:cTn id="46" dur="26">
                                          <p:stCondLst>
                                            <p:cond delay="1642"/>
                                          </p:stCondLst>
                                        </p:cTn>
                                        <p:tgtEl>
                                          <p:spTgt spid="34"/>
                                        </p:tgtEl>
                                      </p:cBhvr>
                                      <p:to x="100000" y="90000"/>
                                    </p:animScale>
                                    <p:animScale>
                                      <p:cBhvr>
                                        <p:cTn id="47" dur="166" decel="50000">
                                          <p:stCondLst>
                                            <p:cond delay="1668"/>
                                          </p:stCondLst>
                                        </p:cTn>
                                        <p:tgtEl>
                                          <p:spTgt spid="34"/>
                                        </p:tgtEl>
                                      </p:cBhvr>
                                      <p:to x="100000" y="100000"/>
                                    </p:animScale>
                                    <p:animScale>
                                      <p:cBhvr>
                                        <p:cTn id="48" dur="26">
                                          <p:stCondLst>
                                            <p:cond delay="1808"/>
                                          </p:stCondLst>
                                        </p:cTn>
                                        <p:tgtEl>
                                          <p:spTgt spid="34"/>
                                        </p:tgtEl>
                                      </p:cBhvr>
                                      <p:to x="100000" y="95000"/>
                                    </p:animScale>
                                    <p:animScale>
                                      <p:cBhvr>
                                        <p:cTn id="49" dur="166" decel="50000">
                                          <p:stCondLst>
                                            <p:cond delay="1834"/>
                                          </p:stCondLst>
                                        </p:cTn>
                                        <p:tgtEl>
                                          <p:spTgt spid="34"/>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 grpId="0" animBg="1"/>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8" name="Espace réservé du contenu 2">
            <a:extLst>
              <a:ext uri="{FF2B5EF4-FFF2-40B4-BE49-F238E27FC236}">
                <a16:creationId xmlns:a16="http://schemas.microsoft.com/office/drawing/2014/main" id="{B6E12861-2A7F-E39F-0627-6615A401CA3B}"/>
              </a:ext>
            </a:extLst>
          </p:cNvPr>
          <p:cNvSpPr txBox="1">
            <a:spLocks/>
          </p:cNvSpPr>
          <p:nvPr/>
        </p:nvSpPr>
        <p:spPr>
          <a:xfrm>
            <a:off x="1219200" y="392647"/>
            <a:ext cx="7985760" cy="637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360363">
              <a:buClrTx/>
              <a:buNone/>
            </a:pPr>
            <a:r>
              <a:rPr lang="fr-FR" sz="320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déploiement de </a:t>
            </a:r>
            <a:r>
              <a:rPr lang="fr-FR" sz="3200" dirty="0">
                <a:solidFill>
                  <a:schemeClr val="tx1"/>
                </a:solidFill>
                <a:effectLst>
                  <a:outerShdw blurRad="38100" dist="38100" dir="2700000" algn="tl">
                    <a:srgbClr val="000000">
                      <a:alpha val="43137"/>
                    </a:srgbClr>
                  </a:outerShdw>
                </a:effectLst>
                <a:latin typeface="Trebuchet MS" panose="020B0603020202020204" pitchFamily="34" charset="0"/>
              </a:rPr>
              <a:t>l’économie circulaire en harmonie avec les besoins de chacun </a:t>
            </a:r>
            <a:r>
              <a:rPr lang="fr-FR" sz="3200"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  </a:t>
            </a:r>
            <a:endParaRPr lang="fr-FR" sz="32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7" name="Rectangle : coins arrondis 6">
            <a:extLst>
              <a:ext uri="{FF2B5EF4-FFF2-40B4-BE49-F238E27FC236}">
                <a16:creationId xmlns:a16="http://schemas.microsoft.com/office/drawing/2014/main" id="{2069D5C9-E08B-D4D2-F3E7-51AF80AEEEF6}"/>
              </a:ext>
            </a:extLst>
          </p:cNvPr>
          <p:cNvSpPr/>
          <p:nvPr/>
        </p:nvSpPr>
        <p:spPr>
          <a:xfrm>
            <a:off x="575187" y="1877786"/>
            <a:ext cx="11039297" cy="1446169"/>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indent="-96838">
              <a:buClr>
                <a:schemeClr val="tx1"/>
              </a:buClr>
            </a:pPr>
            <a:r>
              <a:rPr lang="fr-FR" sz="3600" dirty="0">
                <a:solidFill>
                  <a:schemeClr val="bg1"/>
                </a:solidFill>
                <a:latin typeface="Trebuchet MS" panose="020B0603020202020204" pitchFamily="34" charset="0"/>
                <a:cs typeface="Arial" panose="020B0604020202020204" pitchFamily="34" charset="0"/>
              </a:rPr>
              <a:t>► </a:t>
            </a:r>
            <a:r>
              <a:rPr lang="fr-FR" sz="3600" dirty="0">
                <a:solidFill>
                  <a:schemeClr val="bg1"/>
                </a:solidFill>
                <a:latin typeface="Trebuchet MS" panose="020B0603020202020204" pitchFamily="34" charset="0"/>
              </a:rPr>
              <a:t>P</a:t>
            </a:r>
            <a:r>
              <a:rPr lang="fr-FR" sz="3600" dirty="0">
                <a:solidFill>
                  <a:schemeClr val="bg1"/>
                </a:solidFill>
                <a:latin typeface="Trebuchet MS" panose="020B0603020202020204" pitchFamily="34" charset="0"/>
                <a:cs typeface="Times New Roman" panose="02020603050405020304" pitchFamily="18" charset="0"/>
              </a:rPr>
              <a:t>érennité du projet</a:t>
            </a:r>
            <a:r>
              <a:rPr lang="fr-FR" sz="3600" dirty="0">
                <a:solidFill>
                  <a:schemeClr val="bg1"/>
                </a:solidFill>
                <a:latin typeface="Trebuchet MS" panose="020B0603020202020204" pitchFamily="34" charset="0"/>
              </a:rPr>
              <a:t> à l’unisson entre les modes de vie en </a:t>
            </a:r>
            <a:r>
              <a:rPr lang="fr-FR" sz="3600" b="1" dirty="0">
                <a:solidFill>
                  <a:schemeClr val="bg1"/>
                </a:solidFill>
                <a:latin typeface="Trebuchet MS" panose="020B0603020202020204" pitchFamily="34" charset="0"/>
              </a:rPr>
              <a:t>France</a:t>
            </a:r>
            <a:r>
              <a:rPr lang="fr-FR" sz="3600" dirty="0">
                <a:solidFill>
                  <a:schemeClr val="bg1"/>
                </a:solidFill>
                <a:latin typeface="Trebuchet MS" panose="020B0603020202020204" pitchFamily="34" charset="0"/>
              </a:rPr>
              <a:t> et au </a:t>
            </a:r>
            <a:r>
              <a:rPr lang="fr-FR" sz="3600" b="1" dirty="0">
                <a:solidFill>
                  <a:schemeClr val="bg1"/>
                </a:solidFill>
                <a:latin typeface="Trebuchet MS" panose="020B0603020202020204" pitchFamily="34" charset="0"/>
              </a:rPr>
              <a:t>Laos</a:t>
            </a:r>
            <a:r>
              <a:rPr lang="fr-FR" sz="36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p:txBody>
      </p:sp>
      <p:pic>
        <p:nvPicPr>
          <p:cNvPr id="10" name="Image 9">
            <a:extLst>
              <a:ext uri="{FF2B5EF4-FFF2-40B4-BE49-F238E27FC236}">
                <a16:creationId xmlns:a16="http://schemas.microsoft.com/office/drawing/2014/main" id="{D1511F4F-8F2E-13C2-868B-59E40EF91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38" y="3205971"/>
            <a:ext cx="4040629" cy="3570120"/>
          </a:xfrm>
          <a:prstGeom prst="rect">
            <a:avLst/>
          </a:prstGeom>
        </p:spPr>
      </p:pic>
      <p:sp>
        <p:nvSpPr>
          <p:cNvPr id="11" name="Organigramme : Entrée manuelle 10">
            <a:extLst>
              <a:ext uri="{FF2B5EF4-FFF2-40B4-BE49-F238E27FC236}">
                <a16:creationId xmlns:a16="http://schemas.microsoft.com/office/drawing/2014/main" id="{D8A6FE04-7F09-751A-96E1-66098F0AF89F}"/>
              </a:ext>
            </a:extLst>
          </p:cNvPr>
          <p:cNvSpPr/>
          <p:nvPr/>
        </p:nvSpPr>
        <p:spPr>
          <a:xfrm>
            <a:off x="3672348" y="2984461"/>
            <a:ext cx="8228214" cy="3317601"/>
          </a:xfrm>
          <a:prstGeom prst="flowChartManualInput">
            <a:avLst/>
          </a:prstGeom>
          <a:solidFill>
            <a:schemeClr val="bg1"/>
          </a:solid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defTabSz="449263">
              <a:buClr>
                <a:schemeClr val="tx1">
                  <a:lumMod val="85000"/>
                  <a:lumOff val="15000"/>
                </a:schemeClr>
              </a:buClr>
              <a:buSzPct val="100000"/>
              <a:tabLst>
                <a:tab pos="265113" algn="l"/>
              </a:tabLst>
            </a:pP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En fidélisant par un </a:t>
            </a:r>
            <a:r>
              <a:rPr lang="fr-FR" sz="2600" u="sng" dirty="0">
                <a:solidFill>
                  <a:schemeClr val="tx1">
                    <a:lumMod val="85000"/>
                    <a:lumOff val="15000"/>
                  </a:schemeClr>
                </a:solidFill>
                <a:latin typeface="Trebuchet MS" panose="020B0603020202020204" pitchFamily="34" charset="0"/>
                <a:cs typeface="Times New Roman" panose="02020603050405020304" pitchFamily="18" charset="0"/>
              </a:rPr>
              <a:t>m</a:t>
            </a:r>
            <a:r>
              <a:rPr lang="fr-FR" sz="2600" u="sng" dirty="0">
                <a:solidFill>
                  <a:schemeClr val="tx1">
                    <a:lumMod val="85000"/>
                    <a:lumOff val="15000"/>
                  </a:schemeClr>
                </a:solidFill>
                <a:latin typeface="Trebuchet MS" panose="020B0603020202020204" pitchFamily="34" charset="0"/>
                <a:cs typeface="Arial" panose="020B0604020202020204" pitchFamily="34" charset="0"/>
              </a:rPr>
              <a:t>ontage </a:t>
            </a:r>
            <a:r>
              <a:rPr lang="fr-FR" sz="2600" u="sng" dirty="0">
                <a:solidFill>
                  <a:schemeClr val="tx1">
                    <a:lumMod val="85000"/>
                    <a:lumOff val="15000"/>
                  </a:schemeClr>
                </a:solidFill>
                <a:latin typeface="Trebuchet MS" panose="020B0603020202020204" pitchFamily="34" charset="0"/>
                <a:cs typeface="Times New Roman" panose="02020603050405020304" pitchFamily="18" charset="0"/>
              </a:rPr>
              <a:t>financier</a:t>
            </a: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 socialement cohérent et une </a:t>
            </a:r>
            <a:r>
              <a:rPr lang="fr-FR" sz="2600" u="sng" dirty="0">
                <a:solidFill>
                  <a:schemeClr val="tx1">
                    <a:lumMod val="85000"/>
                    <a:lumOff val="15000"/>
                  </a:schemeClr>
                </a:solidFill>
                <a:latin typeface="Trebuchet MS" panose="020B0603020202020204" pitchFamily="34" charset="0"/>
                <a:cs typeface="Times New Roman" panose="02020603050405020304" pitchFamily="18" charset="0"/>
              </a:rPr>
              <a:t>ossature juridique</a:t>
            </a: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 structurée sur des conditions qui incitent les compétences de conception et celles opérationnelles à collaborer </a:t>
            </a:r>
          </a:p>
          <a:p>
            <a:pPr marL="265113" defTabSz="449263">
              <a:buClr>
                <a:schemeClr val="tx1">
                  <a:lumMod val="85000"/>
                  <a:lumOff val="15000"/>
                </a:schemeClr>
              </a:buClr>
              <a:buSzPct val="100000"/>
              <a:tabLst>
                <a:tab pos="265113" algn="l"/>
              </a:tabLst>
            </a:pP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au bénéfice de la protection des intérêts de chacun</a:t>
            </a:r>
            <a:endParaRPr lang="fr-FR" sz="2600" dirty="0">
              <a:solidFill>
                <a:schemeClr val="tx1">
                  <a:lumMod val="85000"/>
                  <a:lumOff val="15000"/>
                </a:schemeClr>
              </a:solidFill>
              <a:latin typeface="Trebuchet MS" panose="020B0603020202020204" pitchFamily="34" charset="0"/>
            </a:endParaRPr>
          </a:p>
        </p:txBody>
      </p:sp>
      <p:sp>
        <p:nvSpPr>
          <p:cNvPr id="3" name="Organigramme : Stockage à accès séquentiel 2">
            <a:extLst>
              <a:ext uri="{FF2B5EF4-FFF2-40B4-BE49-F238E27FC236}">
                <a16:creationId xmlns:a16="http://schemas.microsoft.com/office/drawing/2014/main" id="{E68CED60-6B05-D648-7C94-B9FA0DCEE27C}"/>
              </a:ext>
            </a:extLst>
          </p:cNvPr>
          <p:cNvSpPr/>
          <p:nvPr/>
        </p:nvSpPr>
        <p:spPr>
          <a:xfrm>
            <a:off x="416293" y="319122"/>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6</a:t>
            </a:r>
          </a:p>
        </p:txBody>
      </p:sp>
      <p:pic>
        <p:nvPicPr>
          <p:cNvPr id="4" name="Graphique 3" descr="Flèche : pivoter à gauche">
            <a:extLst>
              <a:ext uri="{FF2B5EF4-FFF2-40B4-BE49-F238E27FC236}">
                <a16:creationId xmlns:a16="http://schemas.microsoft.com/office/drawing/2014/main" id="{F10B2BFF-A50D-18D1-0DC4-68228B3121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791906">
            <a:off x="3343320" y="3077643"/>
            <a:ext cx="1172504" cy="1172504"/>
          </a:xfrm>
          <a:prstGeom prst="rect">
            <a:avLst/>
          </a:prstGeom>
        </p:spPr>
      </p:pic>
    </p:spTree>
    <p:extLst>
      <p:ext uri="{BB962C8B-B14F-4D97-AF65-F5344CB8AC3E}">
        <p14:creationId xmlns:p14="http://schemas.microsoft.com/office/powerpoint/2010/main" val="4373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96490" y="1311239"/>
            <a:ext cx="4756254" cy="3361989"/>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623888">
              <a:buClr>
                <a:schemeClr val="accent4"/>
              </a:buClr>
              <a:buNone/>
            </a:pPr>
            <a:endParaRPr lang="fr-FR" sz="2400" b="1" dirty="0">
              <a:solidFill>
                <a:schemeClr val="bg1"/>
              </a:solidFill>
              <a:latin typeface="Trebuchet MS" panose="020B0603020202020204" pitchFamily="34" charset="0"/>
            </a:endParaRPr>
          </a:p>
          <a:p>
            <a:pPr marL="539750">
              <a:buClr>
                <a:schemeClr val="accent4"/>
              </a:buClr>
              <a:buNone/>
              <a:tabLst>
                <a:tab pos="719138" algn="l"/>
              </a:tabLst>
            </a:pPr>
            <a:r>
              <a:rPr lang="fr-FR" sz="2400" b="1" dirty="0">
                <a:solidFill>
                  <a:schemeClr val="bg1"/>
                </a:solidFill>
                <a:latin typeface="Trebuchet MS" panose="020B0603020202020204" pitchFamily="34" charset="0"/>
              </a:rPr>
              <a:t>Ossature France</a:t>
            </a:r>
            <a:endParaRPr lang="fr-FR" sz="800" b="1" dirty="0">
              <a:solidFill>
                <a:schemeClr val="bg1"/>
              </a:solidFill>
              <a:latin typeface="Trebuchet MS" panose="020B0603020202020204" pitchFamily="34" charset="0"/>
            </a:endParaRPr>
          </a:p>
          <a:p>
            <a:pPr>
              <a:buClr>
                <a:schemeClr val="accent4"/>
              </a:buClr>
              <a:buNone/>
            </a:pPr>
            <a:r>
              <a:rPr lang="fr-FR" sz="2400" b="1" dirty="0">
                <a:solidFill>
                  <a:schemeClr val="bg1"/>
                </a:solidFill>
                <a:latin typeface="Trebuchet MS" panose="020B0603020202020204" pitchFamily="34" charset="0"/>
              </a:rPr>
              <a:t> </a:t>
            </a:r>
            <a:r>
              <a:rPr lang="fr-FR" b="1" dirty="0">
                <a:solidFill>
                  <a:srgbClr val="FF6600"/>
                </a:solidFill>
                <a:latin typeface="Trebuchet MS" panose="020B0603020202020204" pitchFamily="34" charset="0"/>
              </a:rPr>
              <a:t>E</a:t>
            </a:r>
            <a:r>
              <a:rPr lang="fr-FR" b="1" dirty="0">
                <a:latin typeface="Trebuchet MS" panose="020B0603020202020204" pitchFamily="34" charset="0"/>
              </a:rPr>
              <a:t>ntrepreneurs </a:t>
            </a:r>
            <a:r>
              <a:rPr lang="fr-FR" b="1" dirty="0">
                <a:solidFill>
                  <a:srgbClr val="00B485"/>
                </a:solidFill>
                <a:latin typeface="Trebuchet MS" panose="020B0603020202020204" pitchFamily="34" charset="0"/>
              </a:rPr>
              <a:t>S</a:t>
            </a:r>
            <a:r>
              <a:rPr lang="fr-FR" b="1" dirty="0">
                <a:latin typeface="Trebuchet MS" panose="020B0603020202020204" pitchFamily="34" charset="0"/>
              </a:rPr>
              <a:t>ociaux Conceptuels</a:t>
            </a:r>
          </a:p>
          <a:p>
            <a:pPr marL="439738" lvl="1" indent="-285750">
              <a:buClr>
                <a:schemeClr val="bg1"/>
              </a:buClr>
              <a:buFont typeface="Wingdings" panose="05000000000000000000" pitchFamily="2" charset="2"/>
              <a:buChar char="ü"/>
            </a:pPr>
            <a:r>
              <a:rPr lang="fr-FR" dirty="0">
                <a:latin typeface="Trebuchet MS" panose="020B0603020202020204" pitchFamily="34" charset="0"/>
              </a:rPr>
              <a:t>Société par Actions Simplifiées</a:t>
            </a:r>
          </a:p>
          <a:p>
            <a:pPr marL="439738" lvl="1" indent="-285750">
              <a:buClr>
                <a:schemeClr val="bg1"/>
              </a:buClr>
              <a:buFont typeface="Wingdings" panose="05000000000000000000" pitchFamily="2" charset="2"/>
              <a:buChar char="ü"/>
            </a:pPr>
            <a:r>
              <a:rPr lang="fr-FR" dirty="0">
                <a:latin typeface="Trebuchet MS" panose="020B0603020202020204" pitchFamily="34" charset="0"/>
              </a:rPr>
              <a:t>Création du concept et innovation</a:t>
            </a:r>
          </a:p>
          <a:p>
            <a:pPr marL="439738" lvl="1" indent="-285750">
              <a:buClr>
                <a:schemeClr val="bg1"/>
              </a:buClr>
              <a:buFont typeface="Wingdings" panose="05000000000000000000" pitchFamily="2" charset="2"/>
              <a:buChar char="ü"/>
            </a:pPr>
            <a:r>
              <a:rPr lang="fr-FR" dirty="0">
                <a:latin typeface="Trebuchet MS" panose="020B0603020202020204" pitchFamily="34" charset="0"/>
              </a:rPr>
              <a:t>Garants de la bonne application</a:t>
            </a:r>
          </a:p>
          <a:p>
            <a:pPr>
              <a:buClr>
                <a:schemeClr val="accent4"/>
              </a:buClr>
              <a:buNone/>
            </a:pPr>
            <a:endParaRPr lang="fr-FR" sz="800" b="1" dirty="0">
              <a:latin typeface="Trebuchet MS" panose="020B0603020202020204" pitchFamily="34" charset="0"/>
            </a:endParaRPr>
          </a:p>
          <a:p>
            <a:pPr marL="82550">
              <a:buClr>
                <a:schemeClr val="accent4"/>
              </a:buClr>
              <a:buNone/>
            </a:pPr>
            <a:r>
              <a:rPr lang="fr-FR" b="1" dirty="0">
                <a:solidFill>
                  <a:srgbClr val="FF6600"/>
                </a:solidFill>
                <a:latin typeface="Trebuchet MS" panose="020B0603020202020204" pitchFamily="34" charset="0"/>
              </a:rPr>
              <a:t>E</a:t>
            </a:r>
            <a:r>
              <a:rPr lang="fr-FR" b="1" dirty="0">
                <a:latin typeface="Trebuchet MS" panose="020B0603020202020204" pitchFamily="34" charset="0"/>
              </a:rPr>
              <a:t>ntrepreneurs </a:t>
            </a:r>
            <a:r>
              <a:rPr lang="fr-FR" b="1" dirty="0">
                <a:solidFill>
                  <a:srgbClr val="00B485"/>
                </a:solidFill>
                <a:latin typeface="Trebuchet MS" panose="020B0603020202020204" pitchFamily="34" charset="0"/>
              </a:rPr>
              <a:t>S</a:t>
            </a:r>
            <a:r>
              <a:rPr lang="fr-FR" b="1" dirty="0">
                <a:latin typeface="Trebuchet MS" panose="020B0603020202020204" pitchFamily="34" charset="0"/>
              </a:rPr>
              <a:t>ociaux </a:t>
            </a:r>
            <a:r>
              <a:rPr lang="fr-FR" b="1" dirty="0">
                <a:solidFill>
                  <a:schemeClr val="bg1"/>
                </a:solidFill>
                <a:latin typeface="Trebuchet MS" panose="020B0603020202020204" pitchFamily="34" charset="0"/>
              </a:rPr>
              <a:t>Opé</a:t>
            </a:r>
            <a:r>
              <a:rPr lang="fr-FR" b="1" dirty="0">
                <a:latin typeface="Trebuchet MS" panose="020B0603020202020204" pitchFamily="34" charset="0"/>
              </a:rPr>
              <a:t>rationnels </a:t>
            </a:r>
          </a:p>
          <a:p>
            <a:pPr marL="360363" lvl="1" indent="-285750">
              <a:buClr>
                <a:schemeClr val="bg1"/>
              </a:buClr>
              <a:buFont typeface="Wingdings" panose="05000000000000000000" pitchFamily="2" charset="2"/>
              <a:buChar char="ü"/>
            </a:pPr>
            <a:r>
              <a:rPr lang="fr-FR" dirty="0">
                <a:latin typeface="Trebuchet MS" panose="020B0603020202020204" pitchFamily="34" charset="0"/>
              </a:rPr>
              <a:t>Deux Coopératives d’Activités et d’Emplois (respect des textes de loi)</a:t>
            </a:r>
          </a:p>
          <a:p>
            <a:pPr marL="439738" lvl="1" indent="-285750">
              <a:buClr>
                <a:schemeClr val="bg1"/>
              </a:buClr>
              <a:buFont typeface="Wingdings" panose="05000000000000000000" pitchFamily="2" charset="2"/>
              <a:buChar char="ü"/>
            </a:pPr>
            <a:r>
              <a:rPr lang="fr-FR" dirty="0">
                <a:latin typeface="Trebuchet MS" panose="020B0603020202020204" pitchFamily="34" charset="0"/>
              </a:rPr>
              <a:t>Appliquent le </a:t>
            </a:r>
            <a:r>
              <a:rPr lang="fr-FR" dirty="0">
                <a:solidFill>
                  <a:schemeClr val="bg1"/>
                </a:solidFill>
                <a:latin typeface="Trebuchet MS" panose="020B0603020202020204" pitchFamily="34" charset="0"/>
              </a:rPr>
              <a:t>concept</a:t>
            </a:r>
          </a:p>
          <a:p>
            <a:pPr>
              <a:buClr>
                <a:schemeClr val="accent4"/>
              </a:buClr>
              <a:buNone/>
            </a:pPr>
            <a:endParaRPr lang="fr-FR" b="1" dirty="0">
              <a:latin typeface="Trebuchet MS" panose="020B0603020202020204" pitchFamily="34" charset="0"/>
            </a:endParaRPr>
          </a:p>
        </p:txBody>
      </p:sp>
      <p:sp>
        <p:nvSpPr>
          <p:cNvPr id="4" name="Rectangle : coins arrondis 3">
            <a:extLst>
              <a:ext uri="{FF2B5EF4-FFF2-40B4-BE49-F238E27FC236}">
                <a16:creationId xmlns:a16="http://schemas.microsoft.com/office/drawing/2014/main" id="{7F2E5325-575D-4FBD-8FE6-D1060AC620B3}"/>
              </a:ext>
            </a:extLst>
          </p:cNvPr>
          <p:cNvSpPr/>
          <p:nvPr/>
        </p:nvSpPr>
        <p:spPr>
          <a:xfrm>
            <a:off x="6015636" y="1906289"/>
            <a:ext cx="1731825" cy="438389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4"/>
              </a:buClr>
            </a:pPr>
            <a:endParaRPr lang="fr-FR" sz="2400" b="1" dirty="0">
              <a:latin typeface="Trebuchet MS" panose="020B0603020202020204" pitchFamily="34" charset="0"/>
            </a:endParaRPr>
          </a:p>
          <a:p>
            <a:pPr algn="ctr">
              <a:buClr>
                <a:schemeClr val="accent4"/>
              </a:buClr>
            </a:pPr>
            <a:r>
              <a:rPr lang="fr-FR" sz="2400" b="1" dirty="0">
                <a:latin typeface="Trebuchet MS" panose="020B0603020202020204" pitchFamily="34" charset="0"/>
              </a:rPr>
              <a:t>France  </a:t>
            </a:r>
          </a:p>
          <a:p>
            <a:pPr algn="ctr">
              <a:buClr>
                <a:schemeClr val="accent4"/>
              </a:buClr>
            </a:pPr>
            <a:r>
              <a:rPr lang="fr-FR" sz="2400" b="1" dirty="0">
                <a:latin typeface="Trebuchet MS" panose="020B0603020202020204" pitchFamily="34" charset="0"/>
              </a:rPr>
              <a:t>et Laos</a:t>
            </a:r>
          </a:p>
          <a:p>
            <a:pPr algn="ctr">
              <a:buClr>
                <a:schemeClr val="accent4"/>
              </a:buClr>
            </a:pPr>
            <a:endParaRPr lang="fr-FR" sz="800" b="1" dirty="0">
              <a:latin typeface="Trebuchet MS" panose="020B0603020202020204" pitchFamily="34" charset="0"/>
            </a:endParaRPr>
          </a:p>
          <a:p>
            <a:pPr algn="ctr">
              <a:buClr>
                <a:schemeClr val="accent4"/>
              </a:buClr>
            </a:pPr>
            <a:r>
              <a:rPr lang="fr-FR" sz="2400" b="1" dirty="0">
                <a:latin typeface="Trebuchet MS" panose="020B0603020202020204" pitchFamily="34" charset="0"/>
              </a:rPr>
              <a:t>P</a:t>
            </a:r>
            <a:r>
              <a:rPr lang="fr-FR" sz="2400" b="1" dirty="0">
                <a:latin typeface="Arial" panose="020B0604020202020204" pitchFamily="34" charset="0"/>
                <a:cs typeface="Arial" panose="020B0604020202020204" pitchFamily="34" charset="0"/>
              </a:rPr>
              <a:t>İ</a:t>
            </a:r>
            <a:r>
              <a:rPr lang="fr-FR" sz="2400" b="1" dirty="0">
                <a:latin typeface="Trebuchet MS" panose="020B0603020202020204" pitchFamily="34" charset="0"/>
              </a:rPr>
              <a:t>C</a:t>
            </a:r>
          </a:p>
          <a:p>
            <a:pPr algn="ctr">
              <a:buClr>
                <a:schemeClr val="accent4"/>
              </a:buClr>
            </a:pPr>
            <a:r>
              <a:rPr lang="fr-FR" sz="1600" i="1" dirty="0">
                <a:latin typeface="Trebuchet MS" panose="020B0603020202020204" pitchFamily="34" charset="0"/>
              </a:rPr>
              <a:t>(Partenaires aux Intérêts Communs) </a:t>
            </a:r>
          </a:p>
          <a:p>
            <a:pPr marL="342900" indent="-342900" algn="ctr">
              <a:buClr>
                <a:schemeClr val="bg1"/>
              </a:buClr>
              <a:buFont typeface="Wingdings" panose="05000000000000000000" pitchFamily="2" charset="2"/>
              <a:buChar char="Ø"/>
            </a:pPr>
            <a:r>
              <a:rPr lang="fr-FR" sz="2000" b="1" dirty="0">
                <a:latin typeface="Trebuchet MS" panose="020B0603020202020204" pitchFamily="34" charset="0"/>
              </a:rPr>
              <a:t>Acteurs publics</a:t>
            </a:r>
          </a:p>
          <a:p>
            <a:pPr marL="342900" indent="-342900" algn="ctr">
              <a:buClr>
                <a:schemeClr val="bg1"/>
              </a:buClr>
              <a:buFont typeface="Wingdings" panose="05000000000000000000" pitchFamily="2" charset="2"/>
              <a:buChar char="Ø"/>
            </a:pPr>
            <a:r>
              <a:rPr lang="fr-FR" sz="2000" b="1" dirty="0">
                <a:latin typeface="Trebuchet MS" panose="020B0603020202020204" pitchFamily="34" charset="0"/>
              </a:rPr>
              <a:t>Acteurs privés   </a:t>
            </a:r>
            <a:r>
              <a:rPr lang="fr-FR" sz="1600" i="1" dirty="0">
                <a:latin typeface="Trebuchet MS" panose="020B0603020202020204" pitchFamily="34" charset="0"/>
              </a:rPr>
              <a:t>(sous tous statuts juridiques)</a:t>
            </a:r>
          </a:p>
          <a:p>
            <a:pPr algn="ctr">
              <a:buClr>
                <a:schemeClr val="accent4"/>
              </a:buClr>
            </a:pPr>
            <a:endParaRPr lang="fr-FR" sz="1600" i="1" dirty="0">
              <a:latin typeface="Trebuchet MS" panose="020B0603020202020204" pitchFamily="34" charset="0"/>
            </a:endParaRPr>
          </a:p>
          <a:p>
            <a:pPr algn="ctr">
              <a:buClr>
                <a:schemeClr val="accent4"/>
              </a:buClr>
            </a:pPr>
            <a:endParaRPr lang="fr-FR" b="1" dirty="0">
              <a:latin typeface="Trebuchet MS" panose="020B0603020202020204" pitchFamily="34" charset="0"/>
            </a:endParaRPr>
          </a:p>
          <a:p>
            <a:pPr algn="ctr">
              <a:buClr>
                <a:schemeClr val="accent4"/>
              </a:buClr>
            </a:pPr>
            <a:endParaRPr lang="fr-FR" b="1" dirty="0">
              <a:latin typeface="Trebuchet MS" panose="020B0603020202020204" pitchFamily="34" charset="0"/>
            </a:endParaRPr>
          </a:p>
        </p:txBody>
      </p:sp>
      <p:sp>
        <p:nvSpPr>
          <p:cNvPr id="9" name="Signe Plus 8">
            <a:extLst>
              <a:ext uri="{FF2B5EF4-FFF2-40B4-BE49-F238E27FC236}">
                <a16:creationId xmlns:a16="http://schemas.microsoft.com/office/drawing/2014/main" id="{994FEDA0-303D-42DA-BD00-EC97CDF8C3C6}"/>
              </a:ext>
            </a:extLst>
          </p:cNvPr>
          <p:cNvSpPr/>
          <p:nvPr/>
        </p:nvSpPr>
        <p:spPr>
          <a:xfrm>
            <a:off x="5115098" y="3477491"/>
            <a:ext cx="844651" cy="884796"/>
          </a:xfrm>
          <a:prstGeom prst="mathPlus">
            <a:avLst/>
          </a:prstGeom>
          <a:solidFill>
            <a:srgbClr val="FF66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2" name="Flèche : droite 1">
            <a:extLst>
              <a:ext uri="{FF2B5EF4-FFF2-40B4-BE49-F238E27FC236}">
                <a16:creationId xmlns:a16="http://schemas.microsoft.com/office/drawing/2014/main" id="{358F57BF-2FFA-42CE-9A49-579E1804E598}"/>
              </a:ext>
            </a:extLst>
          </p:cNvPr>
          <p:cNvSpPr/>
          <p:nvPr/>
        </p:nvSpPr>
        <p:spPr>
          <a:xfrm>
            <a:off x="7908554" y="3693046"/>
            <a:ext cx="657086" cy="474230"/>
          </a:xfrm>
          <a:prstGeom prst="rightArrow">
            <a:avLst/>
          </a:prstGeom>
          <a:solidFill>
            <a:srgbClr val="FF66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CCBE62E2-D971-4E02-A46B-F5CBC21D129B}"/>
              </a:ext>
            </a:extLst>
          </p:cNvPr>
          <p:cNvSpPr/>
          <p:nvPr/>
        </p:nvSpPr>
        <p:spPr>
          <a:xfrm>
            <a:off x="8636061" y="1893820"/>
            <a:ext cx="3278843" cy="4411607"/>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4"/>
              </a:buClr>
            </a:pPr>
            <a:r>
              <a:rPr lang="fr-FR" sz="2400" b="1" dirty="0">
                <a:latin typeface="Trebuchet MS" panose="020B0603020202020204" pitchFamily="34" charset="0"/>
              </a:rPr>
              <a:t>Ensemble construire </a:t>
            </a:r>
          </a:p>
          <a:p>
            <a:pPr algn="ctr">
              <a:buClr>
                <a:schemeClr val="accent4"/>
              </a:buClr>
            </a:pPr>
            <a:r>
              <a:rPr lang="fr-FR" sz="2400" b="1" dirty="0">
                <a:latin typeface="Trebuchet MS" panose="020B0603020202020204" pitchFamily="34" charset="0"/>
              </a:rPr>
              <a:t>le projet d’avenir : </a:t>
            </a:r>
          </a:p>
          <a:p>
            <a:pPr algn="ctr">
              <a:buClr>
                <a:schemeClr val="accent4"/>
              </a:buClr>
            </a:pPr>
            <a:r>
              <a:rPr lang="fr-FR" sz="2100" b="1" dirty="0">
                <a:latin typeface="Trebuchet MS" panose="020B0603020202020204" pitchFamily="34" charset="0"/>
              </a:rPr>
              <a:t>réconcilier </a:t>
            </a:r>
          </a:p>
          <a:p>
            <a:pPr algn="ctr">
              <a:buClr>
                <a:schemeClr val="accent4"/>
              </a:buClr>
            </a:pPr>
            <a:r>
              <a:rPr lang="fr-FR" sz="2100" b="1" dirty="0">
                <a:latin typeface="Trebuchet MS" panose="020B0603020202020204" pitchFamily="34" charset="0"/>
              </a:rPr>
              <a:t>inclusion sociale, </a:t>
            </a:r>
          </a:p>
          <a:p>
            <a:pPr algn="ctr">
              <a:buClr>
                <a:schemeClr val="accent4"/>
              </a:buClr>
            </a:pPr>
            <a:r>
              <a:rPr lang="fr-FR" sz="2100" b="1" dirty="0">
                <a:latin typeface="Trebuchet MS" panose="020B0603020202020204" pitchFamily="34" charset="0"/>
              </a:rPr>
              <a:t>qualité de vie au travail et environnement</a:t>
            </a:r>
          </a:p>
        </p:txBody>
      </p:sp>
      <p:sp>
        <p:nvSpPr>
          <p:cNvPr id="11" name="Titre 1">
            <a:extLst>
              <a:ext uri="{FF2B5EF4-FFF2-40B4-BE49-F238E27FC236}">
                <a16:creationId xmlns:a16="http://schemas.microsoft.com/office/drawing/2014/main" id="{BACB6065-5556-4036-837B-D1A7FC4016E4}"/>
              </a:ext>
            </a:extLst>
          </p:cNvPr>
          <p:cNvSpPr txBox="1">
            <a:spLocks/>
          </p:cNvSpPr>
          <p:nvPr/>
        </p:nvSpPr>
        <p:spPr>
          <a:xfrm>
            <a:off x="1188715" y="401782"/>
            <a:ext cx="8772703" cy="785811"/>
          </a:xfrm>
          <a:prstGeom prst="rect">
            <a:avLst/>
          </a:prstGeom>
        </p:spPr>
        <p:txBody>
          <a:bodyPr vert="horz" lIns="91440" tIns="45720" rIns="91440" bIns="45720" rtlCol="0" anchor="ctr">
            <a:noAutofit/>
          </a:bodyPr>
          <a:lstStyle>
            <a:lvl1pPr>
              <a:lnSpc>
                <a:spcPct val="90000"/>
              </a:lnSpc>
              <a:spcBef>
                <a:spcPct val="0"/>
              </a:spcBef>
              <a:buNone/>
              <a:defRPr sz="3600" b="1" i="1">
                <a:solidFill>
                  <a:srgbClr val="FF7D25"/>
                </a:solidFill>
                <a:latin typeface="Trebuchet MS" panose="020B0603020202020204" pitchFamily="34" charset="0"/>
                <a:ea typeface="+mj-ea"/>
                <a:cs typeface="+mj-cs"/>
              </a:defRPr>
            </a:lvl1pPr>
          </a:lstStyle>
          <a:p>
            <a:r>
              <a:rPr lang="fr-FR" sz="3200" b="0" i="0" dirty="0">
                <a:solidFill>
                  <a:schemeClr val="tx1"/>
                </a:solidFill>
                <a:effectLst>
                  <a:outerShdw blurRad="38100" dist="38100" dir="2700000" algn="tl">
                    <a:srgbClr val="000000">
                      <a:alpha val="43137"/>
                    </a:srgbClr>
                  </a:outerShdw>
                </a:effectLst>
                <a:cs typeface="Arial" panose="020B0604020202020204" pitchFamily="34" charset="0"/>
              </a:rPr>
              <a:t>Une ossature juridique orchestrée de manière à sécuriser tous les profils de compétences</a:t>
            </a:r>
            <a:endParaRPr lang="fr-FR" sz="3200" b="0" i="0" dirty="0">
              <a:solidFill>
                <a:schemeClr val="tx1"/>
              </a:solidFill>
              <a:effectLst>
                <a:outerShdw blurRad="38100" dist="38100" dir="2700000" algn="tl">
                  <a:srgbClr val="000000">
                    <a:alpha val="43137"/>
                  </a:srgbClr>
                </a:outerShdw>
              </a:effectLst>
            </a:endParaRP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à coins arrondis 4">
            <a:extLst>
              <a:ext uri="{FF2B5EF4-FFF2-40B4-BE49-F238E27FC236}">
                <a16:creationId xmlns:a16="http://schemas.microsoft.com/office/drawing/2014/main" id="{A5DC66B5-5E63-3BA7-2A50-1B381FCBC130}"/>
              </a:ext>
            </a:extLst>
          </p:cNvPr>
          <p:cNvSpPr/>
          <p:nvPr/>
        </p:nvSpPr>
        <p:spPr>
          <a:xfrm>
            <a:off x="297875" y="4673229"/>
            <a:ext cx="4741013" cy="189798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720725">
              <a:buClr>
                <a:schemeClr val="accent4"/>
              </a:buClr>
              <a:buNone/>
            </a:pPr>
            <a:endParaRPr lang="fr-FR" sz="2400" b="1" dirty="0">
              <a:solidFill>
                <a:schemeClr val="bg1"/>
              </a:solidFill>
              <a:latin typeface="Trebuchet MS" panose="020B0603020202020204" pitchFamily="34" charset="0"/>
            </a:endParaRPr>
          </a:p>
          <a:p>
            <a:pPr marL="539750">
              <a:buClr>
                <a:schemeClr val="accent4"/>
              </a:buClr>
              <a:buNone/>
            </a:pPr>
            <a:r>
              <a:rPr lang="fr-FR" sz="2400" b="1" dirty="0">
                <a:solidFill>
                  <a:schemeClr val="bg1"/>
                </a:solidFill>
                <a:latin typeface="Trebuchet MS" panose="020B0603020202020204" pitchFamily="34" charset="0"/>
              </a:rPr>
              <a:t> Ossature France et Laos </a:t>
            </a:r>
          </a:p>
          <a:p>
            <a:pPr marL="82550">
              <a:buClr>
                <a:schemeClr val="accent4"/>
              </a:buClr>
              <a:buNone/>
            </a:pPr>
            <a:r>
              <a:rPr lang="fr-FR" b="1" dirty="0">
                <a:solidFill>
                  <a:srgbClr val="FF6600"/>
                </a:solidFill>
                <a:latin typeface="Trebuchet MS" panose="020B0603020202020204" pitchFamily="34" charset="0"/>
              </a:rPr>
              <a:t>E</a:t>
            </a:r>
            <a:r>
              <a:rPr lang="fr-FR" b="1" dirty="0">
                <a:latin typeface="Trebuchet MS" panose="020B0603020202020204" pitchFamily="34" charset="0"/>
              </a:rPr>
              <a:t>ntrepreneurs </a:t>
            </a:r>
            <a:r>
              <a:rPr lang="fr-FR" b="1" dirty="0">
                <a:solidFill>
                  <a:srgbClr val="00B485"/>
                </a:solidFill>
                <a:latin typeface="Trebuchet MS" panose="020B0603020202020204" pitchFamily="34" charset="0"/>
              </a:rPr>
              <a:t>S</a:t>
            </a:r>
            <a:r>
              <a:rPr lang="fr-FR" b="1" dirty="0">
                <a:latin typeface="Trebuchet MS" panose="020B0603020202020204" pitchFamily="34" charset="0"/>
              </a:rPr>
              <a:t>ociaux Bénévoles</a:t>
            </a:r>
          </a:p>
          <a:p>
            <a:pPr marL="441325" lvl="1" indent="-285750">
              <a:buClr>
                <a:schemeClr val="bg1"/>
              </a:buClr>
              <a:buFont typeface="Wingdings" panose="05000000000000000000" pitchFamily="2" charset="2"/>
              <a:buChar char="ü"/>
            </a:pPr>
            <a:r>
              <a:rPr lang="fr-FR" dirty="0">
                <a:latin typeface="Trebuchet MS" panose="020B0603020202020204" pitchFamily="34" charset="0"/>
              </a:rPr>
              <a:t>Deux associations distinctes Loi 1901</a:t>
            </a:r>
          </a:p>
          <a:p>
            <a:pPr marL="441325" lvl="1" indent="-285750">
              <a:buClr>
                <a:schemeClr val="bg1"/>
              </a:buClr>
              <a:buFont typeface="Wingdings" panose="05000000000000000000" pitchFamily="2" charset="2"/>
              <a:buChar char="ü"/>
            </a:pPr>
            <a:r>
              <a:rPr lang="fr-FR" dirty="0">
                <a:solidFill>
                  <a:schemeClr val="bg1"/>
                </a:solidFill>
                <a:latin typeface="Trebuchet MS" panose="020B0603020202020204" pitchFamily="34" charset="0"/>
              </a:rPr>
              <a:t>Gardien du concept</a:t>
            </a:r>
          </a:p>
          <a:p>
            <a:pPr marL="441325" lvl="1" indent="-285750">
              <a:buClr>
                <a:schemeClr val="bg1"/>
              </a:buClr>
              <a:buFont typeface="Wingdings" panose="05000000000000000000" pitchFamily="2" charset="2"/>
              <a:buChar char="ü"/>
            </a:pPr>
            <a:r>
              <a:rPr lang="fr-FR" dirty="0">
                <a:latin typeface="Trebuchet MS" panose="020B0603020202020204" pitchFamily="34" charset="0"/>
              </a:rPr>
              <a:t>Apport par leurs compétences</a:t>
            </a:r>
          </a:p>
          <a:p>
            <a:pPr>
              <a:buClr>
                <a:schemeClr val="accent4"/>
              </a:buClr>
              <a:buNone/>
            </a:pPr>
            <a:endParaRPr lang="fr-FR" b="1" dirty="0">
              <a:latin typeface="Trebuchet MS" panose="020B0603020202020204" pitchFamily="34" charset="0"/>
            </a:endParaRPr>
          </a:p>
        </p:txBody>
      </p:sp>
      <p:pic>
        <p:nvPicPr>
          <p:cNvPr id="10" name="Graphique 9" descr="Ampoule et crayon">
            <a:extLst>
              <a:ext uri="{FF2B5EF4-FFF2-40B4-BE49-F238E27FC236}">
                <a16:creationId xmlns:a16="http://schemas.microsoft.com/office/drawing/2014/main" id="{8D6CC1E9-2BA4-3CD8-936A-A17D0B0144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0677" y="1434929"/>
            <a:ext cx="605311" cy="605311"/>
          </a:xfrm>
          <a:prstGeom prst="rect">
            <a:avLst/>
          </a:prstGeom>
        </p:spPr>
      </p:pic>
      <p:pic>
        <p:nvPicPr>
          <p:cNvPr id="12" name="Graphique 11" descr="Ampoule et crayon">
            <a:extLst>
              <a:ext uri="{FF2B5EF4-FFF2-40B4-BE49-F238E27FC236}">
                <a16:creationId xmlns:a16="http://schemas.microsoft.com/office/drawing/2014/main" id="{0DA9D854-C0C5-6A62-4EE7-DFC7E815D9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781" y="4697097"/>
            <a:ext cx="560943" cy="560943"/>
          </a:xfrm>
          <a:prstGeom prst="rect">
            <a:avLst/>
          </a:prstGeom>
        </p:spPr>
      </p:pic>
      <p:sp>
        <p:nvSpPr>
          <p:cNvPr id="13" name="Organigramme : Stockage à accès séquentiel 12">
            <a:extLst>
              <a:ext uri="{FF2B5EF4-FFF2-40B4-BE49-F238E27FC236}">
                <a16:creationId xmlns:a16="http://schemas.microsoft.com/office/drawing/2014/main" id="{CC93CCCB-92AF-8704-6D85-CD62E4BBCAD0}"/>
              </a:ext>
            </a:extLst>
          </p:cNvPr>
          <p:cNvSpPr/>
          <p:nvPr/>
        </p:nvSpPr>
        <p:spPr>
          <a:xfrm>
            <a:off x="416293" y="31041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7</a:t>
            </a:r>
          </a:p>
        </p:txBody>
      </p:sp>
    </p:spTree>
    <p:extLst>
      <p:ext uri="{BB962C8B-B14F-4D97-AF65-F5344CB8AC3E}">
        <p14:creationId xmlns:p14="http://schemas.microsoft.com/office/powerpoint/2010/main" val="3502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 calcmode="lin" valueType="num">
                                      <p:cBhvr>
                                        <p:cTn id="42" dur="500" fill="hold"/>
                                        <p:tgtEl>
                                          <p:spTgt spid="2"/>
                                        </p:tgtEl>
                                        <p:attrNameLst>
                                          <p:attrName>style.rotation</p:attrName>
                                        </p:attrNameLst>
                                      </p:cBhvr>
                                      <p:tavLst>
                                        <p:tav tm="0">
                                          <p:val>
                                            <p:fltVal val="360"/>
                                          </p:val>
                                        </p:tav>
                                        <p:tav tm="100000">
                                          <p:val>
                                            <p:fltVal val="0"/>
                                          </p:val>
                                        </p:tav>
                                      </p:tavLst>
                                    </p:anim>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 grpId="0" animBg="1"/>
      <p:bldP spid="2" grpId="0" animBg="1"/>
      <p:bldP spid="7" grpId="0" animBg="1"/>
      <p:bldP spid="11"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770021" y="661372"/>
            <a:ext cx="8780465" cy="147977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fr-FR" sz="30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Ensemble en faisant équipe avec des </a:t>
            </a:r>
            <a:r>
              <a:rPr lang="fr-FR" sz="3000" dirty="0">
                <a:solidFill>
                  <a:schemeClr val="tx1"/>
                </a:solidFill>
                <a:effectLst>
                  <a:outerShdw blurRad="38100" dist="38100" dir="2700000" algn="tl">
                    <a:srgbClr val="000000">
                      <a:alpha val="43137"/>
                    </a:srgbClr>
                  </a:outerShdw>
                </a:effectLst>
                <a:latin typeface="Trebuchet MS" panose="020B0603020202020204" pitchFamily="34" charset="0"/>
              </a:rPr>
              <a:t>partenaires aux intérêts communs devant</a:t>
            </a:r>
            <a:r>
              <a:rPr lang="fr-FR" sz="3000" spc="40" dirty="0">
                <a:solidFill>
                  <a:schemeClr val="tx1"/>
                </a:solidFill>
                <a:effectLst>
                  <a:outerShdw blurRad="38100" dist="38100" dir="2700000" algn="tl">
                    <a:srgbClr val="000000">
                      <a:alpha val="43137"/>
                    </a:srgbClr>
                  </a:outerShdw>
                </a:effectLst>
                <a:latin typeface="Trebuchet MS" panose="020B0603020202020204" pitchFamily="34" charset="0"/>
              </a:rPr>
              <a:t> le volume des problèmes à résoudre        </a:t>
            </a:r>
            <a:endParaRPr lang="fr-FR" sz="30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ZoneTexte 1">
            <a:extLst>
              <a:ext uri="{FF2B5EF4-FFF2-40B4-BE49-F238E27FC236}">
                <a16:creationId xmlns:a16="http://schemas.microsoft.com/office/drawing/2014/main" id="{09640B2E-9FF6-9E19-E8A6-6A88D16BB7B7}"/>
              </a:ext>
            </a:extLst>
          </p:cNvPr>
          <p:cNvSpPr txBox="1"/>
          <p:nvPr/>
        </p:nvSpPr>
        <p:spPr>
          <a:xfrm>
            <a:off x="685800" y="3780693"/>
            <a:ext cx="7628021" cy="2092881"/>
          </a:xfrm>
          <a:prstGeom prst="rect">
            <a:avLst/>
          </a:prstGeom>
          <a:noFill/>
        </p:spPr>
        <p:txBody>
          <a:bodyPr wrap="square" rtlCol="0">
            <a:spAutoFit/>
          </a:bodyPr>
          <a:lstStyle/>
          <a:p>
            <a:pPr marL="342900" indent="-342900" algn="just">
              <a:buClr>
                <a:srgbClr val="538034"/>
              </a:buClr>
              <a:buFont typeface="Wingdings" panose="05000000000000000000" pitchFamily="2" charset="2"/>
              <a:buChar char="Ø"/>
            </a:pPr>
            <a:r>
              <a:rPr lang="fr-FR" sz="2600" dirty="0">
                <a:solidFill>
                  <a:schemeClr val="tx1">
                    <a:lumMod val="85000"/>
                    <a:lumOff val="15000"/>
                  </a:schemeClr>
                </a:solidFill>
                <a:latin typeface="Trebuchet MS" panose="020B0603020202020204" pitchFamily="34" charset="0"/>
                <a:cs typeface="Arial" panose="020B0604020202020204" pitchFamily="34" charset="0"/>
              </a:rPr>
              <a:t>Dans une vision réaliste du maintien en activité </a:t>
            </a:r>
            <a:r>
              <a:rPr lang="fr-FR" sz="2600" dirty="0">
                <a:solidFill>
                  <a:schemeClr val="tx1">
                    <a:lumMod val="85000"/>
                    <a:lumOff val="15000"/>
                  </a:schemeClr>
                </a:solidFill>
                <a:latin typeface="Trebuchet MS" panose="020B0603020202020204" pitchFamily="34" charset="0"/>
              </a:rPr>
              <a:t>face aux carrières chaotiques, à la limitation du recours aux cessations totales anticipées,  et à l’allongement de la durée des cotisations pour des retraites à taux plein </a:t>
            </a:r>
          </a:p>
        </p:txBody>
      </p:sp>
      <p:sp>
        <p:nvSpPr>
          <p:cNvPr id="3" name="Espace réservé du contenu 2">
            <a:extLst>
              <a:ext uri="{FF2B5EF4-FFF2-40B4-BE49-F238E27FC236}">
                <a16:creationId xmlns:a16="http://schemas.microsoft.com/office/drawing/2014/main" id="{8F0AFCBA-C190-B079-D3A3-44507F94E98B}"/>
              </a:ext>
            </a:extLst>
          </p:cNvPr>
          <p:cNvSpPr txBox="1">
            <a:spLocks/>
          </p:cNvSpPr>
          <p:nvPr/>
        </p:nvSpPr>
        <p:spPr>
          <a:xfrm>
            <a:off x="762308" y="2431983"/>
            <a:ext cx="7625554" cy="127133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buClr>
                <a:srgbClr val="538034"/>
              </a:buClr>
              <a:buSzPct val="100000"/>
              <a:buFont typeface="Wingdings" panose="05000000000000000000" pitchFamily="2" charset="2"/>
              <a:buChar char="Ø"/>
            </a:pPr>
            <a:r>
              <a:rPr lang="fr-FR" sz="2600" spc="40" dirty="0">
                <a:solidFill>
                  <a:schemeClr val="tx1">
                    <a:lumMod val="85000"/>
                    <a:lumOff val="15000"/>
                  </a:schemeClr>
                </a:solidFill>
                <a:latin typeface="Trebuchet MS" panose="020B0603020202020204" pitchFamily="34" charset="0"/>
              </a:rPr>
              <a:t>Dans une </a:t>
            </a:r>
            <a:r>
              <a:rPr lang="fr-FR" sz="2600" dirty="0">
                <a:solidFill>
                  <a:schemeClr val="tx1">
                    <a:lumMod val="85000"/>
                    <a:lumOff val="15000"/>
                  </a:schemeClr>
                </a:solidFill>
                <a:latin typeface="Trebuchet MS" panose="020B0603020202020204" pitchFamily="34" charset="0"/>
              </a:rPr>
              <a:t>collaboration inscrite sur la durée afin de soutenir l’évolution des représentations dans le monde du travail</a:t>
            </a:r>
          </a:p>
          <a:p>
            <a:pPr marL="0" indent="0">
              <a:buClr>
                <a:srgbClr val="538034"/>
              </a:buClr>
              <a:buSzPct val="100000"/>
              <a:buNone/>
            </a:pPr>
            <a:endParaRPr lang="fr-FR" sz="2400" i="1" dirty="0">
              <a:latin typeface="Trebuchet MS" panose="020B0603020202020204" pitchFamily="34" charset="0"/>
              <a:ea typeface="Times New Roman" panose="02020603050405020304" pitchFamily="18" charset="0"/>
            </a:endParaRPr>
          </a:p>
        </p:txBody>
      </p:sp>
      <p:sp>
        <p:nvSpPr>
          <p:cNvPr id="5" name="Flèche : virage 4">
            <a:extLst>
              <a:ext uri="{FF2B5EF4-FFF2-40B4-BE49-F238E27FC236}">
                <a16:creationId xmlns:a16="http://schemas.microsoft.com/office/drawing/2014/main" id="{C52A729D-9152-F15B-44E1-732A4DE35B47}"/>
              </a:ext>
            </a:extLst>
          </p:cNvPr>
          <p:cNvSpPr/>
          <p:nvPr/>
        </p:nvSpPr>
        <p:spPr>
          <a:xfrm>
            <a:off x="411242" y="302003"/>
            <a:ext cx="631497" cy="765807"/>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Image 8">
            <a:extLst>
              <a:ext uri="{FF2B5EF4-FFF2-40B4-BE49-F238E27FC236}">
                <a16:creationId xmlns:a16="http://schemas.microsoft.com/office/drawing/2014/main" id="{EB0AFEC7-F800-D936-B514-9713203C6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822" y="2170885"/>
            <a:ext cx="3878178" cy="4025743"/>
          </a:xfrm>
          <a:prstGeom prst="rect">
            <a:avLst/>
          </a:prstGeom>
        </p:spPr>
      </p:pic>
    </p:spTree>
    <p:extLst>
      <p:ext uri="{BB962C8B-B14F-4D97-AF65-F5344CB8AC3E}">
        <p14:creationId xmlns:p14="http://schemas.microsoft.com/office/powerpoint/2010/main" val="244996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3577866" y="2035150"/>
            <a:ext cx="7786929" cy="14545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442913">
              <a:buNone/>
            </a:pPr>
            <a:r>
              <a:rPr lang="fr-FR" sz="2600" dirty="0">
                <a:solidFill>
                  <a:schemeClr val="tx1">
                    <a:lumMod val="85000"/>
                    <a:lumOff val="15000"/>
                  </a:schemeClr>
                </a:solidFill>
                <a:latin typeface="Trebuchet MS" panose="020B0603020202020204" pitchFamily="34" charset="0"/>
                <a:cs typeface="Arial" panose="020B0604020202020204" pitchFamily="34" charset="0"/>
              </a:rPr>
              <a:t>C</a:t>
            </a:r>
            <a:r>
              <a:rPr lang="fr-FR" sz="2600" dirty="0">
                <a:solidFill>
                  <a:schemeClr val="tx1">
                    <a:lumMod val="85000"/>
                    <a:lumOff val="15000"/>
                  </a:schemeClr>
                </a:solidFill>
                <a:latin typeface="Trebuchet MS" panose="020B0603020202020204" pitchFamily="34" charset="0"/>
              </a:rPr>
              <a:t>onstitution d’un </a:t>
            </a:r>
            <a:r>
              <a:rPr lang="fr-FR" sz="2600" u="sng" dirty="0">
                <a:solidFill>
                  <a:schemeClr val="tx1">
                    <a:lumMod val="85000"/>
                    <a:lumOff val="15000"/>
                  </a:schemeClr>
                </a:solidFill>
                <a:latin typeface="Trebuchet MS" panose="020B0603020202020204" pitchFamily="34" charset="0"/>
              </a:rPr>
              <a:t>vivier de professionnels</a:t>
            </a:r>
            <a:r>
              <a:rPr lang="fr-FR" sz="2600" dirty="0">
                <a:solidFill>
                  <a:schemeClr val="tx1">
                    <a:lumMod val="85000"/>
                    <a:lumOff val="15000"/>
                  </a:schemeClr>
                </a:solidFill>
                <a:latin typeface="Trebuchet MS" panose="020B0603020202020204" pitchFamily="34" charset="0"/>
              </a:rPr>
              <a:t> avec des compétences transversales entre tous les métiers au domicile des particuliers et ceux en entreprise</a:t>
            </a:r>
          </a:p>
          <a:p>
            <a:pPr marL="442913" indent="-442913" defTabSz="442913">
              <a:buNone/>
            </a:pPr>
            <a:endParaRPr lang="fr-FR" sz="2400" i="1" dirty="0">
              <a:latin typeface="Trebuchet MS" panose="020B0603020202020204" pitchFamily="34" charset="0"/>
              <a:ea typeface="Times New Roman" panose="02020603050405020304" pitchFamily="18"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ZoneTexte 2">
            <a:extLst>
              <a:ext uri="{FF2B5EF4-FFF2-40B4-BE49-F238E27FC236}">
                <a16:creationId xmlns:a16="http://schemas.microsoft.com/office/drawing/2014/main" id="{36D34EAE-020D-C7C1-6F63-61AA48BF6764}"/>
              </a:ext>
            </a:extLst>
          </p:cNvPr>
          <p:cNvSpPr txBox="1"/>
          <p:nvPr/>
        </p:nvSpPr>
        <p:spPr>
          <a:xfrm>
            <a:off x="526474" y="5015354"/>
            <a:ext cx="11096936" cy="1107996"/>
          </a:xfrm>
          <a:prstGeom prst="rect">
            <a:avLst/>
          </a:prstGeom>
          <a:noFill/>
        </p:spPr>
        <p:txBody>
          <a:bodyPr wrap="square" rtlCol="0">
            <a:spAutoFit/>
          </a:bodyPr>
          <a:lstStyle/>
          <a:p>
            <a:pPr marL="342900" indent="-342900">
              <a:buClr>
                <a:srgbClr val="538034"/>
              </a:buClr>
              <a:buFont typeface="Wingdings" panose="05000000000000000000" pitchFamily="2" charset="2"/>
              <a:buChar char="Ø"/>
            </a:pPr>
            <a:r>
              <a:rPr lang="fr-FR" sz="2200" b="1" dirty="0">
                <a:solidFill>
                  <a:schemeClr val="tx1">
                    <a:lumMod val="85000"/>
                    <a:lumOff val="15000"/>
                  </a:schemeClr>
                </a:solidFill>
                <a:latin typeface="Trebuchet MS" panose="020B0603020202020204" pitchFamily="34" charset="0"/>
              </a:rPr>
              <a:t>Afin de répondre aux besoins des entreprises : </a:t>
            </a:r>
            <a:r>
              <a:rPr lang="fr-FR" sz="2200" dirty="0">
                <a:solidFill>
                  <a:schemeClr val="tx1">
                    <a:lumMod val="85000"/>
                    <a:lumOff val="15000"/>
                  </a:schemeClr>
                </a:solidFill>
                <a:latin typeface="Trebuchet MS" panose="020B0603020202020204" pitchFamily="34" charset="0"/>
              </a:rPr>
              <a:t>recrutement ; professionnalisation des métiers ; apport aux salariés en souffrance, des missions moins pénibles au domicile des Usagers-Clients, ainsi que des missions de tutorat</a:t>
            </a:r>
          </a:p>
        </p:txBody>
      </p:sp>
      <p:sp>
        <p:nvSpPr>
          <p:cNvPr id="10" name="Espace réservé du contenu 2">
            <a:extLst>
              <a:ext uri="{FF2B5EF4-FFF2-40B4-BE49-F238E27FC236}">
                <a16:creationId xmlns:a16="http://schemas.microsoft.com/office/drawing/2014/main" id="{51B12EAC-1118-2B17-C31C-DE3553B33D0E}"/>
              </a:ext>
            </a:extLst>
          </p:cNvPr>
          <p:cNvSpPr txBox="1">
            <a:spLocks/>
          </p:cNvSpPr>
          <p:nvPr/>
        </p:nvSpPr>
        <p:spPr>
          <a:xfrm>
            <a:off x="3754568" y="3458392"/>
            <a:ext cx="8036379" cy="136788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538034"/>
              </a:buClr>
              <a:buSzPct val="100000"/>
              <a:buFont typeface="Wingdings" panose="05000000000000000000" pitchFamily="2" charset="2"/>
              <a:buChar char="Ø"/>
            </a:pPr>
            <a:r>
              <a:rPr lang="fr-FR" sz="2200" b="1" dirty="0">
                <a:solidFill>
                  <a:schemeClr val="tx1">
                    <a:lumMod val="85000"/>
                    <a:lumOff val="15000"/>
                  </a:schemeClr>
                </a:solidFill>
                <a:latin typeface="Trebuchet MS" panose="020B0603020202020204" pitchFamily="34" charset="0"/>
              </a:rPr>
              <a:t>Afin de répondre aux attentes des Usagers-Clients à leur domicile :</a:t>
            </a:r>
            <a:r>
              <a:rPr lang="fr-FR" sz="2200" dirty="0">
                <a:solidFill>
                  <a:schemeClr val="tx1">
                    <a:lumMod val="85000"/>
                    <a:lumOff val="15000"/>
                  </a:schemeClr>
                </a:solidFill>
                <a:latin typeface="Trebuchet MS" panose="020B0603020202020204" pitchFamily="34" charset="0"/>
              </a:rPr>
              <a:t> proposition de ressources aux compétences éprouvées et sérieuses, dans une notion de choix de services personnalisés, sur mesure et à la carte</a:t>
            </a:r>
          </a:p>
          <a:p>
            <a:pPr marL="360363" indent="-360363">
              <a:buNone/>
            </a:pPr>
            <a:endParaRPr lang="fr-FR" sz="2400" dirty="0">
              <a:latin typeface="Trebuchet MS" panose="020B0603020202020204" pitchFamily="34" charset="0"/>
            </a:endParaRPr>
          </a:p>
          <a:p>
            <a:pPr marL="442913" indent="-442913">
              <a:buNone/>
            </a:pPr>
            <a:endParaRPr lang="fr-FR" sz="2400" i="1" dirty="0">
              <a:latin typeface="Trebuchet MS" panose="020B0603020202020204" pitchFamily="34" charset="0"/>
              <a:ea typeface="Times New Roman" panose="02020603050405020304" pitchFamily="18" charset="0"/>
            </a:endParaRPr>
          </a:p>
        </p:txBody>
      </p:sp>
      <p:pic>
        <p:nvPicPr>
          <p:cNvPr id="12" name="Image 11">
            <a:extLst>
              <a:ext uri="{FF2B5EF4-FFF2-40B4-BE49-F238E27FC236}">
                <a16:creationId xmlns:a16="http://schemas.microsoft.com/office/drawing/2014/main" id="{C860F385-BDBB-26F7-2D21-D98B1B04E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71" y="2009150"/>
            <a:ext cx="3179927" cy="2840163"/>
          </a:xfrm>
          <a:prstGeom prst="rect">
            <a:avLst/>
          </a:prstGeom>
        </p:spPr>
      </p:pic>
      <p:sp>
        <p:nvSpPr>
          <p:cNvPr id="6" name="Espace réservé du contenu 2">
            <a:extLst>
              <a:ext uri="{FF2B5EF4-FFF2-40B4-BE49-F238E27FC236}">
                <a16:creationId xmlns:a16="http://schemas.microsoft.com/office/drawing/2014/main" id="{11A3DD91-1BE7-961C-21E9-B34620DD7EF4}"/>
              </a:ext>
            </a:extLst>
          </p:cNvPr>
          <p:cNvSpPr txBox="1">
            <a:spLocks/>
          </p:cNvSpPr>
          <p:nvPr/>
        </p:nvSpPr>
        <p:spPr>
          <a:xfrm>
            <a:off x="724809" y="645330"/>
            <a:ext cx="9365674" cy="95350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fr-FR" sz="30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Ensemble en faisant équipe avec des </a:t>
            </a:r>
            <a:r>
              <a:rPr lang="fr-FR" sz="3000" dirty="0">
                <a:solidFill>
                  <a:schemeClr val="tx1"/>
                </a:solidFill>
                <a:effectLst>
                  <a:outerShdw blurRad="38100" dist="38100" dir="2700000" algn="tl">
                    <a:srgbClr val="000000">
                      <a:alpha val="43137"/>
                    </a:srgbClr>
                  </a:outerShdw>
                </a:effectLst>
                <a:latin typeface="Trebuchet MS" panose="020B0603020202020204" pitchFamily="34" charset="0"/>
              </a:rPr>
              <a:t>partenaires aux valeurs communes pour </a:t>
            </a:r>
            <a:r>
              <a:rPr lang="fr-FR" sz="3000" spc="40" dirty="0">
                <a:solidFill>
                  <a:schemeClr val="tx1"/>
                </a:solidFill>
                <a:effectLst>
                  <a:outerShdw blurRad="38100" dist="38100" dir="2700000" algn="tl">
                    <a:srgbClr val="000000">
                      <a:alpha val="43137"/>
                    </a:srgbClr>
                  </a:outerShdw>
                </a:effectLst>
                <a:latin typeface="Trebuchet MS" panose="020B0603020202020204" pitchFamily="34" charset="0"/>
              </a:rPr>
              <a:t>lutter contre les dérives        </a:t>
            </a:r>
            <a:endParaRPr lang="fr-FR" sz="30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2" name="Flèche : virage 1">
            <a:extLst>
              <a:ext uri="{FF2B5EF4-FFF2-40B4-BE49-F238E27FC236}">
                <a16:creationId xmlns:a16="http://schemas.microsoft.com/office/drawing/2014/main" id="{5A281A24-F3C1-A060-EECC-07AF033C8F5E}"/>
              </a:ext>
            </a:extLst>
          </p:cNvPr>
          <p:cNvSpPr/>
          <p:nvPr/>
        </p:nvSpPr>
        <p:spPr>
          <a:xfrm>
            <a:off x="411242" y="302003"/>
            <a:ext cx="631497" cy="765807"/>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53414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E6F694-6678-99E6-2DDC-8EBDF02A8B68}"/>
              </a:ext>
            </a:extLst>
          </p:cNvPr>
          <p:cNvSpPr>
            <a:spLocks noGrp="1"/>
          </p:cNvSpPr>
          <p:nvPr>
            <p:ph type="title"/>
          </p:nvPr>
        </p:nvSpPr>
        <p:spPr>
          <a:xfrm>
            <a:off x="574359" y="401054"/>
            <a:ext cx="9946869" cy="3315120"/>
          </a:xfrm>
        </p:spPr>
        <p:txBody>
          <a:bodyPr>
            <a:noAutofit/>
          </a:bodyPr>
          <a:lstStyle/>
          <a:p>
            <a:r>
              <a:rPr lang="fr-FR" sz="4800" b="1" dirty="0">
                <a:solidFill>
                  <a:srgbClr val="FF6600"/>
                </a:solidFill>
                <a:latin typeface="Trebuchet MS" panose="020B0603020202020204" pitchFamily="34" charset="0"/>
              </a:rPr>
              <a:t>Comment tenir les engagements de ce projet d’intérêt général </a:t>
            </a:r>
            <a:br>
              <a:rPr lang="fr-FR" sz="4800" b="1" dirty="0">
                <a:solidFill>
                  <a:srgbClr val="FF6600"/>
                </a:solidFill>
                <a:latin typeface="Trebuchet MS" panose="020B0603020202020204" pitchFamily="34" charset="0"/>
              </a:rPr>
            </a:br>
            <a:r>
              <a:rPr lang="fr-FR" sz="4800" b="1" dirty="0">
                <a:solidFill>
                  <a:srgbClr val="FF6600"/>
                </a:solidFill>
                <a:latin typeface="Trebuchet MS" panose="020B0603020202020204" pitchFamily="34" charset="0"/>
              </a:rPr>
              <a:t>duplicable sur </a:t>
            </a:r>
            <a:r>
              <a:rPr lang="fr-FR" sz="4352" b="1" dirty="0">
                <a:solidFill>
                  <a:srgbClr val="FF6600"/>
                </a:solidFill>
                <a:latin typeface="Trebuchet MS" panose="020B0603020202020204" pitchFamily="34" charset="0"/>
              </a:rPr>
              <a:t>les</a:t>
            </a:r>
            <a:r>
              <a:rPr lang="fr-FR" sz="4800" b="1" dirty="0">
                <a:solidFill>
                  <a:srgbClr val="FF6600"/>
                </a:solidFill>
                <a:latin typeface="Trebuchet MS" panose="020B0603020202020204" pitchFamily="34" charset="0"/>
              </a:rPr>
              <a:t> </a:t>
            </a:r>
            <a:br>
              <a:rPr lang="fr-FR" sz="4800" b="1" dirty="0">
                <a:solidFill>
                  <a:srgbClr val="FF6600"/>
                </a:solidFill>
                <a:latin typeface="Trebuchet MS" panose="020B0603020202020204" pitchFamily="34" charset="0"/>
              </a:rPr>
            </a:br>
            <a:r>
              <a:rPr lang="fr-FR" sz="4800" b="1" dirty="0">
                <a:solidFill>
                  <a:srgbClr val="FF6600"/>
                </a:solidFill>
                <a:latin typeface="Trebuchet MS" panose="020B0603020202020204" pitchFamily="34" charset="0"/>
              </a:rPr>
              <a:t>territoires ? </a:t>
            </a:r>
          </a:p>
        </p:txBody>
      </p:sp>
      <p:pic>
        <p:nvPicPr>
          <p:cNvPr id="5" name="Espace réservé du contenu 4">
            <a:extLst>
              <a:ext uri="{FF2B5EF4-FFF2-40B4-BE49-F238E27FC236}">
                <a16:creationId xmlns:a16="http://schemas.microsoft.com/office/drawing/2014/main" id="{1161772B-6EC5-FB3B-5813-12A4105889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39471" y="2310063"/>
            <a:ext cx="5792819" cy="4439557"/>
          </a:xfrm>
        </p:spPr>
      </p:pic>
      <p:pic>
        <p:nvPicPr>
          <p:cNvPr id="3" name="Image 2">
            <a:extLst>
              <a:ext uri="{FF2B5EF4-FFF2-40B4-BE49-F238E27FC236}">
                <a16:creationId xmlns:a16="http://schemas.microsoft.com/office/drawing/2014/main" id="{6BADAF37-212E-F878-9DB2-86A1DCA0F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64425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646284" y="443068"/>
            <a:ext cx="9271268" cy="743204"/>
          </a:xfrm>
        </p:spPr>
        <p:txBody>
          <a:bodyPr vert="horz" lIns="91440" tIns="45720" rIns="91440" bIns="45720" rtlCol="0" anchor="t">
            <a:noAutofit/>
          </a:bodyPr>
          <a:lstStyle/>
          <a:p>
            <a:r>
              <a:rPr lang="fr-FR" sz="4200" b="1" dirty="0">
                <a:solidFill>
                  <a:srgbClr val="FF6600"/>
                </a:solidFill>
                <a:latin typeface="Trebuchet MS" panose="020B0603020202020204" pitchFamily="34" charset="0"/>
              </a:rPr>
              <a:t>Avec quel « Produit-Service » ?</a:t>
            </a:r>
            <a:endParaRPr lang="fr-FR" sz="4200" b="1" dirty="0">
              <a:solidFill>
                <a:srgbClr val="FF6600"/>
              </a:solidFill>
              <a:latin typeface="+mn-lt"/>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4" name="Rectangle à coins arrondis 4">
            <a:extLst>
              <a:ext uri="{FF2B5EF4-FFF2-40B4-BE49-F238E27FC236}">
                <a16:creationId xmlns:a16="http://schemas.microsoft.com/office/drawing/2014/main" id="{913A03A5-E370-8FA4-D04F-8DEB4731E6ED}"/>
              </a:ext>
            </a:extLst>
          </p:cNvPr>
          <p:cNvSpPr/>
          <p:nvPr/>
        </p:nvSpPr>
        <p:spPr>
          <a:xfrm>
            <a:off x="371961" y="1399632"/>
            <a:ext cx="11509791" cy="2128428"/>
          </a:xfrm>
          <a:prstGeom prst="roundRect">
            <a:avLst/>
          </a:prstGeom>
          <a:solidFill>
            <a:srgbClr val="17633D"/>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indent="-457200"/>
            <a:endParaRPr lang="fr-FR" sz="2800" dirty="0">
              <a:solidFill>
                <a:schemeClr val="bg1"/>
              </a:solidFill>
              <a:latin typeface="Trebuchet MS" panose="020B0603020202020204" pitchFamily="34" charset="0"/>
              <a:cs typeface="Arial" panose="020B0604020202020204" pitchFamily="34" charset="0"/>
            </a:endParaRPr>
          </a:p>
          <a:p>
            <a:pPr marL="457200" indent="-457200"/>
            <a:r>
              <a:rPr lang="fr-FR" sz="2800" dirty="0">
                <a:solidFill>
                  <a:schemeClr val="bg1"/>
                </a:solidFill>
                <a:latin typeface="Trebuchet MS" panose="020B0603020202020204" pitchFamily="34" charset="0"/>
                <a:cs typeface="Arial" panose="020B0604020202020204" pitchFamily="34" charset="0"/>
              </a:rPr>
              <a:t>►</a:t>
            </a:r>
            <a:r>
              <a:rPr lang="fr-FR" sz="3200" dirty="0">
                <a:solidFill>
                  <a:schemeClr val="bg1"/>
                </a:solidFill>
                <a:latin typeface="Trebuchet MS" panose="020B0603020202020204" pitchFamily="34" charset="0"/>
              </a:rPr>
              <a:t> </a:t>
            </a:r>
            <a:r>
              <a:rPr lang="fr-FR" sz="3600" b="1" dirty="0">
                <a:solidFill>
                  <a:schemeClr val="bg1"/>
                </a:solidFill>
                <a:latin typeface="Trebuchet MS" panose="020B0603020202020204" pitchFamily="34" charset="0"/>
              </a:rPr>
              <a:t>Aucun ! </a:t>
            </a:r>
            <a:r>
              <a:rPr lang="fr-FR" sz="3600" dirty="0">
                <a:solidFill>
                  <a:schemeClr val="bg1"/>
                </a:solidFill>
                <a:latin typeface="Trebuchet MS" panose="020B0603020202020204" pitchFamily="34" charset="0"/>
              </a:rPr>
              <a:t>Pour </a:t>
            </a:r>
            <a:r>
              <a:rPr lang="fr-FR" sz="36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Bien Vieillir Longtemps Ensemble »</a:t>
            </a:r>
            <a:r>
              <a:rPr lang="fr-FR" sz="36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r>
              <a:rPr lang="fr-FR" sz="3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nous avons réinventé une Organisation en réseau avec des principes :</a:t>
            </a:r>
            <a:endParaRPr lang="fr-FR" sz="2800" dirty="0">
              <a:solidFill>
                <a:schemeClr val="bg1"/>
              </a:solidFill>
              <a:latin typeface="Trebuchet MS" panose="020B0603020202020204" pitchFamily="34" charset="0"/>
            </a:endParaRPr>
          </a:p>
          <a:p>
            <a:pPr marL="457200" indent="-457200"/>
            <a:endParaRPr lang="fr-FR" sz="32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A0B26A82-FA08-D480-5871-893328DD8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247" y="3090232"/>
            <a:ext cx="4466939" cy="3767767"/>
          </a:xfrm>
          <a:prstGeom prst="rect">
            <a:avLst/>
          </a:prstGeom>
        </p:spPr>
      </p:pic>
      <p:sp>
        <p:nvSpPr>
          <p:cNvPr id="6" name="Rectangle 5">
            <a:extLst>
              <a:ext uri="{FF2B5EF4-FFF2-40B4-BE49-F238E27FC236}">
                <a16:creationId xmlns:a16="http://schemas.microsoft.com/office/drawing/2014/main" id="{455085EC-998A-D9C9-E884-CB160DFEE540}"/>
              </a:ext>
            </a:extLst>
          </p:cNvPr>
          <p:cNvSpPr/>
          <p:nvPr/>
        </p:nvSpPr>
        <p:spPr>
          <a:xfrm>
            <a:off x="4221481" y="2800673"/>
            <a:ext cx="7345680" cy="3767767"/>
          </a:xfrm>
          <a:prstGeom prst="rect">
            <a:avLst/>
          </a:prstGeom>
          <a:solidFill>
            <a:srgbClr val="1C7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lvl="0" indent="-317500">
              <a:spcBef>
                <a:spcPts val="1300"/>
              </a:spcBef>
              <a:buClr>
                <a:schemeClr val="dk1"/>
              </a:buClr>
              <a:buSzPts val="1400"/>
              <a:buFont typeface="Raleway"/>
              <a:buChar char="➔"/>
            </a:pPr>
            <a:endParaRPr lang="fr-FR" sz="2000" b="1" dirty="0">
              <a:solidFill>
                <a:srgbClr val="FF6600"/>
              </a:solidFill>
              <a:latin typeface="Raleway" pitchFamily="2" charset="0"/>
              <a:ea typeface="Raleway"/>
              <a:cs typeface="Raleway"/>
              <a:sym typeface="Raleway"/>
            </a:endParaRPr>
          </a:p>
          <a:p>
            <a:pPr marL="715963" lvl="0" indent="-317500">
              <a:spcBef>
                <a:spcPts val="1300"/>
              </a:spcBef>
              <a:buClr>
                <a:srgbClr val="FF6600"/>
              </a:buClr>
              <a:buSzPts val="1400"/>
              <a:buFont typeface="Raleway"/>
              <a:buChar char="➔"/>
            </a:pPr>
            <a:r>
              <a:rPr lang="fr-FR" sz="2400" b="1" dirty="0">
                <a:solidFill>
                  <a:srgbClr val="FF6600"/>
                </a:solidFill>
                <a:latin typeface="Raleway" pitchFamily="2" charset="0"/>
                <a:ea typeface="Raleway"/>
                <a:cs typeface="Raleway"/>
                <a:sym typeface="Raleway"/>
              </a:rPr>
              <a:t>Inclusion</a:t>
            </a:r>
            <a:br>
              <a:rPr lang="fr-FR" sz="2000" dirty="0">
                <a:latin typeface="Raleway" pitchFamily="2" charset="0"/>
                <a:ea typeface="Raleway"/>
                <a:cs typeface="Raleway"/>
                <a:sym typeface="Raleway"/>
              </a:rPr>
            </a:br>
            <a:r>
              <a:rPr lang="fr-FR" sz="2000" dirty="0">
                <a:latin typeface="Raleway" pitchFamily="2" charset="0"/>
                <a:ea typeface="Times New Roman" panose="02020603050405020304" pitchFamily="18" charset="0"/>
              </a:rPr>
              <a:t>Ce projet encourage l’inclusion et la diversité pour un monde plus équitable</a:t>
            </a:r>
            <a:r>
              <a:rPr lang="fr-FR" sz="2000" dirty="0">
                <a:solidFill>
                  <a:schemeClr val="dk2"/>
                </a:solidFill>
                <a:latin typeface="Raleway" pitchFamily="2" charset="0"/>
                <a:ea typeface="Raleway"/>
                <a:cs typeface="Raleway"/>
                <a:sym typeface="Raleway"/>
              </a:rPr>
              <a:t>.</a:t>
            </a:r>
            <a:endParaRPr lang="fr-FR" sz="2000" dirty="0">
              <a:latin typeface="Raleway" pitchFamily="2" charset="0"/>
              <a:ea typeface="Raleway"/>
              <a:cs typeface="Raleway"/>
              <a:sym typeface="Raleway"/>
            </a:endParaRPr>
          </a:p>
          <a:p>
            <a:pPr marL="715963" indent="-317500">
              <a:lnSpc>
                <a:spcPct val="100000"/>
              </a:lnSpc>
              <a:spcBef>
                <a:spcPts val="700"/>
              </a:spcBef>
              <a:buClr>
                <a:srgbClr val="FF6600"/>
              </a:buClr>
              <a:buSzPts val="1400"/>
              <a:buFont typeface="Raleway"/>
              <a:buChar char="➔"/>
            </a:pPr>
            <a:r>
              <a:rPr lang="fr-FR" sz="2400" b="1" dirty="0">
                <a:solidFill>
                  <a:srgbClr val="FF6600"/>
                </a:solidFill>
                <a:latin typeface="Raleway" pitchFamily="2" charset="0"/>
                <a:ea typeface="Raleway"/>
                <a:cs typeface="Raleway"/>
                <a:sym typeface="Raleway"/>
              </a:rPr>
              <a:t>Solidarité</a:t>
            </a:r>
            <a:br>
              <a:rPr lang="fr-FR" sz="2000" dirty="0">
                <a:latin typeface="Raleway" pitchFamily="2" charset="0"/>
                <a:ea typeface="Raleway"/>
                <a:cs typeface="Raleway"/>
                <a:sym typeface="Raleway"/>
              </a:rPr>
            </a:br>
            <a:r>
              <a:rPr lang="fr-FR" sz="2000" dirty="0">
                <a:latin typeface="Raleway" pitchFamily="2" charset="0"/>
                <a:ea typeface="Times New Roman" panose="02020603050405020304" pitchFamily="18" charset="0"/>
                <a:cs typeface="Times New Roman" panose="02020603050405020304" pitchFamily="18" charset="0"/>
              </a:rPr>
              <a:t>Le projet met l’accent sur la solidarité et l’entraide pour un meilleur avenir.</a:t>
            </a:r>
            <a:endParaRPr lang="fr-FR" sz="2000" dirty="0">
              <a:latin typeface="Raleway" pitchFamily="2" charset="0"/>
              <a:ea typeface="Raleway"/>
              <a:cs typeface="Raleway"/>
              <a:sym typeface="Raleway"/>
            </a:endParaRPr>
          </a:p>
          <a:p>
            <a:pPr marL="715963" indent="-317500">
              <a:lnSpc>
                <a:spcPct val="100000"/>
              </a:lnSpc>
              <a:spcBef>
                <a:spcPts val="700"/>
              </a:spcBef>
              <a:spcAft>
                <a:spcPts val="700"/>
              </a:spcAft>
              <a:buClr>
                <a:srgbClr val="FF6600"/>
              </a:buClr>
              <a:buSzPts val="1400"/>
              <a:buFont typeface="Raleway"/>
              <a:buChar char="➔"/>
            </a:pPr>
            <a:r>
              <a:rPr lang="fr-FR" sz="2400" b="1" dirty="0">
                <a:solidFill>
                  <a:srgbClr val="FF6600"/>
                </a:solidFill>
                <a:latin typeface="Raleway" pitchFamily="2" charset="0"/>
                <a:ea typeface="Raleway"/>
                <a:cs typeface="Raleway"/>
                <a:sym typeface="Raleway"/>
              </a:rPr>
              <a:t>Progrès</a:t>
            </a:r>
            <a:br>
              <a:rPr lang="fr-FR" sz="2000" dirty="0">
                <a:latin typeface="Raleway" pitchFamily="2" charset="0"/>
                <a:ea typeface="Raleway"/>
                <a:cs typeface="Raleway"/>
                <a:sym typeface="Raleway"/>
              </a:rPr>
            </a:br>
            <a:r>
              <a:rPr lang="fr-FR" sz="2000" dirty="0">
                <a:solidFill>
                  <a:schemeClr val="bg1"/>
                </a:solidFill>
                <a:latin typeface="Raleway" pitchFamily="2" charset="0"/>
                <a:ea typeface="Times New Roman" panose="02020603050405020304" pitchFamily="18" charset="0"/>
                <a:cs typeface="Times New Roman" panose="02020603050405020304" pitchFamily="18" charset="0"/>
              </a:rPr>
              <a:t>Oui Ensemble vise à construire un avenir meilleur pour </a:t>
            </a:r>
            <a:r>
              <a:rPr lang="fr-FR" sz="2000" dirty="0">
                <a:latin typeface="Raleway" pitchFamily="2" charset="0"/>
                <a:ea typeface="Times New Roman" panose="02020603050405020304" pitchFamily="18" charset="0"/>
                <a:cs typeface="Times New Roman" panose="02020603050405020304" pitchFamily="18" charset="0"/>
              </a:rPr>
              <a:t>tous fondé sur le progrès social et économique.</a:t>
            </a:r>
          </a:p>
          <a:p>
            <a:pPr algn="ctr"/>
            <a:endParaRPr lang="fr-FR" sz="2200" b="1" dirty="0">
              <a:latin typeface="Trebuchet MS" panose="020B0603020202020204" pitchFamily="34" charset="0"/>
            </a:endParaRPr>
          </a:p>
          <a:p>
            <a:pPr algn="ctr"/>
            <a:endParaRPr lang="fr-FR" sz="2200" b="1" dirty="0">
              <a:latin typeface="Trebuchet MS" panose="020B0603020202020204" pitchFamily="34" charset="0"/>
            </a:endParaRPr>
          </a:p>
        </p:txBody>
      </p:sp>
      <p:pic>
        <p:nvPicPr>
          <p:cNvPr id="8" name="Graphique 7" descr="Flèche : pivoter à gauche avec un remplissage uni">
            <a:extLst>
              <a:ext uri="{FF2B5EF4-FFF2-40B4-BE49-F238E27FC236}">
                <a16:creationId xmlns:a16="http://schemas.microsoft.com/office/drawing/2014/main" id="{FA65F01E-2997-299B-3ADE-0EB8B54838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386241">
            <a:off x="3172141" y="2836448"/>
            <a:ext cx="1355910" cy="1355910"/>
          </a:xfrm>
          <a:prstGeom prst="rect">
            <a:avLst/>
          </a:prstGeom>
        </p:spPr>
      </p:pic>
    </p:spTree>
    <p:extLst>
      <p:ext uri="{BB962C8B-B14F-4D97-AF65-F5344CB8AC3E}">
        <p14:creationId xmlns:p14="http://schemas.microsoft.com/office/powerpoint/2010/main" val="302121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 calcmode="lin" valueType="num">
                                      <p:cBhvr>
                                        <p:cTn id="26" dur="500" fill="hold"/>
                                        <p:tgtEl>
                                          <p:spTgt spid="8"/>
                                        </p:tgtEl>
                                        <p:attrNameLst>
                                          <p:attrName>style.rotation</p:attrName>
                                        </p:attrNameLst>
                                      </p:cBhvr>
                                      <p:tavLst>
                                        <p:tav tm="0">
                                          <p:val>
                                            <p:fltVal val="360"/>
                                          </p:val>
                                        </p:tav>
                                        <p:tav tm="100000">
                                          <p:val>
                                            <p:fltVal val="0"/>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443345" y="505255"/>
            <a:ext cx="8215748" cy="1026616"/>
          </a:xfrm>
        </p:spPr>
        <p:txBody>
          <a:bodyPr>
            <a:noAutofit/>
          </a:bodyPr>
          <a:lstStyle/>
          <a:p>
            <a:r>
              <a:rPr lang="fr-FR" sz="4000" dirty="0">
                <a:effectLst>
                  <a:outerShdw blurRad="38100" dist="38100" dir="2700000" algn="tl">
                    <a:srgbClr val="000000">
                      <a:alpha val="43137"/>
                    </a:srgbClr>
                  </a:outerShdw>
                </a:effectLst>
                <a:latin typeface="Trebuchet MS" panose="020B0603020202020204" pitchFamily="34" charset="0"/>
              </a:rPr>
              <a:t>Nos obligations</a:t>
            </a:r>
          </a:p>
        </p:txBody>
      </p:sp>
      <p:pic>
        <p:nvPicPr>
          <p:cNvPr id="6" name="Image 5">
            <a:extLst>
              <a:ext uri="{FF2B5EF4-FFF2-40B4-BE49-F238E27FC236}">
                <a16:creationId xmlns:a16="http://schemas.microsoft.com/office/drawing/2014/main" id="{1785FCB4-2946-D757-EB4C-0E39E67AE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47" y="1760217"/>
            <a:ext cx="4044462" cy="3410387"/>
          </a:xfrm>
          <a:prstGeom prst="rect">
            <a:avLst/>
          </a:prstGeom>
        </p:spPr>
      </p:pic>
      <p:sp>
        <p:nvSpPr>
          <p:cNvPr id="10" name="Rectangle : coins arrondis 9">
            <a:extLst>
              <a:ext uri="{FF2B5EF4-FFF2-40B4-BE49-F238E27FC236}">
                <a16:creationId xmlns:a16="http://schemas.microsoft.com/office/drawing/2014/main" id="{80277742-081F-5D5A-F2CC-C4A0245F5B3F}"/>
              </a:ext>
            </a:extLst>
          </p:cNvPr>
          <p:cNvSpPr/>
          <p:nvPr/>
        </p:nvSpPr>
        <p:spPr>
          <a:xfrm>
            <a:off x="2919046" y="4818904"/>
            <a:ext cx="8440616" cy="1311238"/>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solidFill>
                <a:schemeClr val="tx1">
                  <a:lumMod val="85000"/>
                  <a:lumOff val="15000"/>
                </a:schemeClr>
              </a:solidFill>
              <a:latin typeface="Trebuchet MS" panose="020B0603020202020204" pitchFamily="34" charset="0"/>
            </a:endParaRPr>
          </a:p>
          <a:p>
            <a:pPr algn="ctr"/>
            <a:r>
              <a:rPr lang="fr-FR" sz="3000" b="1" dirty="0">
                <a:solidFill>
                  <a:schemeClr val="bg1"/>
                </a:solidFill>
                <a:latin typeface="Trebuchet MS" panose="020B0603020202020204" pitchFamily="34" charset="0"/>
              </a:rPr>
              <a:t>Besoin d’un </a:t>
            </a:r>
            <a:r>
              <a:rPr lang="fr-FR" sz="3000" b="1" u="sng" dirty="0">
                <a:solidFill>
                  <a:schemeClr val="bg1"/>
                </a:solidFill>
                <a:latin typeface="Trebuchet MS" panose="020B0603020202020204" pitchFamily="34" charset="0"/>
              </a:rPr>
              <a:t>S</a:t>
            </a:r>
            <a:r>
              <a:rPr lang="fr-FR" sz="3000" b="1" u="sng" dirty="0">
                <a:solidFill>
                  <a:schemeClr val="bg1"/>
                </a:solidFill>
                <a:latin typeface="Trebuchet MS" panose="020B0603020202020204" pitchFamily="34" charset="0"/>
                <a:cs typeface="Arial" panose="020B0604020202020204" pitchFamily="34" charset="0"/>
              </a:rPr>
              <a:t>İ</a:t>
            </a:r>
            <a:r>
              <a:rPr lang="fr-FR" sz="3000" b="1" u="sng" dirty="0">
                <a:solidFill>
                  <a:schemeClr val="bg1"/>
                </a:solidFill>
                <a:latin typeface="Trebuchet MS" panose="020B0603020202020204" pitchFamily="34" charset="0"/>
              </a:rPr>
              <a:t>RH</a:t>
            </a:r>
            <a:r>
              <a:rPr lang="fr-FR" sz="3000" b="1" dirty="0">
                <a:solidFill>
                  <a:schemeClr val="bg1"/>
                </a:solidFill>
                <a:latin typeface="Trebuchet MS" panose="020B0603020202020204" pitchFamily="34" charset="0"/>
              </a:rPr>
              <a:t> spécifique </a:t>
            </a:r>
          </a:p>
          <a:p>
            <a:pPr algn="ctr"/>
            <a:r>
              <a:rPr lang="fr-FR" sz="3000" b="1" dirty="0">
                <a:solidFill>
                  <a:schemeClr val="bg1"/>
                </a:solidFill>
                <a:latin typeface="Trebuchet MS" panose="020B0603020202020204" pitchFamily="34" charset="0"/>
              </a:rPr>
              <a:t>(Système Informatique Ressources Humaines)</a:t>
            </a:r>
            <a:r>
              <a:rPr lang="fr-FR" sz="3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fr-FR" sz="3000" b="1" dirty="0">
              <a:solidFill>
                <a:schemeClr val="bg1"/>
              </a:solidFill>
              <a:effectLst>
                <a:outerShdw blurRad="38100" dist="38100" dir="2700000" algn="tl">
                  <a:srgbClr val="000000">
                    <a:alpha val="43137"/>
                  </a:srgbClr>
                </a:outerShdw>
              </a:effectLst>
              <a:latin typeface="Trebuchet MS" panose="020B0603020202020204" pitchFamily="34" charset="0"/>
            </a:endParaRPr>
          </a:p>
          <a:p>
            <a:pPr algn="ctr"/>
            <a:endParaRPr lang="fr-FR" sz="2600" b="1" dirty="0">
              <a:solidFill>
                <a:schemeClr val="bg1"/>
              </a:solidFill>
              <a:latin typeface="Trebuchet MS" panose="020B0603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D2F79C-8C3A-AC5C-05BA-721E0CA711F8}"/>
              </a:ext>
            </a:extLst>
          </p:cNvPr>
          <p:cNvSpPr/>
          <p:nvPr/>
        </p:nvSpPr>
        <p:spPr>
          <a:xfrm>
            <a:off x="3840481" y="2926080"/>
            <a:ext cx="6765174" cy="1892824"/>
          </a:xfrm>
          <a:prstGeom prst="rect">
            <a:avLst/>
          </a:prstGeom>
          <a:solidFill>
            <a:schemeClr val="bg1"/>
          </a:solidFill>
          <a:ln w="57150">
            <a:solidFill>
              <a:srgbClr val="EE8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fr-FR" sz="2800" dirty="0">
                <a:solidFill>
                  <a:schemeClr val="tx1">
                    <a:lumMod val="85000"/>
                    <a:lumOff val="15000"/>
                  </a:schemeClr>
                </a:solidFill>
                <a:latin typeface="Trebuchet MS" panose="020B0603020202020204" pitchFamily="34" charset="0"/>
              </a:rPr>
              <a:t>Conduire l’action en </a:t>
            </a:r>
            <a:r>
              <a:rPr lang="fr-FR" sz="28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prenant en compte   </a:t>
            </a:r>
          </a:p>
          <a:p>
            <a:pPr marL="457200" indent="-457200" algn="ctr">
              <a:buFont typeface="Wingdings" panose="05000000000000000000" pitchFamily="2" charset="2"/>
              <a:buChar char="ü"/>
            </a:pPr>
            <a:r>
              <a:rPr lang="fr-FR"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le capital humain</a:t>
            </a:r>
          </a:p>
          <a:p>
            <a:pPr marL="457200" indent="-457200" algn="ctr">
              <a:buFont typeface="Wingdings" panose="05000000000000000000" pitchFamily="2" charset="2"/>
              <a:buChar char="ü"/>
            </a:pPr>
            <a:r>
              <a:rPr lang="fr-FR"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l</a:t>
            </a:r>
            <a:r>
              <a:rPr lang="fr-FR" sz="30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e capital environnemental</a:t>
            </a:r>
          </a:p>
          <a:p>
            <a:pPr marL="457200" indent="-457200" algn="ctr">
              <a:buFont typeface="Wingdings" panose="05000000000000000000" pitchFamily="2" charset="2"/>
              <a:buChar char="ü"/>
            </a:pPr>
            <a:r>
              <a:rPr lang="fr-FR"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le capital financier </a:t>
            </a:r>
            <a:endParaRPr lang="fr-FR" sz="30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pic>
        <p:nvPicPr>
          <p:cNvPr id="2" name="Image 1">
            <a:extLst>
              <a:ext uri="{FF2B5EF4-FFF2-40B4-BE49-F238E27FC236}">
                <a16:creationId xmlns:a16="http://schemas.microsoft.com/office/drawing/2014/main" id="{039FB336-310B-4176-8FA8-D35EF5FE6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155289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77334" y="1974111"/>
            <a:ext cx="10572551" cy="935368"/>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r>
              <a:rPr lang="fr-FR" sz="2400" baseline="0" dirty="0">
                <a:solidFill>
                  <a:srgbClr val="FF6600"/>
                </a:solidFill>
                <a:latin typeface="Trebuchet MS" panose="020B0603020202020204" pitchFamily="34" charset="0"/>
                <a:cs typeface="Arial" panose="020B0604020202020204" pitchFamily="34" charset="0"/>
              </a:rPr>
              <a:t>►</a:t>
            </a:r>
            <a:r>
              <a:rPr lang="fr-FR" sz="2400" baseline="0" dirty="0">
                <a:solidFill>
                  <a:schemeClr val="accent1"/>
                </a:solidFill>
                <a:latin typeface="Trebuchet MS" panose="020B0603020202020204" pitchFamily="34" charset="0"/>
                <a:cs typeface="Arial" panose="020B0604020202020204" pitchFamily="34" charset="0"/>
              </a:rPr>
              <a:t> </a:t>
            </a:r>
            <a:r>
              <a:rPr lang="fr-FR" sz="2400" b="1" baseline="0" dirty="0">
                <a:solidFill>
                  <a:schemeClr val="tx1">
                    <a:lumMod val="85000"/>
                    <a:lumOff val="15000"/>
                  </a:schemeClr>
                </a:solidFill>
                <a:latin typeface="Trebuchet MS" panose="020B0603020202020204" pitchFamily="34" charset="0"/>
                <a:cs typeface="Arial" panose="020B0604020202020204" pitchFamily="34" charset="0"/>
              </a:rPr>
              <a:t>U</a:t>
            </a:r>
            <a:r>
              <a:rPr lang="fr-FR" sz="2400" b="1" baseline="0" dirty="0">
                <a:solidFill>
                  <a:schemeClr val="tx1">
                    <a:lumMod val="85000"/>
                    <a:lumOff val="15000"/>
                  </a:schemeClr>
                </a:solidFill>
                <a:latin typeface="Trebuchet MS" panose="020B0603020202020204" pitchFamily="34" charset="0"/>
              </a:rPr>
              <a:t>ne plateforme informatique : </a:t>
            </a:r>
            <a:r>
              <a:rPr lang="fr-FR" sz="2400" baseline="0" dirty="0">
                <a:solidFill>
                  <a:schemeClr val="tx1">
                    <a:lumMod val="85000"/>
                    <a:lumOff val="15000"/>
                  </a:schemeClr>
                </a:solidFill>
                <a:latin typeface="Trebuchet MS" panose="020B0603020202020204" pitchFamily="34" charset="0"/>
              </a:rPr>
              <a:t>algorithme de Matching sur préférence </a:t>
            </a:r>
            <a:r>
              <a:rPr lang="fr-FR" sz="2400" dirty="0">
                <a:solidFill>
                  <a:schemeClr val="tx1">
                    <a:lumMod val="85000"/>
                    <a:lumOff val="15000"/>
                  </a:schemeClr>
                </a:solidFill>
                <a:latin typeface="Trebuchet MS" panose="020B0603020202020204" pitchFamily="34" charset="0"/>
              </a:rPr>
              <a:t>ou</a:t>
            </a:r>
            <a:r>
              <a:rPr lang="fr-FR" sz="2400" baseline="0" dirty="0">
                <a:solidFill>
                  <a:schemeClr val="tx1">
                    <a:lumMod val="85000"/>
                    <a:lumOff val="15000"/>
                  </a:schemeClr>
                </a:solidFill>
                <a:latin typeface="Trebuchet MS" panose="020B0603020202020204" pitchFamily="34" charset="0"/>
              </a:rPr>
              <a:t> frein des professionnels, gestion RH de qualité, formation</a:t>
            </a:r>
          </a:p>
        </p:txBody>
      </p:sp>
      <p:sp>
        <p:nvSpPr>
          <p:cNvPr id="7" name="Titre 1">
            <a:extLst>
              <a:ext uri="{FF2B5EF4-FFF2-40B4-BE49-F238E27FC236}">
                <a16:creationId xmlns:a16="http://schemas.microsoft.com/office/drawing/2014/main" id="{1630B7DC-615E-41A0-8BB1-7F02C130C84A}"/>
              </a:ext>
            </a:extLst>
          </p:cNvPr>
          <p:cNvSpPr>
            <a:spLocks noGrp="1"/>
          </p:cNvSpPr>
          <p:nvPr>
            <p:ph type="title"/>
          </p:nvPr>
        </p:nvSpPr>
        <p:spPr>
          <a:xfrm>
            <a:off x="544658" y="520725"/>
            <a:ext cx="9628568" cy="1059768"/>
          </a:xfrm>
        </p:spPr>
        <p:txBody>
          <a:bodyPr vert="horz" lIns="91440" tIns="45720" rIns="91440" bIns="45720" rtlCol="0" anchor="t">
            <a:noAutofit/>
          </a:bodyPr>
          <a:lstStyle/>
          <a:p>
            <a:r>
              <a:rPr lang="fr-FR" sz="4000" dirty="0">
                <a:effectLst>
                  <a:outerShdw blurRad="38100" dist="38100" dir="2700000" algn="tl">
                    <a:srgbClr val="000000">
                      <a:alpha val="43137"/>
                    </a:srgbClr>
                  </a:outerShdw>
                </a:effectLst>
                <a:latin typeface="Trebuchet MS" panose="020B0603020202020204" pitchFamily="34" charset="0"/>
              </a:rPr>
              <a:t>Un S</a:t>
            </a:r>
            <a:r>
              <a:rPr lang="fr-FR" sz="4000"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İ</a:t>
            </a:r>
            <a:r>
              <a:rPr lang="fr-FR" sz="4000" dirty="0">
                <a:effectLst>
                  <a:outerShdw blurRad="38100" dist="38100" dir="2700000" algn="tl">
                    <a:srgbClr val="000000">
                      <a:alpha val="43137"/>
                    </a:srgbClr>
                  </a:outerShdw>
                </a:effectLst>
                <a:latin typeface="Trebuchet MS" panose="020B0603020202020204" pitchFamily="34" charset="0"/>
              </a:rPr>
              <a:t>RH pour relier les actions en réseau aux Ressources Humaines</a:t>
            </a:r>
          </a:p>
        </p:txBody>
      </p:sp>
      <p:sp>
        <p:nvSpPr>
          <p:cNvPr id="5" name="ZoneTexte 4">
            <a:extLst>
              <a:ext uri="{FF2B5EF4-FFF2-40B4-BE49-F238E27FC236}">
                <a16:creationId xmlns:a16="http://schemas.microsoft.com/office/drawing/2014/main" id="{59AE07A7-DBDF-44E6-A802-13EA4F437924}"/>
              </a:ext>
            </a:extLst>
          </p:cNvPr>
          <p:cNvSpPr txBox="1"/>
          <p:nvPr/>
        </p:nvSpPr>
        <p:spPr>
          <a:xfrm>
            <a:off x="1215121" y="2899066"/>
            <a:ext cx="9826955" cy="1207407"/>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buClr>
                <a:srgbClr val="FF6600"/>
              </a:buClr>
              <a:buSzPct val="100000"/>
              <a:buFont typeface="Wingdings" panose="05000000000000000000" pitchFamily="2" charset="2"/>
              <a:buChar char="Ø"/>
            </a:pPr>
            <a:r>
              <a:rPr lang="fr-FR" sz="2200" baseline="0" dirty="0">
                <a:solidFill>
                  <a:schemeClr val="tx1">
                    <a:lumMod val="85000"/>
                    <a:lumOff val="15000"/>
                  </a:schemeClr>
                </a:solidFill>
                <a:latin typeface="Trebuchet MS" panose="020B0603020202020204" pitchFamily="34" charset="0"/>
              </a:rPr>
              <a:t>Nouvelle organisation</a:t>
            </a:r>
            <a:r>
              <a:rPr lang="fr-FR" sz="2200" dirty="0">
                <a:solidFill>
                  <a:schemeClr val="tx1">
                    <a:lumMod val="85000"/>
                    <a:lumOff val="15000"/>
                  </a:schemeClr>
                </a:solidFill>
                <a:latin typeface="Trebuchet MS" panose="020B0603020202020204" pitchFamily="34" charset="0"/>
              </a:rPr>
              <a:t> et </a:t>
            </a:r>
            <a:r>
              <a:rPr lang="fr-FR" sz="2200" baseline="0" dirty="0">
                <a:solidFill>
                  <a:schemeClr val="tx1">
                    <a:lumMod val="85000"/>
                    <a:lumOff val="15000"/>
                  </a:schemeClr>
                </a:solidFill>
                <a:latin typeface="Trebuchet MS" panose="020B0603020202020204" pitchFamily="34" charset="0"/>
              </a:rPr>
              <a:t>gestion du collectif : augmentation du               "pouvoir agir" des </a:t>
            </a:r>
            <a:r>
              <a:rPr lang="fr-FR" sz="2200" dirty="0">
                <a:solidFill>
                  <a:srgbClr val="FF6600"/>
                </a:solidFill>
                <a:latin typeface="Trebuchet MS" panose="020B0603020202020204" pitchFamily="34" charset="0"/>
              </a:rPr>
              <a:t>E</a:t>
            </a:r>
            <a:r>
              <a:rPr lang="fr-FR" sz="2200" baseline="0" dirty="0">
                <a:solidFill>
                  <a:schemeClr val="tx1">
                    <a:lumMod val="85000"/>
                    <a:lumOff val="15000"/>
                  </a:schemeClr>
                </a:solidFill>
                <a:latin typeface="Trebuchet MS" panose="020B0603020202020204" pitchFamily="34" charset="0"/>
              </a:rPr>
              <a:t>ntrepreneurs </a:t>
            </a:r>
            <a:r>
              <a:rPr lang="fr-FR" sz="2200" dirty="0">
                <a:solidFill>
                  <a:srgbClr val="00B082"/>
                </a:solidFill>
                <a:latin typeface="Trebuchet MS" panose="020B0603020202020204" pitchFamily="34" charset="0"/>
              </a:rPr>
              <a:t>S</a:t>
            </a:r>
            <a:r>
              <a:rPr lang="fr-FR" sz="2200" baseline="0" dirty="0">
                <a:solidFill>
                  <a:schemeClr val="tx1">
                    <a:lumMod val="85000"/>
                    <a:lumOff val="15000"/>
                  </a:schemeClr>
                </a:solidFill>
                <a:latin typeface="Trebuchet MS" panose="020B0603020202020204" pitchFamily="34" charset="0"/>
              </a:rPr>
              <a:t>ociaux </a:t>
            </a:r>
            <a:r>
              <a:rPr lang="fr-FR" sz="2200" dirty="0">
                <a:solidFill>
                  <a:schemeClr val="tx1">
                    <a:lumMod val="85000"/>
                    <a:lumOff val="15000"/>
                  </a:schemeClr>
                </a:solidFill>
                <a:latin typeface="Trebuchet MS" panose="020B0603020202020204" pitchFamily="34" charset="0"/>
              </a:rPr>
              <a:t>; </a:t>
            </a:r>
            <a:r>
              <a:rPr lang="fr-FR" sz="2200" baseline="0" dirty="0">
                <a:solidFill>
                  <a:schemeClr val="tx1">
                    <a:lumMod val="85000"/>
                    <a:lumOff val="15000"/>
                  </a:schemeClr>
                </a:solidFill>
                <a:latin typeface="Trebuchet MS" panose="020B0603020202020204" pitchFamily="34" charset="0"/>
              </a:rPr>
              <a:t>meilleure réponse</a:t>
            </a:r>
            <a:r>
              <a:rPr lang="fr-FR" sz="2200" dirty="0">
                <a:solidFill>
                  <a:schemeClr val="tx1">
                    <a:lumMod val="85000"/>
                    <a:lumOff val="15000"/>
                  </a:schemeClr>
                </a:solidFill>
                <a:latin typeface="Trebuchet MS" panose="020B0603020202020204" pitchFamily="34" charset="0"/>
              </a:rPr>
              <a:t> </a:t>
            </a:r>
            <a:r>
              <a:rPr lang="fr-FR" sz="2200" baseline="0" dirty="0">
                <a:solidFill>
                  <a:schemeClr val="tx1">
                    <a:lumMod val="85000"/>
                    <a:lumOff val="15000"/>
                  </a:schemeClr>
                </a:solidFill>
                <a:latin typeface="Trebuchet MS" panose="020B0603020202020204" pitchFamily="34" charset="0"/>
              </a:rPr>
              <a:t>aux </a:t>
            </a:r>
            <a:r>
              <a:rPr lang="fr-FR" sz="2200" dirty="0">
                <a:solidFill>
                  <a:schemeClr val="tx1">
                    <a:lumMod val="85000"/>
                    <a:lumOff val="15000"/>
                  </a:schemeClr>
                </a:solidFill>
                <a:latin typeface="Trebuchet MS" panose="020B0603020202020204" pitchFamily="34" charset="0"/>
              </a:rPr>
              <a:t>attentes     </a:t>
            </a:r>
            <a:r>
              <a:rPr lang="fr-FR" sz="2200" baseline="0" dirty="0">
                <a:solidFill>
                  <a:schemeClr val="tx1">
                    <a:lumMod val="85000"/>
                    <a:lumOff val="15000"/>
                  </a:schemeClr>
                </a:solidFill>
                <a:latin typeface="Trebuchet MS" panose="020B0603020202020204" pitchFamily="34" charset="0"/>
              </a:rPr>
              <a:t>des</a:t>
            </a:r>
            <a:r>
              <a:rPr lang="fr-FR" sz="2200" dirty="0">
                <a:solidFill>
                  <a:schemeClr val="tx1">
                    <a:lumMod val="85000"/>
                    <a:lumOff val="15000"/>
                  </a:schemeClr>
                </a:solidFill>
                <a:latin typeface="Trebuchet MS" panose="020B0603020202020204" pitchFamily="34" charset="0"/>
              </a:rPr>
              <a:t> </a:t>
            </a:r>
            <a:r>
              <a:rPr lang="fr-FR" sz="2200" baseline="0" dirty="0">
                <a:solidFill>
                  <a:schemeClr val="tx1">
                    <a:lumMod val="85000"/>
                    <a:lumOff val="15000"/>
                  </a:schemeClr>
                </a:solidFill>
                <a:latin typeface="Trebuchet MS" panose="020B0603020202020204" pitchFamily="34" charset="0"/>
              </a:rPr>
              <a:t>usagers</a:t>
            </a:r>
            <a:r>
              <a:rPr lang="fr-FR" sz="2200" dirty="0">
                <a:solidFill>
                  <a:schemeClr val="tx1">
                    <a:lumMod val="85000"/>
                    <a:lumOff val="15000"/>
                  </a:schemeClr>
                </a:solidFill>
                <a:latin typeface="Trebuchet MS" panose="020B0603020202020204" pitchFamily="34" charset="0"/>
              </a:rPr>
              <a:t>/</a:t>
            </a:r>
            <a:r>
              <a:rPr lang="fr-FR" sz="2200" baseline="0" dirty="0">
                <a:solidFill>
                  <a:schemeClr val="tx1">
                    <a:lumMod val="85000"/>
                    <a:lumOff val="15000"/>
                  </a:schemeClr>
                </a:solidFill>
                <a:latin typeface="Trebuchet MS" panose="020B0603020202020204" pitchFamily="34" charset="0"/>
              </a:rPr>
              <a:t>professionnels/employeurs, ainsi qu’aux besoins financiers</a:t>
            </a:r>
          </a:p>
          <a:p>
            <a:pPr algn="just"/>
            <a:r>
              <a:rPr lang="fr-FR" sz="2800" dirty="0">
                <a:solidFill>
                  <a:schemeClr val="tx1"/>
                </a:solidFill>
              </a:rPr>
              <a:t> </a:t>
            </a:r>
          </a:p>
        </p:txBody>
      </p:sp>
      <p:sp>
        <p:nvSpPr>
          <p:cNvPr id="6" name="ZoneTexte 5">
            <a:extLst>
              <a:ext uri="{FF2B5EF4-FFF2-40B4-BE49-F238E27FC236}">
                <a16:creationId xmlns:a16="http://schemas.microsoft.com/office/drawing/2014/main" id="{67EE2039-3914-48AE-833F-1898BD308BAA}"/>
              </a:ext>
            </a:extLst>
          </p:cNvPr>
          <p:cNvSpPr txBox="1"/>
          <p:nvPr/>
        </p:nvSpPr>
        <p:spPr>
          <a:xfrm>
            <a:off x="4038609" y="4175834"/>
            <a:ext cx="7550726" cy="1870367"/>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buClr>
                <a:srgbClr val="FF6600"/>
              </a:buClr>
              <a:buSzPct val="100000"/>
              <a:buFont typeface="Wingdings" panose="05000000000000000000" pitchFamily="2" charset="2"/>
              <a:buChar char="Ø"/>
            </a:pPr>
            <a:r>
              <a:rPr lang="fr-FR" sz="2200" baseline="0" dirty="0">
                <a:solidFill>
                  <a:schemeClr val="tx1">
                    <a:lumMod val="85000"/>
                    <a:lumOff val="15000"/>
                  </a:schemeClr>
                </a:solidFill>
                <a:latin typeface="Trebuchet MS" panose="020B0603020202020204" pitchFamily="34" charset="0"/>
              </a:rPr>
              <a:t>Lien et </a:t>
            </a:r>
            <a:r>
              <a:rPr lang="fr-FR" sz="2200" dirty="0">
                <a:solidFill>
                  <a:schemeClr val="tx1">
                    <a:lumMod val="85000"/>
                    <a:lumOff val="15000"/>
                  </a:schemeClr>
                </a:solidFill>
                <a:latin typeface="Trebuchet MS" panose="020B0603020202020204" pitchFamily="34" charset="0"/>
              </a:rPr>
              <a:t>ac</a:t>
            </a:r>
            <a:r>
              <a:rPr lang="fr-FR" sz="2200" baseline="0" dirty="0">
                <a:solidFill>
                  <a:schemeClr val="tx1">
                    <a:lumMod val="85000"/>
                    <a:lumOff val="15000"/>
                  </a:schemeClr>
                </a:solidFill>
                <a:latin typeface="Trebuchet MS" panose="020B0603020202020204" pitchFamily="34" charset="0"/>
              </a:rPr>
              <a:t>culturation mutuelle entre les professionnels de l’aide et les professionnels</a:t>
            </a:r>
            <a:r>
              <a:rPr lang="fr-FR" sz="2200" dirty="0">
                <a:solidFill>
                  <a:schemeClr val="tx1">
                    <a:lumMod val="85000"/>
                    <a:lumOff val="15000"/>
                  </a:schemeClr>
                </a:solidFill>
                <a:latin typeface="Trebuchet MS" panose="020B0603020202020204" pitchFamily="34" charset="0"/>
              </a:rPr>
              <a:t> </a:t>
            </a:r>
            <a:r>
              <a:rPr lang="fr-FR" sz="2200" baseline="0" dirty="0">
                <a:solidFill>
                  <a:schemeClr val="tx1">
                    <a:lumMod val="85000"/>
                    <a:lumOff val="15000"/>
                  </a:schemeClr>
                </a:solidFill>
                <a:latin typeface="Trebuchet MS" panose="020B0603020202020204" pitchFamily="34" charset="0"/>
              </a:rPr>
              <a:t>du bâtiment : adaptation écoresponsable de l’environnement tenant compte    des usagers et des professionnels ; formation interprofessionnelle</a:t>
            </a:r>
          </a:p>
          <a:p>
            <a:pPr algn="just"/>
            <a:endParaRPr lang="fr-FR" sz="2800" dirty="0">
              <a:solidFill>
                <a:schemeClr val="tx1"/>
              </a:solidFill>
            </a:endParaRP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B3EDD4F0-3AF5-FFE2-119A-36FD90B19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63" y="3948522"/>
            <a:ext cx="3476786" cy="2909478"/>
          </a:xfrm>
          <a:prstGeom prst="rect">
            <a:avLst/>
          </a:prstGeom>
        </p:spPr>
      </p:pic>
    </p:spTree>
    <p:extLst>
      <p:ext uri="{BB962C8B-B14F-4D97-AF65-F5344CB8AC3E}">
        <p14:creationId xmlns:p14="http://schemas.microsoft.com/office/powerpoint/2010/main" val="21043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me 19">
            <a:extLst>
              <a:ext uri="{FF2B5EF4-FFF2-40B4-BE49-F238E27FC236}">
                <a16:creationId xmlns:a16="http://schemas.microsoft.com/office/drawing/2014/main" id="{0B71E0FE-66DF-4680-98D6-EEC9CCF13DCB}"/>
              </a:ext>
            </a:extLst>
          </p:cNvPr>
          <p:cNvGraphicFramePr/>
          <p:nvPr>
            <p:extLst>
              <p:ext uri="{D42A27DB-BD31-4B8C-83A1-F6EECF244321}">
                <p14:modId xmlns:p14="http://schemas.microsoft.com/office/powerpoint/2010/main" val="725806605"/>
              </p:ext>
            </p:extLst>
          </p:nvPr>
        </p:nvGraphicFramePr>
        <p:xfrm>
          <a:off x="-1" y="1892663"/>
          <a:ext cx="8229599" cy="4068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ZoneTexte 23">
            <a:extLst>
              <a:ext uri="{FF2B5EF4-FFF2-40B4-BE49-F238E27FC236}">
                <a16:creationId xmlns:a16="http://schemas.microsoft.com/office/drawing/2014/main" id="{1DF05C83-9420-4ED5-A70D-B403FDFBA718}"/>
              </a:ext>
            </a:extLst>
          </p:cNvPr>
          <p:cNvSpPr txBox="1"/>
          <p:nvPr/>
        </p:nvSpPr>
        <p:spPr>
          <a:xfrm>
            <a:off x="7506659" y="1892663"/>
            <a:ext cx="4351925" cy="861774"/>
          </a:xfrm>
          <a:prstGeom prst="rect">
            <a:avLst/>
          </a:prstGeom>
          <a:noFill/>
        </p:spPr>
        <p:txBody>
          <a:bodyPr wrap="square" rtlCol="0">
            <a:spAutoFit/>
          </a:bodyPr>
          <a:lstStyle/>
          <a:p>
            <a:r>
              <a:rPr lang="fr-FR" b="1" u="sng" dirty="0">
                <a:solidFill>
                  <a:srgbClr val="FF6600"/>
                </a:solidFill>
                <a:latin typeface="Trebuchet MS" panose="020B0603020202020204" pitchFamily="34" charset="0"/>
              </a:rPr>
              <a:t>L’algorithme de matching </a:t>
            </a:r>
          </a:p>
          <a:p>
            <a:r>
              <a:rPr lang="fr-FR" sz="1600" dirty="0">
                <a:solidFill>
                  <a:schemeClr val="tx1">
                    <a:lumMod val="85000"/>
                    <a:lumOff val="15000"/>
                  </a:schemeClr>
                </a:solidFill>
                <a:latin typeface="Trebuchet MS" panose="020B0603020202020204" pitchFamily="34" charset="0"/>
              </a:rPr>
              <a:t>orchestré de manière à combler les lacunes des systèmes ubérisés </a:t>
            </a:r>
          </a:p>
        </p:txBody>
      </p:sp>
      <p:sp>
        <p:nvSpPr>
          <p:cNvPr id="25" name="ZoneTexte 24">
            <a:extLst>
              <a:ext uri="{FF2B5EF4-FFF2-40B4-BE49-F238E27FC236}">
                <a16:creationId xmlns:a16="http://schemas.microsoft.com/office/drawing/2014/main" id="{2000B85D-5EFE-45F2-A37C-F3BCC12F6AE4}"/>
              </a:ext>
            </a:extLst>
          </p:cNvPr>
          <p:cNvSpPr txBox="1"/>
          <p:nvPr/>
        </p:nvSpPr>
        <p:spPr>
          <a:xfrm>
            <a:off x="6875585" y="2955717"/>
            <a:ext cx="4457433" cy="861774"/>
          </a:xfrm>
          <a:prstGeom prst="rect">
            <a:avLst/>
          </a:prstGeom>
          <a:noFill/>
        </p:spPr>
        <p:txBody>
          <a:bodyPr wrap="square" rtlCol="0">
            <a:spAutoFit/>
          </a:bodyPr>
          <a:lstStyle>
            <a:defPPr>
              <a:defRPr lang="en-US"/>
            </a:defPPr>
            <a:lvl1pPr>
              <a:defRPr u="sng"/>
            </a:lvl1pPr>
          </a:lstStyle>
          <a:p>
            <a:r>
              <a:rPr lang="fr-FR" b="1" dirty="0">
                <a:solidFill>
                  <a:srgbClr val="FF6600"/>
                </a:solidFill>
                <a:latin typeface="Trebuchet MS" panose="020B0603020202020204" pitchFamily="34" charset="0"/>
              </a:rPr>
              <a:t>La politique des Ressources Humaines</a:t>
            </a:r>
          </a:p>
          <a:p>
            <a:r>
              <a:rPr lang="fr-FR" sz="1600" u="none" dirty="0">
                <a:solidFill>
                  <a:schemeClr val="tx1">
                    <a:lumMod val="85000"/>
                    <a:lumOff val="15000"/>
                  </a:schemeClr>
                </a:solidFill>
                <a:latin typeface="Trebuchet MS" panose="020B0603020202020204" pitchFamily="34" charset="0"/>
              </a:rPr>
              <a:t>conditionnée pour être auteur de sa vie avec ses talents évolutifs au sein du collectif</a:t>
            </a:r>
          </a:p>
        </p:txBody>
      </p:sp>
      <p:sp>
        <p:nvSpPr>
          <p:cNvPr id="26" name="ZoneTexte 25">
            <a:extLst>
              <a:ext uri="{FF2B5EF4-FFF2-40B4-BE49-F238E27FC236}">
                <a16:creationId xmlns:a16="http://schemas.microsoft.com/office/drawing/2014/main" id="{8E4BBC15-EEE5-49BE-A7DB-A63BFC36E4A2}"/>
              </a:ext>
            </a:extLst>
          </p:cNvPr>
          <p:cNvSpPr txBox="1"/>
          <p:nvPr/>
        </p:nvSpPr>
        <p:spPr>
          <a:xfrm>
            <a:off x="6981092" y="4222616"/>
            <a:ext cx="4877493" cy="615553"/>
          </a:xfrm>
          <a:prstGeom prst="rect">
            <a:avLst/>
          </a:prstGeom>
          <a:noFill/>
        </p:spPr>
        <p:txBody>
          <a:bodyPr wrap="square" rtlCol="0">
            <a:spAutoFit/>
          </a:bodyPr>
          <a:lstStyle/>
          <a:p>
            <a:r>
              <a:rPr lang="fr-FR" b="1" u="sng" dirty="0">
                <a:solidFill>
                  <a:srgbClr val="FF6600"/>
                </a:solidFill>
                <a:latin typeface="Trebuchet MS" panose="020B0603020202020204" pitchFamily="34" charset="0"/>
              </a:rPr>
              <a:t>Le montage financier </a:t>
            </a:r>
          </a:p>
          <a:p>
            <a:r>
              <a:rPr lang="fr-FR" sz="1600" dirty="0">
                <a:solidFill>
                  <a:schemeClr val="tx1">
                    <a:lumMod val="85000"/>
                    <a:lumOff val="15000"/>
                  </a:schemeClr>
                </a:solidFill>
                <a:latin typeface="Trebuchet MS" panose="020B0603020202020204" pitchFamily="34" charset="0"/>
              </a:rPr>
              <a:t>élaboré dans une optique de cohésion sociale </a:t>
            </a:r>
          </a:p>
        </p:txBody>
      </p:sp>
      <p:sp>
        <p:nvSpPr>
          <p:cNvPr id="27" name="ZoneTexte 26">
            <a:extLst>
              <a:ext uri="{FF2B5EF4-FFF2-40B4-BE49-F238E27FC236}">
                <a16:creationId xmlns:a16="http://schemas.microsoft.com/office/drawing/2014/main" id="{78341611-C4A3-4838-A26C-8B78B8FAEBDC}"/>
              </a:ext>
            </a:extLst>
          </p:cNvPr>
          <p:cNvSpPr txBox="1"/>
          <p:nvPr/>
        </p:nvSpPr>
        <p:spPr>
          <a:xfrm>
            <a:off x="7367954" y="5001491"/>
            <a:ext cx="4686193" cy="1107996"/>
          </a:xfrm>
          <a:prstGeom prst="rect">
            <a:avLst/>
          </a:prstGeom>
          <a:noFill/>
        </p:spPr>
        <p:txBody>
          <a:bodyPr wrap="square" rtlCol="0">
            <a:spAutoFit/>
          </a:bodyPr>
          <a:lstStyle/>
          <a:p>
            <a:r>
              <a:rPr lang="fr-FR" b="1" u="sng" dirty="0">
                <a:solidFill>
                  <a:srgbClr val="FF6600"/>
                </a:solidFill>
                <a:latin typeface="Trebuchet MS" panose="020B0603020202020204" pitchFamily="34" charset="0"/>
              </a:rPr>
              <a:t>L’enjeu climatique et environnemental </a:t>
            </a:r>
          </a:p>
          <a:p>
            <a:r>
              <a:rPr lang="fr-FR" sz="1600" dirty="0">
                <a:solidFill>
                  <a:schemeClr val="tx1">
                    <a:lumMod val="85000"/>
                    <a:lumOff val="15000"/>
                  </a:schemeClr>
                </a:solidFill>
                <a:latin typeface="Trebuchet MS" panose="020B0603020202020204" pitchFamily="34" charset="0"/>
              </a:rPr>
              <a:t>décliné sur des actions pédagogiques de sensibilisation et mis en œuvre dans les services proposés (concept local et durable)</a:t>
            </a:r>
          </a:p>
        </p:txBody>
      </p:sp>
      <p:sp>
        <p:nvSpPr>
          <p:cNvPr id="10" name="Titre 1">
            <a:extLst>
              <a:ext uri="{FF2B5EF4-FFF2-40B4-BE49-F238E27FC236}">
                <a16:creationId xmlns:a16="http://schemas.microsoft.com/office/drawing/2014/main" id="{1630B7DC-615E-41A0-8BB1-7F02C130C84A}"/>
              </a:ext>
            </a:extLst>
          </p:cNvPr>
          <p:cNvSpPr>
            <a:spLocks noGrp="1"/>
          </p:cNvSpPr>
          <p:nvPr>
            <p:ph type="title"/>
          </p:nvPr>
        </p:nvSpPr>
        <p:spPr>
          <a:xfrm>
            <a:off x="443346" y="484907"/>
            <a:ext cx="8564881" cy="1206475"/>
          </a:xfrm>
        </p:spPr>
        <p:txBody>
          <a:bodyPr vert="horz" lIns="91440" tIns="45720" rIns="91440" bIns="45720" rtlCol="0" anchor="t">
            <a:noAutofit/>
          </a:bodyPr>
          <a:lstStyle/>
          <a:p>
            <a:r>
              <a:rPr lang="fr-FR" sz="400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Synthèse de nos éléments clés différenciants</a:t>
            </a:r>
          </a:p>
        </p:txBody>
      </p:sp>
      <p:pic>
        <p:nvPicPr>
          <p:cNvPr id="2" name="Image 1">
            <a:extLst>
              <a:ext uri="{FF2B5EF4-FFF2-40B4-BE49-F238E27FC236}">
                <a16:creationId xmlns:a16="http://schemas.microsoft.com/office/drawing/2014/main" id="{52E75FC0-56E0-BF4F-88C2-2CBCAD9351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274366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0" dur="1000" fill="hold"/>
                                        <p:tgtEl>
                                          <p:spTgt spid="2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22" dur="1000" fill="hold"/>
                                        <p:tgtEl>
                                          <p:spTgt spid="2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34" dur="1000" fill="hold"/>
                                        <p:tgtEl>
                                          <p:spTgt spid="2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46" dur="1000" fill="hold"/>
                                        <p:tgtEl>
                                          <p:spTgt spid="2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47633" y="473534"/>
            <a:ext cx="6931094" cy="828300"/>
          </a:xfrm>
        </p:spPr>
        <p:txBody>
          <a:bodyPr>
            <a:noAutofit/>
          </a:bodyPr>
          <a:lstStyle/>
          <a:p>
            <a:r>
              <a:rPr lang="fr-FR" sz="4000" dirty="0">
                <a:effectLst>
                  <a:outerShdw blurRad="38100" dist="38100" dir="2700000" algn="tl">
                    <a:srgbClr val="000000">
                      <a:alpha val="43137"/>
                    </a:srgbClr>
                  </a:outerShdw>
                </a:effectLst>
                <a:latin typeface="Trebuchet MS" panose="020B0603020202020204" pitchFamily="34" charset="0"/>
              </a:rPr>
              <a:t>Nos besoins financiers</a:t>
            </a:r>
          </a:p>
        </p:txBody>
      </p:sp>
      <p:sp>
        <p:nvSpPr>
          <p:cNvPr id="3" name="Espace réservé du contenu 2">
            <a:extLst>
              <a:ext uri="{FF2B5EF4-FFF2-40B4-BE49-F238E27FC236}">
                <a16:creationId xmlns:a16="http://schemas.microsoft.com/office/drawing/2014/main" id="{B9F0881C-F74D-4AC6-AA00-D8DF1C8594F0}"/>
              </a:ext>
            </a:extLst>
          </p:cNvPr>
          <p:cNvSpPr>
            <a:spLocks noGrp="1"/>
          </p:cNvSpPr>
          <p:nvPr>
            <p:ph idx="1"/>
          </p:nvPr>
        </p:nvSpPr>
        <p:spPr>
          <a:xfrm>
            <a:off x="530048" y="1708051"/>
            <a:ext cx="5275062" cy="2421498"/>
          </a:xfrm>
        </p:spPr>
        <p:txBody>
          <a:bodyPr>
            <a:noAutofit/>
          </a:bodyPr>
          <a:lstStyle/>
          <a:p>
            <a:pPr marL="0" indent="0">
              <a:buNone/>
            </a:pPr>
            <a:r>
              <a:rPr lang="fr-FR" sz="3200" dirty="0">
                <a:solidFill>
                  <a:srgbClr val="FF6600"/>
                </a:solidFill>
                <a:effectLst/>
                <a:latin typeface="Arial" panose="020B0604020202020204" pitchFamily="34" charset="0"/>
                <a:ea typeface="Times New Roman" panose="02020603050405020304" pitchFamily="18" charset="0"/>
                <a:cs typeface="Arial" panose="020B0604020202020204" pitchFamily="34" charset="0"/>
              </a:rPr>
              <a:t>► </a:t>
            </a:r>
            <a:r>
              <a:rPr lang="fr-FR" sz="3200" u="sng"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rPr>
              <a:t>1820 K€ sur 3 ans</a:t>
            </a:r>
          </a:p>
          <a:p>
            <a:pPr marL="633413" indent="-265113">
              <a:buClr>
                <a:srgbClr val="FF6600"/>
              </a:buClr>
              <a:buFont typeface="Wingdings" panose="05000000000000000000" pitchFamily="2" charset="2"/>
              <a:buChar char="Ø"/>
            </a:pPr>
            <a:r>
              <a:rPr lang="fr-FR"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rPr>
              <a:t>  C</a:t>
            </a:r>
            <a:r>
              <a:rPr lang="fr-FR"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onception et pilotage RH</a:t>
            </a:r>
          </a:p>
          <a:p>
            <a:pPr marL="896938" indent="-528638">
              <a:buClr>
                <a:srgbClr val="FF6600"/>
              </a:buClr>
              <a:buFont typeface="Wingdings" panose="05000000000000000000" pitchFamily="2" charset="2"/>
              <a:buChar char="Ø"/>
              <a:tabLst>
                <a:tab pos="720725" algn="l"/>
              </a:tabLst>
            </a:pPr>
            <a:r>
              <a:rPr lang="fr-FR" dirty="0">
                <a:solidFill>
                  <a:schemeClr val="tx1">
                    <a:lumMod val="85000"/>
                    <a:lumOff val="15000"/>
                  </a:schemeClr>
                </a:solidFill>
                <a:latin typeface="Trebuchet MS" panose="020B0603020202020204" pitchFamily="34" charset="0"/>
              </a:rPr>
              <a:t>Conception système informatique spécifique       (et sa maintenance)</a:t>
            </a:r>
          </a:p>
        </p:txBody>
      </p:sp>
      <p:sp>
        <p:nvSpPr>
          <p:cNvPr id="9" name="Espace réservé du contenu 2">
            <a:extLst>
              <a:ext uri="{FF2B5EF4-FFF2-40B4-BE49-F238E27FC236}">
                <a16:creationId xmlns:a16="http://schemas.microsoft.com/office/drawing/2014/main" id="{040F183D-7840-45D5-840E-3114DD5860A8}"/>
              </a:ext>
            </a:extLst>
          </p:cNvPr>
          <p:cNvSpPr txBox="1">
            <a:spLocks/>
          </p:cNvSpPr>
          <p:nvPr/>
        </p:nvSpPr>
        <p:spPr>
          <a:xfrm>
            <a:off x="653143" y="5649794"/>
            <a:ext cx="11040625" cy="73216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buNone/>
            </a:pPr>
            <a:r>
              <a:rPr lang="fr-FR" sz="2600" b="1" dirty="0">
                <a:solidFill>
                  <a:schemeClr val="tx1">
                    <a:lumMod val="85000"/>
                    <a:lumOff val="15000"/>
                  </a:schemeClr>
                </a:solidFill>
                <a:latin typeface="Trebuchet MS" panose="020B0603020202020204" pitchFamily="34" charset="0"/>
              </a:rPr>
              <a:t>Un investissement financier au service d’un projet d’intérêt général</a:t>
            </a:r>
            <a:endParaRPr lang="fr-FR" sz="2600" dirty="0">
              <a:solidFill>
                <a:schemeClr val="tx1">
                  <a:lumMod val="85000"/>
                  <a:lumOff val="15000"/>
                </a:schemeClr>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6254266" y="1708050"/>
            <a:ext cx="4859212" cy="75550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52425" indent="-352425" algn="ctr">
              <a:buFont typeface="Wingdings 3" charset="2"/>
              <a:buNone/>
            </a:pPr>
            <a:r>
              <a:rPr lang="fr-FR" sz="3000"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A</a:t>
            </a:r>
            <a:r>
              <a:rPr lang="fr-FR" sz="3000" dirty="0">
                <a:solidFill>
                  <a:schemeClr val="tx1">
                    <a:lumMod val="85000"/>
                    <a:lumOff val="15000"/>
                  </a:schemeClr>
                </a:solidFill>
                <a:latin typeface="Trebuchet MS" panose="020B0603020202020204" pitchFamily="34" charset="0"/>
                <a:ea typeface="Times New Roman" panose="02020603050405020304" pitchFamily="18" charset="0"/>
              </a:rPr>
              <a:t>ction en autofinancement                 fin année 3 </a:t>
            </a:r>
            <a:endParaRPr lang="fr-FR" sz="3000" dirty="0">
              <a:solidFill>
                <a:schemeClr val="tx1">
                  <a:lumMod val="85000"/>
                  <a:lumOff val="15000"/>
                </a:schemeClr>
              </a:solidFill>
              <a:latin typeface="Trebuchet MS" panose="020B0603020202020204" pitchFamily="34" charset="0"/>
            </a:endParaRPr>
          </a:p>
        </p:txBody>
      </p:sp>
      <p:graphicFrame>
        <p:nvGraphicFramePr>
          <p:cNvPr id="6" name="Tableau 5">
            <a:extLst>
              <a:ext uri="{FF2B5EF4-FFF2-40B4-BE49-F238E27FC236}">
                <a16:creationId xmlns:a16="http://schemas.microsoft.com/office/drawing/2014/main" id="{49ED3F37-3EEA-4FC7-982D-7A4F171EAED6}"/>
              </a:ext>
            </a:extLst>
          </p:cNvPr>
          <p:cNvGraphicFramePr>
            <a:graphicFrameLocks noGrp="1"/>
          </p:cNvGraphicFramePr>
          <p:nvPr>
            <p:extLst>
              <p:ext uri="{D42A27DB-BD31-4B8C-83A1-F6EECF244321}">
                <p14:modId xmlns:p14="http://schemas.microsoft.com/office/powerpoint/2010/main" val="2289801114"/>
              </p:ext>
            </p:extLst>
          </p:nvPr>
        </p:nvGraphicFramePr>
        <p:xfrm>
          <a:off x="6152485" y="2602523"/>
          <a:ext cx="5250872" cy="2785212"/>
        </p:xfrm>
        <a:graphic>
          <a:graphicData uri="http://schemas.openxmlformats.org/drawingml/2006/table">
            <a:tbl>
              <a:tblPr>
                <a:tableStyleId>{5C22544A-7EE6-4342-B048-85BDC9FD1C3A}</a:tableStyleId>
              </a:tblPr>
              <a:tblGrid>
                <a:gridCol w="1882538">
                  <a:extLst>
                    <a:ext uri="{9D8B030D-6E8A-4147-A177-3AD203B41FA5}">
                      <a16:colId xmlns:a16="http://schemas.microsoft.com/office/drawing/2014/main" val="2389554939"/>
                    </a:ext>
                  </a:extLst>
                </a:gridCol>
                <a:gridCol w="2034749">
                  <a:extLst>
                    <a:ext uri="{9D8B030D-6E8A-4147-A177-3AD203B41FA5}">
                      <a16:colId xmlns:a16="http://schemas.microsoft.com/office/drawing/2014/main" val="2631833350"/>
                    </a:ext>
                  </a:extLst>
                </a:gridCol>
                <a:gridCol w="1333585">
                  <a:extLst>
                    <a:ext uri="{9D8B030D-6E8A-4147-A177-3AD203B41FA5}">
                      <a16:colId xmlns:a16="http://schemas.microsoft.com/office/drawing/2014/main" val="2419704427"/>
                    </a:ext>
                  </a:extLst>
                </a:gridCol>
              </a:tblGrid>
              <a:tr h="573764">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Conception</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Système informatique</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RH</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878031826"/>
                  </a:ext>
                </a:extLst>
              </a:tr>
              <a:tr h="394733">
                <a:tc>
                  <a:txBody>
                    <a:bodyPr/>
                    <a:lstStyle/>
                    <a:p>
                      <a:pPr algn="ctr" fontAlgn="ctr"/>
                      <a:r>
                        <a:rPr lang="fr-FR" sz="2200" b="1" u="none" strike="noStrike" dirty="0">
                          <a:solidFill>
                            <a:schemeClr val="bg1"/>
                          </a:solidFill>
                          <a:effectLst/>
                          <a:latin typeface="Trebuchet MS" panose="020B0603020202020204" pitchFamily="34" charset="0"/>
                        </a:rPr>
                        <a:t>Année 1</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500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380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96727949"/>
                  </a:ext>
                </a:extLst>
              </a:tr>
              <a:tr h="526195">
                <a:tc>
                  <a:txBody>
                    <a:bodyPr/>
                    <a:lstStyle/>
                    <a:p>
                      <a:pPr algn="ctr" fontAlgn="ctr"/>
                      <a:r>
                        <a:rPr lang="fr-FR" sz="2200" b="1" u="none" strike="noStrike" dirty="0">
                          <a:solidFill>
                            <a:schemeClr val="bg1"/>
                          </a:solidFill>
                          <a:effectLst/>
                          <a:latin typeface="Trebuchet MS" panose="020B0603020202020204" pitchFamily="34" charset="0"/>
                        </a:rPr>
                        <a:t>Année 2</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150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320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260611527"/>
                  </a:ext>
                </a:extLst>
              </a:tr>
              <a:tr h="394733">
                <a:tc>
                  <a:txBody>
                    <a:bodyPr/>
                    <a:lstStyle/>
                    <a:p>
                      <a:pPr algn="ctr" fontAlgn="ctr"/>
                      <a:r>
                        <a:rPr lang="fr-FR" sz="2200" b="1" u="none" strike="noStrike" dirty="0">
                          <a:solidFill>
                            <a:schemeClr val="bg1"/>
                          </a:solidFill>
                          <a:effectLst/>
                          <a:latin typeface="Trebuchet MS" panose="020B0603020202020204" pitchFamily="34" charset="0"/>
                        </a:rPr>
                        <a:t>Année 3</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150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320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324912011"/>
                  </a:ext>
                </a:extLst>
              </a:tr>
              <a:tr h="394733">
                <a:tc>
                  <a:txBody>
                    <a:bodyPr/>
                    <a:lstStyle/>
                    <a:p>
                      <a:pPr algn="r" fontAlgn="ctr"/>
                      <a:r>
                        <a:rPr lang="fr-FR" sz="2200" b="1" u="none" strike="noStrike" dirty="0">
                          <a:solidFill>
                            <a:schemeClr val="tx1">
                              <a:lumMod val="85000"/>
                              <a:lumOff val="15000"/>
                            </a:schemeClr>
                          </a:solidFill>
                          <a:effectLst/>
                          <a:latin typeface="Trebuchet MS" panose="020B0603020202020204" pitchFamily="34" charset="0"/>
                        </a:rPr>
                        <a:t>S/total</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800 K€</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1020 K€</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687465912"/>
                  </a:ext>
                </a:extLst>
              </a:tr>
              <a:tr h="394733">
                <a:tc>
                  <a:txBody>
                    <a:bodyPr/>
                    <a:lstStyle/>
                    <a:p>
                      <a:pPr algn="r" fontAlgn="ctr"/>
                      <a:r>
                        <a:rPr lang="fr-FR" sz="2200" b="1" u="none" strike="noStrike" dirty="0">
                          <a:solidFill>
                            <a:schemeClr val="tx1">
                              <a:lumMod val="85000"/>
                              <a:lumOff val="15000"/>
                            </a:schemeClr>
                          </a:solidFill>
                          <a:effectLst/>
                          <a:latin typeface="Trebuchet MS" panose="020B0603020202020204" pitchFamily="34" charset="0"/>
                        </a:rPr>
                        <a:t>TOTAL</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gridSpan="2">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 1820 K€</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hMerge="1">
                  <a:txBody>
                    <a:bodyPr/>
                    <a:lstStyle/>
                    <a:p>
                      <a:endParaRPr lang="fr-FR"/>
                    </a:p>
                  </a:txBody>
                  <a:tcPr/>
                </a:tc>
                <a:extLst>
                  <a:ext uri="{0D108BD9-81ED-4DB2-BD59-A6C34878D82A}">
                    <a16:rowId xmlns:a16="http://schemas.microsoft.com/office/drawing/2014/main" val="287227294"/>
                  </a:ext>
                </a:extLst>
              </a:tr>
            </a:tbl>
          </a:graphicData>
        </a:graphic>
      </p:graphicFrame>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3565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 calcmode="lin" valueType="num">
                                      <p:cBhvr>
                                        <p:cTn id="49" dur="500" fill="hold"/>
                                        <p:tgtEl>
                                          <p:spTgt spid="9"/>
                                        </p:tgtEl>
                                        <p:attrNameLst>
                                          <p:attrName>style.rotation</p:attrName>
                                        </p:attrNameLst>
                                      </p:cBhvr>
                                      <p:tavLst>
                                        <p:tav tm="0">
                                          <p:val>
                                            <p:fltVal val="360"/>
                                          </p:val>
                                        </p:tav>
                                        <p:tav tm="100000">
                                          <p:val>
                                            <p:fltVal val="0"/>
                                          </p:val>
                                        </p:tav>
                                      </p:tavLst>
                                    </p:anim>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636813" y="624840"/>
            <a:ext cx="8563495" cy="1326479"/>
          </a:xfrm>
        </p:spPr>
        <p:txBody>
          <a:bodyPr>
            <a:noAutofit/>
          </a:bodyPr>
          <a:lstStyle/>
          <a:p>
            <a:br>
              <a:rPr lang="fr-FR" sz="4000" dirty="0">
                <a:effectLst>
                  <a:outerShdw blurRad="38100" dist="38100" dir="2700000" algn="tl">
                    <a:srgbClr val="000000">
                      <a:alpha val="43137"/>
                    </a:srgbClr>
                  </a:outerShdw>
                </a:effectLst>
                <a:latin typeface="Trebuchet MS" panose="020B0603020202020204" pitchFamily="34" charset="0"/>
              </a:rPr>
            </a:br>
            <a:r>
              <a:rPr lang="fr-FR" sz="4000" dirty="0">
                <a:effectLst>
                  <a:outerShdw blurRad="38100" dist="38100" dir="2700000" algn="tl">
                    <a:srgbClr val="000000">
                      <a:alpha val="43137"/>
                    </a:srgbClr>
                  </a:outerShdw>
                </a:effectLst>
                <a:latin typeface="Trebuchet MS" panose="020B0603020202020204" pitchFamily="34" charset="0"/>
              </a:rPr>
              <a:t>Association </a:t>
            </a:r>
            <a:r>
              <a:rPr lang="fr-FR" sz="4000" dirty="0">
                <a:solidFill>
                  <a:srgbClr val="FF6600"/>
                </a:solidFill>
                <a:effectLst>
                  <a:outerShdw blurRad="38100" dist="38100" dir="2700000" algn="tl">
                    <a:srgbClr val="000000">
                      <a:alpha val="43137"/>
                    </a:srgbClr>
                  </a:outerShdw>
                </a:effectLst>
                <a:latin typeface="Trebuchet MS" panose="020B0603020202020204" pitchFamily="34" charset="0"/>
              </a:rPr>
              <a:t>O</a:t>
            </a:r>
            <a:r>
              <a:rPr lang="fr-FR" sz="4000" dirty="0">
                <a:effectLst>
                  <a:outerShdw blurRad="38100" dist="38100" dir="2700000" algn="tl">
                    <a:srgbClr val="000000">
                      <a:alpha val="43137"/>
                    </a:srgbClr>
                  </a:outerShdw>
                </a:effectLst>
                <a:latin typeface="Trebuchet MS" panose="020B0603020202020204" pitchFamily="34" charset="0"/>
              </a:rPr>
              <a:t>ui </a:t>
            </a:r>
            <a:r>
              <a:rPr lang="fr-FR" sz="4000" dirty="0">
                <a:solidFill>
                  <a:srgbClr val="00B082"/>
                </a:solidFill>
                <a:effectLst>
                  <a:outerShdw blurRad="38100" dist="38100" dir="2700000" algn="tl">
                    <a:srgbClr val="000000">
                      <a:alpha val="43137"/>
                    </a:srgbClr>
                  </a:outerShdw>
                </a:effectLst>
                <a:latin typeface="Trebuchet MS" panose="020B0603020202020204" pitchFamily="34" charset="0"/>
              </a:rPr>
              <a:t>E</a:t>
            </a:r>
            <a:r>
              <a:rPr lang="fr-FR" sz="4000" dirty="0">
                <a:effectLst>
                  <a:outerShdw blurRad="38100" dist="38100" dir="2700000" algn="tl">
                    <a:srgbClr val="000000">
                      <a:alpha val="43137"/>
                    </a:srgbClr>
                  </a:outerShdw>
                </a:effectLst>
                <a:latin typeface="Trebuchet MS" panose="020B0603020202020204" pitchFamily="34" charset="0"/>
              </a:rPr>
              <a:t>nsemble France Gardienne du concept et du projet</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graphicFrame>
        <p:nvGraphicFramePr>
          <p:cNvPr id="6" name="Tableau 5">
            <a:extLst>
              <a:ext uri="{FF2B5EF4-FFF2-40B4-BE49-F238E27FC236}">
                <a16:creationId xmlns:a16="http://schemas.microsoft.com/office/drawing/2014/main" id="{9A5B054F-9235-5816-ACDC-8846157E51D3}"/>
              </a:ext>
            </a:extLst>
          </p:cNvPr>
          <p:cNvGraphicFramePr>
            <a:graphicFrameLocks noGrp="1"/>
          </p:cNvGraphicFramePr>
          <p:nvPr>
            <p:extLst>
              <p:ext uri="{D42A27DB-BD31-4B8C-83A1-F6EECF244321}">
                <p14:modId xmlns:p14="http://schemas.microsoft.com/office/powerpoint/2010/main" val="609628019"/>
              </p:ext>
            </p:extLst>
          </p:nvPr>
        </p:nvGraphicFramePr>
        <p:xfrm>
          <a:off x="1814443" y="3314202"/>
          <a:ext cx="8232177" cy="2258292"/>
        </p:xfrm>
        <a:graphic>
          <a:graphicData uri="http://schemas.openxmlformats.org/drawingml/2006/table">
            <a:tbl>
              <a:tblPr>
                <a:tableStyleId>{5C22544A-7EE6-4342-B048-85BDC9FD1C3A}</a:tableStyleId>
              </a:tblPr>
              <a:tblGrid>
                <a:gridCol w="5389613">
                  <a:extLst>
                    <a:ext uri="{9D8B030D-6E8A-4147-A177-3AD203B41FA5}">
                      <a16:colId xmlns:a16="http://schemas.microsoft.com/office/drawing/2014/main" val="2018641247"/>
                    </a:ext>
                  </a:extLst>
                </a:gridCol>
                <a:gridCol w="2842564">
                  <a:extLst>
                    <a:ext uri="{9D8B030D-6E8A-4147-A177-3AD203B41FA5}">
                      <a16:colId xmlns:a16="http://schemas.microsoft.com/office/drawing/2014/main" val="3434940873"/>
                    </a:ext>
                  </a:extLst>
                </a:gridCol>
              </a:tblGrid>
              <a:tr h="564573">
                <a:tc>
                  <a:txBody>
                    <a:bodyPr/>
                    <a:lstStyle/>
                    <a:p>
                      <a:pPr algn="ctr" rtl="0" fontAlgn="ctr"/>
                      <a:r>
                        <a:rPr lang="fr-FR" sz="3600" u="none" strike="noStrike" dirty="0">
                          <a:solidFill>
                            <a:schemeClr val="bg1"/>
                          </a:solidFill>
                          <a:effectLst/>
                          <a:latin typeface="Trebuchet MS" panose="020B0603020202020204" pitchFamily="34" charset="0"/>
                        </a:rPr>
                        <a:t>Frais de déplacement</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10 200 €</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1178526014"/>
                  </a:ext>
                </a:extLst>
              </a:tr>
              <a:tr h="564573">
                <a:tc>
                  <a:txBody>
                    <a:bodyPr/>
                    <a:lstStyle/>
                    <a:p>
                      <a:pPr algn="ctr" rtl="0" fontAlgn="ctr"/>
                      <a:r>
                        <a:rPr lang="fr-FR" sz="3600" u="none" strike="noStrike" dirty="0">
                          <a:solidFill>
                            <a:schemeClr val="bg1"/>
                          </a:solidFill>
                          <a:effectLst/>
                          <a:latin typeface="Trebuchet MS" panose="020B0603020202020204" pitchFamily="34" charset="0"/>
                        </a:rPr>
                        <a:t>Frais de bureautique</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1 000 €</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3036416656"/>
                  </a:ext>
                </a:extLst>
              </a:tr>
              <a:tr h="564573">
                <a:tc>
                  <a:txBody>
                    <a:bodyPr/>
                    <a:lstStyle/>
                    <a:p>
                      <a:pPr algn="ctr" rtl="0" fontAlgn="ctr"/>
                      <a:r>
                        <a:rPr lang="fr-FR" sz="3600" u="none" strike="noStrike" dirty="0">
                          <a:solidFill>
                            <a:schemeClr val="bg1"/>
                          </a:solidFill>
                          <a:effectLst/>
                          <a:latin typeface="Trebuchet MS" panose="020B0603020202020204" pitchFamily="34" charset="0"/>
                        </a:rPr>
                        <a:t>Refonte du site Web</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10 000 €</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597990658"/>
                  </a:ext>
                </a:extLst>
              </a:tr>
              <a:tr h="564573">
                <a:tc>
                  <a:txBody>
                    <a:bodyPr/>
                    <a:lstStyle/>
                    <a:p>
                      <a:pPr algn="r" rtl="0" fontAlgn="ctr"/>
                      <a:r>
                        <a:rPr lang="fr-FR" sz="3600" b="1" u="none" strike="noStrike" dirty="0">
                          <a:solidFill>
                            <a:schemeClr val="tx1"/>
                          </a:solidFill>
                          <a:effectLst/>
                          <a:latin typeface="Trebuchet MS" panose="020B0603020202020204" pitchFamily="34" charset="0"/>
                        </a:rPr>
                        <a:t>Total</a:t>
                      </a:r>
                      <a:endParaRPr lang="fr-FR" sz="3600" b="1" i="0" u="none" strike="noStrike" dirty="0">
                        <a:solidFill>
                          <a:schemeClr val="tx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tx1"/>
                          </a:solidFill>
                          <a:effectLst/>
                          <a:latin typeface="Trebuchet MS" panose="020B0603020202020204" pitchFamily="34" charset="0"/>
                        </a:rPr>
                        <a:t>21 200 €</a:t>
                      </a:r>
                      <a:endParaRPr lang="fr-FR" sz="3600" b="1" i="0" u="none" strike="noStrike" dirty="0">
                        <a:solidFill>
                          <a:schemeClr val="tx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540765294"/>
                  </a:ext>
                </a:extLst>
              </a:tr>
            </a:tbl>
          </a:graphicData>
        </a:graphic>
      </p:graphicFrame>
      <p:sp>
        <p:nvSpPr>
          <p:cNvPr id="8" name="Titre 1">
            <a:extLst>
              <a:ext uri="{FF2B5EF4-FFF2-40B4-BE49-F238E27FC236}">
                <a16:creationId xmlns:a16="http://schemas.microsoft.com/office/drawing/2014/main" id="{4885BB69-B93E-818B-C877-318E57D957F0}"/>
              </a:ext>
            </a:extLst>
          </p:cNvPr>
          <p:cNvSpPr txBox="1">
            <a:spLocks/>
          </p:cNvSpPr>
          <p:nvPr/>
        </p:nvSpPr>
        <p:spPr>
          <a:xfrm>
            <a:off x="667294" y="2305603"/>
            <a:ext cx="4708270" cy="807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fr-FR" sz="4000" dirty="0">
                <a:effectLst>
                  <a:outerShdw blurRad="38100" dist="38100" dir="2700000" algn="tl">
                    <a:srgbClr val="000000">
                      <a:alpha val="43137"/>
                    </a:srgbClr>
                  </a:outerShdw>
                </a:effectLst>
                <a:latin typeface="Trebuchet MS" panose="020B0603020202020204" pitchFamily="34" charset="0"/>
              </a:rPr>
            </a:br>
            <a:r>
              <a:rPr lang="fr-FR" b="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Budget 2024</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8174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2620100" y="738951"/>
            <a:ext cx="6383215" cy="1634976"/>
          </a:xfrm>
        </p:spPr>
        <p:txBody>
          <a:bodyPr>
            <a:noAutofit/>
          </a:bodyPr>
          <a:lstStyle/>
          <a:p>
            <a:pPr algn="ctr"/>
            <a:br>
              <a:rPr lang="fr-FR" sz="4000" dirty="0">
                <a:effectLst>
                  <a:outerShdw blurRad="38100" dist="38100" dir="2700000" algn="tl">
                    <a:srgbClr val="000000">
                      <a:alpha val="43137"/>
                    </a:srgbClr>
                  </a:outerShdw>
                </a:effectLst>
                <a:latin typeface="Trebuchet MS" panose="020B0603020202020204" pitchFamily="34" charset="0"/>
              </a:rPr>
            </a:br>
            <a:r>
              <a:rPr lang="fr-FR" sz="4800" dirty="0">
                <a:effectLst>
                  <a:outerShdw blurRad="38100" dist="38100" dir="2700000" algn="tl">
                    <a:srgbClr val="000000">
                      <a:alpha val="43137"/>
                    </a:srgbClr>
                  </a:outerShdw>
                </a:effectLst>
                <a:latin typeface="Trebuchet MS" panose="020B0603020202020204" pitchFamily="34" charset="0"/>
              </a:rPr>
              <a:t>POİNT D’AVANCEMENT DU PROJET</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30" y="0"/>
            <a:ext cx="1867786" cy="1311239"/>
          </a:xfrm>
          <a:prstGeom prst="rect">
            <a:avLst/>
          </a:prstGeom>
        </p:spPr>
      </p:pic>
      <p:sp>
        <p:nvSpPr>
          <p:cNvPr id="4" name="Ellipse 3">
            <a:extLst>
              <a:ext uri="{FF2B5EF4-FFF2-40B4-BE49-F238E27FC236}">
                <a16:creationId xmlns:a16="http://schemas.microsoft.com/office/drawing/2014/main" id="{81233938-DC16-97CC-DDAD-0227BA2595CB}"/>
              </a:ext>
            </a:extLst>
          </p:cNvPr>
          <p:cNvSpPr/>
          <p:nvPr/>
        </p:nvSpPr>
        <p:spPr>
          <a:xfrm>
            <a:off x="7774435" y="1034444"/>
            <a:ext cx="4384433" cy="3269951"/>
          </a:xfrm>
          <a:prstGeom prst="ellipse">
            <a:avLst/>
          </a:prstGeom>
          <a:blipFill rotWithShape="1">
            <a:blip r:embed="rId4"/>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a:p>
        </p:txBody>
      </p:sp>
      <p:sp>
        <p:nvSpPr>
          <p:cNvPr id="9" name="Titre 1">
            <a:extLst>
              <a:ext uri="{FF2B5EF4-FFF2-40B4-BE49-F238E27FC236}">
                <a16:creationId xmlns:a16="http://schemas.microsoft.com/office/drawing/2014/main" id="{C17DA352-8963-05C6-123F-46DE9A408134}"/>
              </a:ext>
            </a:extLst>
          </p:cNvPr>
          <p:cNvSpPr txBox="1">
            <a:spLocks/>
          </p:cNvSpPr>
          <p:nvPr/>
        </p:nvSpPr>
        <p:spPr>
          <a:xfrm>
            <a:off x="422031" y="5230824"/>
            <a:ext cx="9731072" cy="14724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ü"/>
            </a:pPr>
            <a:r>
              <a:rPr lang="fr-FR" sz="4000" dirty="0">
                <a:effectLst>
                  <a:outerShdw blurRad="38100" dist="38100" dir="2700000" algn="tl">
                    <a:srgbClr val="000000">
                      <a:alpha val="43137"/>
                    </a:srgbClr>
                  </a:outerShdw>
                </a:effectLst>
                <a:latin typeface="Trebuchet MS" panose="020B0603020202020204" pitchFamily="34" charset="0"/>
              </a:rPr>
              <a:t>Conception du volet France finalisé pour expérimentation</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sp>
        <p:nvSpPr>
          <p:cNvPr id="10" name="Titre 1">
            <a:extLst>
              <a:ext uri="{FF2B5EF4-FFF2-40B4-BE49-F238E27FC236}">
                <a16:creationId xmlns:a16="http://schemas.microsoft.com/office/drawing/2014/main" id="{C1C99CEF-28A1-4EFB-C8C4-6DAE42F0325E}"/>
              </a:ext>
            </a:extLst>
          </p:cNvPr>
          <p:cNvSpPr txBox="1">
            <a:spLocks/>
          </p:cNvSpPr>
          <p:nvPr/>
        </p:nvSpPr>
        <p:spPr>
          <a:xfrm>
            <a:off x="422031" y="3816932"/>
            <a:ext cx="10010442" cy="14167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ü"/>
            </a:pPr>
            <a:endParaRPr lang="fr-FR" sz="4000" dirty="0">
              <a:effectLst>
                <a:outerShdw blurRad="38100" dist="38100" dir="2700000" algn="tl">
                  <a:srgbClr val="000000">
                    <a:alpha val="43137"/>
                  </a:srgbClr>
                </a:outerShdw>
              </a:effectLst>
              <a:latin typeface="Trebuchet MS" panose="020B0603020202020204" pitchFamily="34" charset="0"/>
            </a:endParaRPr>
          </a:p>
          <a:p>
            <a:pPr marL="571500" indent="-571500">
              <a:buFont typeface="Wingdings" panose="05000000000000000000" pitchFamily="2" charset="2"/>
              <a:buChar char="ü"/>
            </a:pPr>
            <a:r>
              <a:rPr lang="fr-FR" sz="4000" dirty="0">
                <a:effectLst>
                  <a:outerShdw blurRad="38100" dist="38100" dir="2700000" algn="tl">
                    <a:srgbClr val="000000">
                      <a:alpha val="43137"/>
                    </a:srgbClr>
                  </a:outerShdw>
                </a:effectLst>
                <a:latin typeface="Trebuchet MS" panose="020B0603020202020204" pitchFamily="34" charset="0"/>
              </a:rPr>
              <a:t>Conception du volet Laos en 2023</a:t>
            </a:r>
          </a:p>
          <a:p>
            <a:r>
              <a:rPr lang="fr-FR" sz="3600" dirty="0">
                <a:latin typeface="Trebuchet MS" panose="020B0603020202020204" pitchFamily="34" charset="0"/>
              </a:rPr>
              <a:t>    Nouvelle mission planifiée à l’automne 2024 </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3963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978BA74B-5C2F-4FC8-A4B5-F6493EF4EDAE}"/>
              </a:ext>
            </a:extLst>
          </p:cNvPr>
          <p:cNvSpPr>
            <a:spLocks noGrp="1"/>
          </p:cNvSpPr>
          <p:nvPr>
            <p:ph type="title"/>
          </p:nvPr>
        </p:nvSpPr>
        <p:spPr>
          <a:xfrm>
            <a:off x="524020" y="671750"/>
            <a:ext cx="9729854" cy="728164"/>
          </a:xfrm>
        </p:spPr>
        <p:txBody>
          <a:bodyPr vert="horz" lIns="91440" tIns="45720" rIns="91440" bIns="45720" rtlCol="0" anchor="t">
            <a:noAutofit/>
          </a:bodyPr>
          <a:lstStyle/>
          <a:p>
            <a:r>
              <a:rPr lang="fr-FR" sz="4000" dirty="0">
                <a:effectLst>
                  <a:outerShdw blurRad="38100" dist="38100" dir="2700000" algn="tl">
                    <a:srgbClr val="000000">
                      <a:alpha val="43137"/>
                    </a:srgbClr>
                  </a:outerShdw>
                </a:effectLst>
                <a:latin typeface="Trebuchet MS" panose="020B0603020202020204" pitchFamily="34" charset="0"/>
              </a:rPr>
              <a:t>CONCEPTİON DU VOLET LAOS EN 2023</a:t>
            </a:r>
          </a:p>
        </p:txBody>
      </p:sp>
      <p:sp>
        <p:nvSpPr>
          <p:cNvPr id="3" name="Espace réservé du contenu 2">
            <a:extLst>
              <a:ext uri="{FF2B5EF4-FFF2-40B4-BE49-F238E27FC236}">
                <a16:creationId xmlns:a16="http://schemas.microsoft.com/office/drawing/2014/main" id="{5695AB09-598C-433F-BA63-DC1835CAD8CF}"/>
              </a:ext>
            </a:extLst>
          </p:cNvPr>
          <p:cNvSpPr>
            <a:spLocks noGrp="1"/>
          </p:cNvSpPr>
          <p:nvPr>
            <p:ph idx="1"/>
          </p:nvPr>
        </p:nvSpPr>
        <p:spPr>
          <a:xfrm>
            <a:off x="509954" y="1873348"/>
            <a:ext cx="11306906" cy="855958"/>
          </a:xfrm>
        </p:spPr>
        <p:txBody>
          <a:bodyPr vert="horz" lIns="91440" tIns="45720" rIns="91440" bIns="45720" rtlCol="0">
            <a:noAutofit/>
          </a:bodyPr>
          <a:lstStyle/>
          <a:p>
            <a:pPr marL="533400" indent="-533400">
              <a:lnSpc>
                <a:spcPct val="80000"/>
              </a:lnSpc>
              <a:buNone/>
            </a:pPr>
            <a:r>
              <a:rPr lang="fr-FR" sz="3000" dirty="0">
                <a:solidFill>
                  <a:srgbClr val="538034"/>
                </a:solidFill>
                <a:latin typeface="Trebuchet MS" panose="020B0603020202020204" pitchFamily="34" charset="0"/>
                <a:cs typeface="Arial" panose="020B0604020202020204" pitchFamily="34" charset="0"/>
              </a:rPr>
              <a:t>► </a:t>
            </a:r>
            <a:r>
              <a:rPr lang="fr-FR" sz="30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Mobiliser un réseau solidaire pour </a:t>
            </a:r>
            <a:r>
              <a:rPr lang="fr-FR" sz="3000" dirty="0">
                <a:solidFill>
                  <a:schemeClr val="tx1">
                    <a:lumMod val="85000"/>
                    <a:lumOff val="15000"/>
                  </a:schemeClr>
                </a:solidFill>
                <a:latin typeface="Trebuchet MS" panose="020B0603020202020204" pitchFamily="34" charset="0"/>
              </a:rPr>
              <a:t>le "Maintien de l’équilibre et de la bonne santé", le "Lieu de vie" et la "Vie sociale" :</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61EAAA75-22A2-62EB-B425-0F8E67812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6" y="3047967"/>
            <a:ext cx="3087777" cy="2807714"/>
          </a:xfrm>
          <a:prstGeom prst="rect">
            <a:avLst/>
          </a:prstGeom>
        </p:spPr>
      </p:pic>
      <p:sp>
        <p:nvSpPr>
          <p:cNvPr id="7" name="Espace réservé du contenu 2">
            <a:extLst>
              <a:ext uri="{FF2B5EF4-FFF2-40B4-BE49-F238E27FC236}">
                <a16:creationId xmlns:a16="http://schemas.microsoft.com/office/drawing/2014/main" id="{36445C65-AEC0-A7F9-8ABF-5303C193DABD}"/>
              </a:ext>
            </a:extLst>
          </p:cNvPr>
          <p:cNvSpPr txBox="1">
            <a:spLocks/>
          </p:cNvSpPr>
          <p:nvPr/>
        </p:nvSpPr>
        <p:spPr>
          <a:xfrm>
            <a:off x="1041110" y="5051566"/>
            <a:ext cx="7313180" cy="11206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179388">
              <a:buClr>
                <a:srgbClr val="548235"/>
              </a:buClr>
              <a:buSzPct val="100000"/>
              <a:buNone/>
            </a:pPr>
            <a:r>
              <a:rPr lang="fr-FR" sz="2600" dirty="0">
                <a:solidFill>
                  <a:schemeClr val="tx1">
                    <a:lumMod val="85000"/>
                    <a:lumOff val="15000"/>
                  </a:schemeClr>
                </a:solidFill>
                <a:latin typeface="Trebuchet MS" panose="020B0603020202020204" pitchFamily="34" charset="0"/>
              </a:rPr>
              <a:t>Le projet de Serge est envisagé en partenariat :  </a:t>
            </a:r>
            <a:r>
              <a:rPr lang="fr-FR" sz="2600" dirty="0">
                <a:latin typeface="Trebuchet MS" panose="020B0603020202020204" pitchFamily="34" charset="0"/>
                <a:hlinkClick r:id="rId5"/>
              </a:rPr>
              <a:t>Green Vientiane</a:t>
            </a:r>
            <a:endParaRPr lang="fr-FR" sz="26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15" name="Espace réservé du contenu 2">
            <a:extLst>
              <a:ext uri="{FF2B5EF4-FFF2-40B4-BE49-F238E27FC236}">
                <a16:creationId xmlns:a16="http://schemas.microsoft.com/office/drawing/2014/main" id="{1A6367CA-9BCF-BF8C-0910-B250B72431C5}"/>
              </a:ext>
            </a:extLst>
          </p:cNvPr>
          <p:cNvSpPr txBox="1">
            <a:spLocks/>
          </p:cNvSpPr>
          <p:nvPr/>
        </p:nvSpPr>
        <p:spPr>
          <a:xfrm>
            <a:off x="633038" y="2849757"/>
            <a:ext cx="8827483" cy="7452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Clr>
                <a:srgbClr val="548235"/>
              </a:buClr>
              <a:buSzPct val="100000"/>
              <a:buFont typeface="Wingdings" panose="05000000000000000000" pitchFamily="2" charset="2"/>
              <a:buChar char="Ø"/>
            </a:pPr>
            <a:r>
              <a:rPr lang="fr-FR" sz="2600" dirty="0">
                <a:solidFill>
                  <a:schemeClr val="tx1">
                    <a:lumMod val="85000"/>
                    <a:lumOff val="15000"/>
                  </a:schemeClr>
                </a:solidFill>
                <a:latin typeface="Trebuchet MS" panose="020B0603020202020204" pitchFamily="34" charset="0"/>
              </a:rPr>
              <a:t>Étudier les demandes exprimées afin de développer le concept </a:t>
            </a:r>
            <a:r>
              <a:rPr lang="fr-FR" sz="2600" dirty="0">
                <a:solidFill>
                  <a:srgbClr val="FF6600"/>
                </a:solidFill>
                <a:latin typeface="Trebuchet MS" panose="020B0603020202020204" pitchFamily="34" charset="0"/>
              </a:rPr>
              <a:t>O</a:t>
            </a:r>
            <a:r>
              <a:rPr lang="fr-FR" sz="2600" dirty="0">
                <a:solidFill>
                  <a:schemeClr val="tx1">
                    <a:lumMod val="85000"/>
                    <a:lumOff val="15000"/>
                  </a:schemeClr>
                </a:solidFill>
                <a:latin typeface="Trebuchet MS" panose="020B0603020202020204" pitchFamily="34" charset="0"/>
              </a:rPr>
              <a:t>ui </a:t>
            </a:r>
            <a:r>
              <a:rPr lang="fr-FR" sz="2600" dirty="0">
                <a:solidFill>
                  <a:srgbClr val="00B485"/>
                </a:solidFill>
                <a:latin typeface="Trebuchet MS" panose="020B0603020202020204" pitchFamily="34" charset="0"/>
              </a:rPr>
              <a:t>E</a:t>
            </a:r>
            <a:r>
              <a:rPr lang="fr-FR" sz="2600" dirty="0">
                <a:solidFill>
                  <a:schemeClr val="tx1">
                    <a:lumMod val="85000"/>
                    <a:lumOff val="15000"/>
                  </a:schemeClr>
                </a:solidFill>
                <a:latin typeface="Trebuchet MS" panose="020B0603020202020204" pitchFamily="34" charset="0"/>
              </a:rPr>
              <a:t>nsemble à Vientiane </a:t>
            </a:r>
          </a:p>
          <a:p>
            <a:pPr marL="544513" indent="0" defTabSz="179388">
              <a:buNone/>
            </a:pPr>
            <a:endParaRPr lang="fr-FR" sz="31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defTabSz="179388">
              <a:buNone/>
            </a:pPr>
            <a:endParaRPr lang="fr-FR"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6" name="Espace réservé du contenu 2">
            <a:extLst>
              <a:ext uri="{FF2B5EF4-FFF2-40B4-BE49-F238E27FC236}">
                <a16:creationId xmlns:a16="http://schemas.microsoft.com/office/drawing/2014/main" id="{96DFBEC3-3387-2BE5-DE67-E28394F22DD1}"/>
              </a:ext>
            </a:extLst>
          </p:cNvPr>
          <p:cNvSpPr txBox="1">
            <a:spLocks/>
          </p:cNvSpPr>
          <p:nvPr/>
        </p:nvSpPr>
        <p:spPr>
          <a:xfrm>
            <a:off x="650621" y="3673575"/>
            <a:ext cx="8436166" cy="7986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Clr>
                <a:srgbClr val="548235"/>
              </a:buClr>
              <a:buSzPct val="100000"/>
              <a:buFont typeface="Wingdings" panose="05000000000000000000" pitchFamily="2" charset="2"/>
              <a:buChar char="Ø"/>
            </a:pPr>
            <a:r>
              <a:rPr lang="fr-FR" sz="2600" dirty="0">
                <a:solidFill>
                  <a:schemeClr val="tx1">
                    <a:lumMod val="85000"/>
                    <a:lumOff val="15000"/>
                  </a:schemeClr>
                </a:solidFill>
                <a:latin typeface="Trebuchet MS" panose="020B0603020202020204" pitchFamily="34" charset="0"/>
              </a:rPr>
              <a:t>Faire un état des lieux des motivations des porteurs de projets envisagés à Luang Prabang avant le Covid</a:t>
            </a:r>
          </a:p>
          <a:p>
            <a:pPr marL="352425" indent="0" algn="just" defTabSz="219075">
              <a:buNone/>
            </a:pPr>
            <a:endParaRPr lang="fr-FR" sz="26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algn="just" defTabSz="179388">
              <a:buNone/>
            </a:pPr>
            <a:endParaRPr lang="fr-FR"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5" name="Espace réservé du contenu 2">
            <a:extLst>
              <a:ext uri="{FF2B5EF4-FFF2-40B4-BE49-F238E27FC236}">
                <a16:creationId xmlns:a16="http://schemas.microsoft.com/office/drawing/2014/main" id="{220E8FB2-0A78-BD73-137B-7ADF085B27AB}"/>
              </a:ext>
            </a:extLst>
          </p:cNvPr>
          <p:cNvSpPr txBox="1">
            <a:spLocks/>
          </p:cNvSpPr>
          <p:nvPr/>
        </p:nvSpPr>
        <p:spPr>
          <a:xfrm>
            <a:off x="1041111" y="4675908"/>
            <a:ext cx="8436166" cy="6623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14388">
              <a:lnSpc>
                <a:spcPct val="80000"/>
              </a:lnSpc>
              <a:buClr>
                <a:srgbClr val="548235"/>
              </a:buClr>
              <a:buNone/>
            </a:pPr>
            <a:r>
              <a:rPr lang="fr-FR" sz="2600" dirty="0">
                <a:solidFill>
                  <a:schemeClr val="tx1">
                    <a:lumMod val="85000"/>
                    <a:lumOff val="15000"/>
                  </a:schemeClr>
                </a:solidFill>
                <a:latin typeface="Trebuchet MS" panose="020B0603020202020204" pitchFamily="34" charset="0"/>
              </a:rPr>
              <a:t>Nous maintenons notre soutien à Mélissa : </a:t>
            </a:r>
            <a:r>
              <a:rPr lang="fr-FR" sz="2600" dirty="0">
                <a:solidFill>
                  <a:srgbClr val="1155CC"/>
                </a:solidFill>
                <a:latin typeface="Trebuchet MS" panose="020B0603020202020204" pitchFamily="34" charset="0"/>
                <a:hlinkClick r:id="rId6"/>
              </a:rPr>
              <a:t>NK SEEDS</a:t>
            </a:r>
            <a:r>
              <a:rPr lang="fr-FR" sz="2600" dirty="0">
                <a:solidFill>
                  <a:schemeClr val="tx1">
                    <a:lumMod val="85000"/>
                    <a:lumOff val="15000"/>
                  </a:schemeClr>
                </a:solidFill>
                <a:latin typeface="Trebuchet MS" panose="020B0603020202020204" pitchFamily="34" charset="0"/>
              </a:rPr>
              <a:t> </a:t>
            </a:r>
            <a:endParaRPr lang="fr-FR"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47952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80">
                                          <p:stCondLst>
                                            <p:cond delay="0"/>
                                          </p:stCondLst>
                                        </p:cTn>
                                        <p:tgtEl>
                                          <p:spTgt spid="15"/>
                                        </p:tgtEl>
                                      </p:cBhvr>
                                    </p:animEffect>
                                    <p:anim calcmode="lin" valueType="num">
                                      <p:cBhvr>
                                        <p:cTn id="1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 dur="26">
                                          <p:stCondLst>
                                            <p:cond delay="650"/>
                                          </p:stCondLst>
                                        </p:cTn>
                                        <p:tgtEl>
                                          <p:spTgt spid="15"/>
                                        </p:tgtEl>
                                      </p:cBhvr>
                                      <p:to x="100000" y="60000"/>
                                    </p:animScale>
                                    <p:animScale>
                                      <p:cBhvr>
                                        <p:cTn id="21" dur="166" decel="50000">
                                          <p:stCondLst>
                                            <p:cond delay="676"/>
                                          </p:stCondLst>
                                        </p:cTn>
                                        <p:tgtEl>
                                          <p:spTgt spid="15"/>
                                        </p:tgtEl>
                                      </p:cBhvr>
                                      <p:to x="100000" y="100000"/>
                                    </p:animScale>
                                    <p:animScale>
                                      <p:cBhvr>
                                        <p:cTn id="22" dur="26">
                                          <p:stCondLst>
                                            <p:cond delay="1312"/>
                                          </p:stCondLst>
                                        </p:cTn>
                                        <p:tgtEl>
                                          <p:spTgt spid="15"/>
                                        </p:tgtEl>
                                      </p:cBhvr>
                                      <p:to x="100000" y="80000"/>
                                    </p:animScale>
                                    <p:animScale>
                                      <p:cBhvr>
                                        <p:cTn id="23" dur="166" decel="50000">
                                          <p:stCondLst>
                                            <p:cond delay="1338"/>
                                          </p:stCondLst>
                                        </p:cTn>
                                        <p:tgtEl>
                                          <p:spTgt spid="15"/>
                                        </p:tgtEl>
                                      </p:cBhvr>
                                      <p:to x="100000" y="100000"/>
                                    </p:animScale>
                                    <p:animScale>
                                      <p:cBhvr>
                                        <p:cTn id="24" dur="26">
                                          <p:stCondLst>
                                            <p:cond delay="1642"/>
                                          </p:stCondLst>
                                        </p:cTn>
                                        <p:tgtEl>
                                          <p:spTgt spid="15"/>
                                        </p:tgtEl>
                                      </p:cBhvr>
                                      <p:to x="100000" y="90000"/>
                                    </p:animScale>
                                    <p:animScale>
                                      <p:cBhvr>
                                        <p:cTn id="25" dur="166" decel="50000">
                                          <p:stCondLst>
                                            <p:cond delay="1668"/>
                                          </p:stCondLst>
                                        </p:cTn>
                                        <p:tgtEl>
                                          <p:spTgt spid="15"/>
                                        </p:tgtEl>
                                      </p:cBhvr>
                                      <p:to x="100000" y="100000"/>
                                    </p:animScale>
                                    <p:animScale>
                                      <p:cBhvr>
                                        <p:cTn id="26" dur="26">
                                          <p:stCondLst>
                                            <p:cond delay="1808"/>
                                          </p:stCondLst>
                                        </p:cTn>
                                        <p:tgtEl>
                                          <p:spTgt spid="15"/>
                                        </p:tgtEl>
                                      </p:cBhvr>
                                      <p:to x="100000" y="95000"/>
                                    </p:animScale>
                                    <p:animScale>
                                      <p:cBhvr>
                                        <p:cTn id="27" dur="166" decel="50000">
                                          <p:stCondLst>
                                            <p:cond delay="1834"/>
                                          </p:stCondLst>
                                        </p:cTn>
                                        <p:tgtEl>
                                          <p:spTgt spid="1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 calcmode="lin" valueType="num">
                                      <p:cBhvr>
                                        <p:cTn id="59" dur="500" fill="hold"/>
                                        <p:tgtEl>
                                          <p:spTgt spid="7"/>
                                        </p:tgtEl>
                                        <p:attrNameLst>
                                          <p:attrName>style.rotation</p:attrName>
                                        </p:attrNameLst>
                                      </p:cBhvr>
                                      <p:tavLst>
                                        <p:tav tm="0">
                                          <p:val>
                                            <p:fltVal val="360"/>
                                          </p:val>
                                        </p:tav>
                                        <p:tav tm="100000">
                                          <p:val>
                                            <p:fltVal val="0"/>
                                          </p:val>
                                        </p:tav>
                                      </p:tavLst>
                                    </p:anim>
                                    <p:animEffect transition="in" filter="fad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anim calcmode="lin" valueType="num">
                                      <p:cBhvr>
                                        <p:cTn id="67" dur="500" fill="hold"/>
                                        <p:tgtEl>
                                          <p:spTgt spid="5"/>
                                        </p:tgtEl>
                                        <p:attrNameLst>
                                          <p:attrName>style.rotation</p:attrName>
                                        </p:attrNameLst>
                                      </p:cBhvr>
                                      <p:tavLst>
                                        <p:tav tm="0">
                                          <p:val>
                                            <p:fltVal val="360"/>
                                          </p:val>
                                        </p:tav>
                                        <p:tav tm="100000">
                                          <p:val>
                                            <p:fltVal val="0"/>
                                          </p:val>
                                        </p:tav>
                                      </p:tavLst>
                                    </p:anim>
                                    <p:animEffect transition="in" filter="fade">
                                      <p:cBhvr>
                                        <p:cTn id="6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5" grpId="0"/>
      <p:bldP spid="6"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a:extLst>
              <a:ext uri="{FF2B5EF4-FFF2-40B4-BE49-F238E27FC236}">
                <a16:creationId xmlns:a16="http://schemas.microsoft.com/office/drawing/2014/main" id="{E0FCA710-9752-455F-8E28-BBCC842B6736}"/>
              </a:ext>
            </a:extLst>
          </p:cNvPr>
          <p:cNvSpPr txBox="1">
            <a:spLocks/>
          </p:cNvSpPr>
          <p:nvPr/>
        </p:nvSpPr>
        <p:spPr>
          <a:xfrm>
            <a:off x="430641" y="1879148"/>
            <a:ext cx="11124041" cy="50437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80000"/>
              </a:lnSpc>
              <a:buNone/>
            </a:pPr>
            <a:r>
              <a:rPr lang="fr-FR" sz="2800" u="sng" dirty="0">
                <a:solidFill>
                  <a:schemeClr val="tx1">
                    <a:lumMod val="85000"/>
                    <a:lumOff val="15000"/>
                  </a:schemeClr>
                </a:solidFill>
                <a:latin typeface="Trebuchet MS" panose="020B0603020202020204" pitchFamily="34" charset="0"/>
              </a:rPr>
              <a:t>Temps 1</a:t>
            </a:r>
            <a:r>
              <a:rPr lang="fr-FR" sz="2800" dirty="0">
                <a:solidFill>
                  <a:schemeClr val="tx1">
                    <a:lumMod val="85000"/>
                    <a:lumOff val="15000"/>
                  </a:schemeClr>
                </a:solidFill>
                <a:latin typeface="Trebuchet MS" panose="020B0603020202020204" pitchFamily="34" charset="0"/>
              </a:rPr>
              <a:t> - Plan financier élaboré avec 3 des 7 pôles d’activités :</a:t>
            </a:r>
          </a:p>
          <a:p>
            <a:pPr marL="544513" indent="0" algn="just" defTabSz="179388">
              <a:buNone/>
            </a:pPr>
            <a:endParaRPr lang="fr-FR" sz="2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algn="just" defTabSz="179388">
              <a:buNone/>
            </a:pPr>
            <a:endParaRPr lang="fr-FR"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12" name="Titre 1">
            <a:extLst>
              <a:ext uri="{FF2B5EF4-FFF2-40B4-BE49-F238E27FC236}">
                <a16:creationId xmlns:a16="http://schemas.microsoft.com/office/drawing/2014/main" id="{978BA74B-5C2F-4FC8-A4B5-F6493EF4EDAE}"/>
              </a:ext>
            </a:extLst>
          </p:cNvPr>
          <p:cNvSpPr>
            <a:spLocks noGrp="1"/>
          </p:cNvSpPr>
          <p:nvPr>
            <p:ph type="title"/>
          </p:nvPr>
        </p:nvSpPr>
        <p:spPr>
          <a:xfrm>
            <a:off x="411480" y="458380"/>
            <a:ext cx="9912734" cy="1230102"/>
          </a:xfrm>
        </p:spPr>
        <p:txBody>
          <a:bodyPr vert="horz" lIns="91440" tIns="45720" rIns="91440" bIns="45720" rtlCol="0" anchor="t">
            <a:noAutofit/>
          </a:bodyPr>
          <a:lstStyle/>
          <a:p>
            <a:r>
              <a:rPr lang="fr-FR" sz="4000" dirty="0">
                <a:effectLst>
                  <a:outerShdw blurRad="38100" dist="38100" dir="2700000" algn="tl">
                    <a:srgbClr val="000000">
                      <a:alpha val="43137"/>
                    </a:srgbClr>
                  </a:outerShdw>
                </a:effectLst>
                <a:latin typeface="Trebuchet MS" panose="020B0603020202020204" pitchFamily="34" charset="0"/>
              </a:rPr>
              <a:t>CONCEPTİON DU VOLET FRANCE FİNALİSÉ POUR EXPÉRİMENTATİON TERRİTORİALE</a:t>
            </a:r>
          </a:p>
        </p:txBody>
      </p:sp>
      <p:sp>
        <p:nvSpPr>
          <p:cNvPr id="3" name="Espace réservé du contenu 2">
            <a:extLst>
              <a:ext uri="{FF2B5EF4-FFF2-40B4-BE49-F238E27FC236}">
                <a16:creationId xmlns:a16="http://schemas.microsoft.com/office/drawing/2014/main" id="{5695AB09-598C-433F-BA63-DC1835CAD8CF}"/>
              </a:ext>
            </a:extLst>
          </p:cNvPr>
          <p:cNvSpPr>
            <a:spLocks noGrp="1"/>
          </p:cNvSpPr>
          <p:nvPr>
            <p:ph idx="1"/>
          </p:nvPr>
        </p:nvSpPr>
        <p:spPr>
          <a:xfrm>
            <a:off x="4049749" y="5104908"/>
            <a:ext cx="7891842" cy="1614547"/>
          </a:xfrm>
        </p:spPr>
        <p:txBody>
          <a:bodyPr vert="horz" lIns="91440" tIns="45720" rIns="91440" bIns="45720" rtlCol="0">
            <a:normAutofit fontScale="92500" lnSpcReduction="20000"/>
          </a:bodyPr>
          <a:lstStyle/>
          <a:p>
            <a:pPr marL="1441450" indent="-1441450">
              <a:lnSpc>
                <a:spcPct val="120000"/>
              </a:lnSpc>
              <a:buNone/>
            </a:pPr>
            <a:r>
              <a:rPr lang="fr-FR" sz="2600" u="sng"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Temps 2</a:t>
            </a:r>
            <a:r>
              <a:rPr lang="fr-FR"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 - Quatre</a:t>
            </a:r>
            <a:r>
              <a:rPr lang="fr-FR" sz="2600" dirty="0">
                <a:solidFill>
                  <a:schemeClr val="tx1">
                    <a:lumMod val="85000"/>
                    <a:lumOff val="15000"/>
                  </a:schemeClr>
                </a:solidFill>
                <a:latin typeface="Trebuchet MS" panose="020B0603020202020204" pitchFamily="34" charset="0"/>
              </a:rPr>
              <a:t> </a:t>
            </a:r>
            <a:r>
              <a:rPr lang="fr-FR"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pôles d’activités complémentaires </a:t>
            </a:r>
            <a:r>
              <a:rPr lang="fr-FR" sz="2600" dirty="0">
                <a:solidFill>
                  <a:schemeClr val="tx1">
                    <a:lumMod val="85000"/>
                    <a:lumOff val="15000"/>
                  </a:schemeClr>
                </a:solidFill>
                <a:latin typeface="Trebuchet MS" panose="020B0603020202020204" pitchFamily="34" charset="0"/>
              </a:rPr>
              <a:t>pour soutenir le développement des projets écoresponsables au service des êtres vivants sur les territoires locaux.</a:t>
            </a:r>
            <a:endParaRPr lang="fr-FR"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endParaRPr>
          </a:p>
        </p:txBody>
      </p:sp>
      <p:sp>
        <p:nvSpPr>
          <p:cNvPr id="14" name="Hexagone 13">
            <a:extLst>
              <a:ext uri="{FF2B5EF4-FFF2-40B4-BE49-F238E27FC236}">
                <a16:creationId xmlns:a16="http://schemas.microsoft.com/office/drawing/2014/main" id="{E3EF849E-F0EB-4E95-8B02-20EF044F0AEF}"/>
              </a:ext>
            </a:extLst>
          </p:cNvPr>
          <p:cNvSpPr/>
          <p:nvPr/>
        </p:nvSpPr>
        <p:spPr>
          <a:xfrm>
            <a:off x="777898" y="2998245"/>
            <a:ext cx="344391" cy="35312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1</a:t>
            </a:r>
          </a:p>
        </p:txBody>
      </p:sp>
      <p:sp>
        <p:nvSpPr>
          <p:cNvPr id="15" name="Hexagone 14">
            <a:extLst>
              <a:ext uri="{FF2B5EF4-FFF2-40B4-BE49-F238E27FC236}">
                <a16:creationId xmlns:a16="http://schemas.microsoft.com/office/drawing/2014/main" id="{AA3A817B-D6BB-466E-A8B1-5A5B2DC5E403}"/>
              </a:ext>
            </a:extLst>
          </p:cNvPr>
          <p:cNvSpPr/>
          <p:nvPr/>
        </p:nvSpPr>
        <p:spPr>
          <a:xfrm>
            <a:off x="4380888" y="4102843"/>
            <a:ext cx="344391" cy="35312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2</a:t>
            </a:r>
          </a:p>
        </p:txBody>
      </p:sp>
      <p:sp>
        <p:nvSpPr>
          <p:cNvPr id="16" name="Hexagone 15">
            <a:extLst>
              <a:ext uri="{FF2B5EF4-FFF2-40B4-BE49-F238E27FC236}">
                <a16:creationId xmlns:a16="http://schemas.microsoft.com/office/drawing/2014/main" id="{C8815CC4-D630-43F1-9DB9-E30633589AE8}"/>
              </a:ext>
            </a:extLst>
          </p:cNvPr>
          <p:cNvSpPr/>
          <p:nvPr/>
        </p:nvSpPr>
        <p:spPr>
          <a:xfrm>
            <a:off x="4379687" y="4621889"/>
            <a:ext cx="344391" cy="35312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3</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5" name="Image 4">
            <a:extLst>
              <a:ext uri="{FF2B5EF4-FFF2-40B4-BE49-F238E27FC236}">
                <a16:creationId xmlns:a16="http://schemas.microsoft.com/office/drawing/2014/main" id="{F9C4182D-2CD2-0EE9-8CB8-49784A51E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42" y="3572935"/>
            <a:ext cx="3300624" cy="3001256"/>
          </a:xfrm>
          <a:prstGeom prst="rect">
            <a:avLst/>
          </a:prstGeom>
        </p:spPr>
      </p:pic>
      <p:sp>
        <p:nvSpPr>
          <p:cNvPr id="2" name="Espace réservé du contenu 2">
            <a:extLst>
              <a:ext uri="{FF2B5EF4-FFF2-40B4-BE49-F238E27FC236}">
                <a16:creationId xmlns:a16="http://schemas.microsoft.com/office/drawing/2014/main" id="{3677FF52-6FFE-4F08-E357-FF30F3530038}"/>
              </a:ext>
            </a:extLst>
          </p:cNvPr>
          <p:cNvSpPr txBox="1">
            <a:spLocks/>
          </p:cNvSpPr>
          <p:nvPr/>
        </p:nvSpPr>
        <p:spPr>
          <a:xfrm>
            <a:off x="512618" y="2591351"/>
            <a:ext cx="11374578" cy="944404"/>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179388">
              <a:buNone/>
            </a:pPr>
            <a:r>
              <a:rPr lang="fr-FR" sz="7400" b="1" dirty="0">
                <a:solidFill>
                  <a:schemeClr val="tx1">
                    <a:lumMod val="85000"/>
                    <a:lumOff val="15000"/>
                  </a:schemeClr>
                </a:solidFill>
                <a:latin typeface="Trebuchet MS" panose="020B0603020202020204" pitchFamily="34" charset="0"/>
                <a:cs typeface="Arial" panose="020B0604020202020204" pitchFamily="34" charset="0"/>
              </a:rPr>
              <a:t>CAE SCOP SARL </a:t>
            </a:r>
            <a:r>
              <a:rPr lang="fr-FR" sz="7400" b="1" dirty="0">
                <a:solidFill>
                  <a:srgbClr val="FF0066"/>
                </a:solidFill>
                <a:latin typeface="Trebuchet MS" panose="020B0603020202020204" pitchFamily="34" charset="0"/>
                <a:cs typeface="Arial" panose="020B0604020202020204" pitchFamily="34" charset="0"/>
              </a:rPr>
              <a:t>SAMAD</a:t>
            </a:r>
          </a:p>
          <a:p>
            <a:pPr marL="0" indent="0" algn="just" defTabSz="179388">
              <a:buNone/>
            </a:pPr>
            <a:r>
              <a:rPr lang="fr-FR" sz="5100" dirty="0">
                <a:solidFill>
                  <a:schemeClr val="tx1">
                    <a:lumMod val="85000"/>
                    <a:lumOff val="15000"/>
                  </a:schemeClr>
                </a:solidFill>
                <a:latin typeface="Trebuchet MS" panose="020B0603020202020204" pitchFamily="34" charset="0"/>
                <a:cs typeface="Arial" panose="020B0604020202020204" pitchFamily="34" charset="0"/>
              </a:rPr>
              <a:t>           </a:t>
            </a:r>
            <a:r>
              <a:rPr lang="fr-FR" sz="7400" dirty="0">
                <a:solidFill>
                  <a:srgbClr val="FF0066"/>
                </a:solidFill>
                <a:latin typeface="Trebuchet MS" panose="020B0603020202020204" pitchFamily="34" charset="0"/>
                <a:cs typeface="Arial" panose="020B0604020202020204" pitchFamily="34" charset="0"/>
              </a:rPr>
              <a:t>S</a:t>
            </a:r>
            <a:r>
              <a:rPr lang="fr-FR" sz="7400" dirty="0">
                <a:solidFill>
                  <a:schemeClr val="tx1">
                    <a:lumMod val="85000"/>
                    <a:lumOff val="15000"/>
                  </a:schemeClr>
                </a:solidFill>
                <a:latin typeface="Trebuchet MS" panose="020B0603020202020204" pitchFamily="34" charset="0"/>
                <a:cs typeface="Arial" panose="020B0604020202020204" pitchFamily="34" charset="0"/>
              </a:rPr>
              <a:t>ervices d’</a:t>
            </a:r>
            <a:r>
              <a:rPr lang="fr-FR" sz="7400" dirty="0">
                <a:solidFill>
                  <a:srgbClr val="FF0066"/>
                </a:solidFill>
                <a:latin typeface="Trebuchet MS" panose="020B0603020202020204" pitchFamily="34" charset="0"/>
                <a:cs typeface="Arial" panose="020B0604020202020204" pitchFamily="34" charset="0"/>
              </a:rPr>
              <a:t>A</a:t>
            </a:r>
            <a:r>
              <a:rPr lang="fr-FR" sz="7400" dirty="0">
                <a:solidFill>
                  <a:schemeClr val="tx1">
                    <a:lumMod val="85000"/>
                    <a:lumOff val="15000"/>
                  </a:schemeClr>
                </a:solidFill>
                <a:latin typeface="Trebuchet MS" panose="020B0603020202020204" pitchFamily="34" charset="0"/>
                <a:cs typeface="Arial" panose="020B0604020202020204" pitchFamily="34" charset="0"/>
              </a:rPr>
              <a:t>ccompagnement pour le </a:t>
            </a:r>
            <a:r>
              <a:rPr lang="fr-FR" sz="7400" dirty="0">
                <a:solidFill>
                  <a:srgbClr val="FF0066"/>
                </a:solidFill>
                <a:latin typeface="Trebuchet MS" panose="020B0603020202020204" pitchFamily="34" charset="0"/>
                <a:cs typeface="Arial" panose="020B0604020202020204" pitchFamily="34" charset="0"/>
              </a:rPr>
              <a:t>M</a:t>
            </a:r>
            <a:r>
              <a:rPr lang="fr-FR" sz="7400" dirty="0">
                <a:solidFill>
                  <a:schemeClr val="tx1">
                    <a:lumMod val="85000"/>
                    <a:lumOff val="15000"/>
                  </a:schemeClr>
                </a:solidFill>
                <a:latin typeface="Trebuchet MS" panose="020B0603020202020204" pitchFamily="34" charset="0"/>
                <a:cs typeface="Arial" panose="020B0604020202020204" pitchFamily="34" charset="0"/>
              </a:rPr>
              <a:t>aintien de l’</a:t>
            </a:r>
            <a:r>
              <a:rPr lang="fr-FR" sz="7400" dirty="0">
                <a:solidFill>
                  <a:srgbClr val="FF0066"/>
                </a:solidFill>
                <a:latin typeface="Trebuchet MS" panose="020B0603020202020204" pitchFamily="34" charset="0"/>
                <a:cs typeface="Arial" panose="020B0604020202020204" pitchFamily="34" charset="0"/>
              </a:rPr>
              <a:t>A</a:t>
            </a:r>
            <a:r>
              <a:rPr lang="fr-FR" sz="7400" dirty="0">
                <a:solidFill>
                  <a:schemeClr val="tx1">
                    <a:lumMod val="85000"/>
                    <a:lumOff val="15000"/>
                  </a:schemeClr>
                </a:solidFill>
                <a:latin typeface="Trebuchet MS" panose="020B0603020202020204" pitchFamily="34" charset="0"/>
                <a:cs typeface="Arial" panose="020B0604020202020204" pitchFamily="34" charset="0"/>
              </a:rPr>
              <a:t>utonomie à </a:t>
            </a:r>
            <a:r>
              <a:rPr lang="fr-FR" sz="7400" dirty="0">
                <a:solidFill>
                  <a:srgbClr val="FF0066"/>
                </a:solidFill>
                <a:latin typeface="Trebuchet MS" panose="020B0603020202020204" pitchFamily="34" charset="0"/>
                <a:cs typeface="Arial" panose="020B0604020202020204" pitchFamily="34" charset="0"/>
              </a:rPr>
              <a:t>D</a:t>
            </a:r>
            <a:r>
              <a:rPr lang="fr-FR" sz="7400" dirty="0">
                <a:solidFill>
                  <a:schemeClr val="tx1">
                    <a:lumMod val="85000"/>
                    <a:lumOff val="15000"/>
                  </a:schemeClr>
                </a:solidFill>
                <a:latin typeface="Trebuchet MS" panose="020B0603020202020204" pitchFamily="34" charset="0"/>
                <a:cs typeface="Arial" panose="020B0604020202020204" pitchFamily="34" charset="0"/>
              </a:rPr>
              <a:t>omicile         </a:t>
            </a:r>
          </a:p>
        </p:txBody>
      </p:sp>
      <p:sp>
        <p:nvSpPr>
          <p:cNvPr id="4" name="Espace réservé du contenu 2">
            <a:extLst>
              <a:ext uri="{FF2B5EF4-FFF2-40B4-BE49-F238E27FC236}">
                <a16:creationId xmlns:a16="http://schemas.microsoft.com/office/drawing/2014/main" id="{01B8D86E-931F-41B9-6B19-6D860F4DA0EC}"/>
              </a:ext>
            </a:extLst>
          </p:cNvPr>
          <p:cNvSpPr txBox="1">
            <a:spLocks/>
          </p:cNvSpPr>
          <p:nvPr/>
        </p:nvSpPr>
        <p:spPr>
          <a:xfrm>
            <a:off x="4730245" y="4066861"/>
            <a:ext cx="5407424" cy="5846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179388">
              <a:buNone/>
            </a:pPr>
            <a:r>
              <a:rPr lang="fr-FR" sz="2400" dirty="0">
                <a:solidFill>
                  <a:schemeClr val="tx1">
                    <a:lumMod val="85000"/>
                    <a:lumOff val="15000"/>
                  </a:schemeClr>
                </a:solidFill>
                <a:latin typeface="Trebuchet MS" panose="020B0603020202020204" pitchFamily="34" charset="0"/>
                <a:cs typeface="Arial" panose="020B0604020202020204" pitchFamily="34" charset="0"/>
              </a:rPr>
              <a:t> Un choix de prestations à domicile         </a:t>
            </a:r>
          </a:p>
        </p:txBody>
      </p:sp>
      <p:sp>
        <p:nvSpPr>
          <p:cNvPr id="6" name="Espace réservé du contenu 2">
            <a:extLst>
              <a:ext uri="{FF2B5EF4-FFF2-40B4-BE49-F238E27FC236}">
                <a16:creationId xmlns:a16="http://schemas.microsoft.com/office/drawing/2014/main" id="{B54540E2-F78F-1343-F44C-9D3293E7B803}"/>
              </a:ext>
            </a:extLst>
          </p:cNvPr>
          <p:cNvSpPr txBox="1">
            <a:spLocks/>
          </p:cNvSpPr>
          <p:nvPr/>
        </p:nvSpPr>
        <p:spPr>
          <a:xfrm>
            <a:off x="4747835" y="4557757"/>
            <a:ext cx="5740056" cy="5846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179388">
              <a:buNone/>
            </a:pPr>
            <a:r>
              <a:rPr lang="fr-FR" sz="2400" dirty="0">
                <a:solidFill>
                  <a:schemeClr val="tx1">
                    <a:lumMod val="85000"/>
                    <a:lumOff val="15000"/>
                  </a:schemeClr>
                </a:solidFill>
                <a:latin typeface="Trebuchet MS" panose="020B0603020202020204" pitchFamily="34" charset="0"/>
                <a:cs typeface="Arial" panose="020B0604020202020204" pitchFamily="34" charset="0"/>
              </a:rPr>
              <a:t> Services de rénovation du bâti</a:t>
            </a:r>
          </a:p>
        </p:txBody>
      </p:sp>
      <p:sp>
        <p:nvSpPr>
          <p:cNvPr id="7" name="ZoneTexte 6">
            <a:extLst>
              <a:ext uri="{FF2B5EF4-FFF2-40B4-BE49-F238E27FC236}">
                <a16:creationId xmlns:a16="http://schemas.microsoft.com/office/drawing/2014/main" id="{130932A0-5E2D-B9F0-24DE-8E7674E70038}"/>
              </a:ext>
            </a:extLst>
          </p:cNvPr>
          <p:cNvSpPr txBox="1"/>
          <p:nvPr/>
        </p:nvSpPr>
        <p:spPr>
          <a:xfrm>
            <a:off x="4049749" y="3595260"/>
            <a:ext cx="7615773" cy="461665"/>
          </a:xfrm>
          <a:prstGeom prst="rect">
            <a:avLst/>
          </a:prstGeom>
          <a:noFill/>
        </p:spPr>
        <p:txBody>
          <a:bodyPr wrap="square" rtlCol="0">
            <a:spAutoFit/>
          </a:bodyPr>
          <a:lstStyle/>
          <a:p>
            <a:r>
              <a:rPr lang="fr-FR" sz="2400" b="1" dirty="0">
                <a:latin typeface="Trebuchet MS" panose="020B0603020202020204" pitchFamily="34" charset="0"/>
              </a:rPr>
              <a:t>CAE SCOP SARL </a:t>
            </a:r>
            <a:r>
              <a:rPr lang="fr-FR" sz="2400" b="1" dirty="0">
                <a:solidFill>
                  <a:srgbClr val="339933"/>
                </a:solidFill>
                <a:latin typeface="Trebuchet MS" panose="020B0603020202020204" pitchFamily="34" charset="0"/>
              </a:rPr>
              <a:t>MSG</a:t>
            </a:r>
            <a:r>
              <a:rPr lang="fr-FR" sz="2400" b="1" dirty="0">
                <a:latin typeface="Trebuchet MS" panose="020B0603020202020204" pitchFamily="34" charset="0"/>
              </a:rPr>
              <a:t> (</a:t>
            </a:r>
            <a:r>
              <a:rPr lang="fr-FR" sz="2400" b="1" dirty="0">
                <a:solidFill>
                  <a:srgbClr val="339933"/>
                </a:solidFill>
                <a:latin typeface="Trebuchet MS" panose="020B0603020202020204" pitchFamily="34" charset="0"/>
              </a:rPr>
              <a:t>M</a:t>
            </a:r>
            <a:r>
              <a:rPr lang="fr-FR" sz="2400" b="1" dirty="0">
                <a:latin typeface="Trebuchet MS" panose="020B0603020202020204" pitchFamily="34" charset="0"/>
              </a:rPr>
              <a:t>ulti-</a:t>
            </a:r>
            <a:r>
              <a:rPr lang="fr-FR" sz="2400" b="1" dirty="0">
                <a:solidFill>
                  <a:srgbClr val="339933"/>
                </a:solidFill>
                <a:latin typeface="Trebuchet MS" panose="020B0603020202020204" pitchFamily="34" charset="0"/>
              </a:rPr>
              <a:t>S</a:t>
            </a:r>
            <a:r>
              <a:rPr lang="fr-FR" sz="2400" b="1" dirty="0">
                <a:latin typeface="Trebuchet MS" panose="020B0603020202020204" pitchFamily="34" charset="0"/>
              </a:rPr>
              <a:t>ervices </a:t>
            </a:r>
            <a:r>
              <a:rPr lang="fr-FR" sz="2400" b="1" dirty="0">
                <a:solidFill>
                  <a:srgbClr val="339933"/>
                </a:solidFill>
                <a:latin typeface="Trebuchet MS" panose="020B0603020202020204" pitchFamily="34" charset="0"/>
              </a:rPr>
              <a:t>G</a:t>
            </a:r>
            <a:r>
              <a:rPr lang="fr-FR" sz="2400" b="1" dirty="0">
                <a:latin typeface="Trebuchet MS" panose="020B0603020202020204" pitchFamily="34" charset="0"/>
              </a:rPr>
              <a:t>énéralistes)</a:t>
            </a:r>
          </a:p>
        </p:txBody>
      </p:sp>
    </p:spTree>
    <p:extLst>
      <p:ext uri="{BB962C8B-B14F-4D97-AF65-F5344CB8AC3E}">
        <p14:creationId xmlns:p14="http://schemas.microsoft.com/office/powerpoint/2010/main" val="28282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 calcmode="lin" valueType="num">
                                      <p:cBhvr>
                                        <p:cTn id="14" dur="500" fill="hold"/>
                                        <p:tgtEl>
                                          <p:spTgt spid="14"/>
                                        </p:tgtEl>
                                        <p:attrNameLst>
                                          <p:attrName>style.rotation</p:attrName>
                                        </p:attrNameLst>
                                      </p:cBhvr>
                                      <p:tavLst>
                                        <p:tav tm="0">
                                          <p:val>
                                            <p:fltVal val="360"/>
                                          </p:val>
                                        </p:tav>
                                        <p:tav tm="100000">
                                          <p:val>
                                            <p:fltVal val="0"/>
                                          </p:val>
                                        </p:tav>
                                      </p:tavLst>
                                    </p:anim>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360"/>
                                          </p:val>
                                        </p:tav>
                                        <p:tav tm="100000">
                                          <p:val>
                                            <p:fltVal val="0"/>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 calcmode="lin" valueType="num">
                                      <p:cBhvr>
                                        <p:cTn id="38" dur="1000" fill="hold"/>
                                        <p:tgtEl>
                                          <p:spTgt spid="4"/>
                                        </p:tgtEl>
                                        <p:attrNameLst>
                                          <p:attrName>style.rotation</p:attrName>
                                        </p:attrNameLst>
                                      </p:cBhvr>
                                      <p:tavLst>
                                        <p:tav tm="0">
                                          <p:val>
                                            <p:fltVal val="90"/>
                                          </p:val>
                                        </p:tav>
                                        <p:tav tm="100000">
                                          <p:val>
                                            <p:fltVal val="0"/>
                                          </p:val>
                                        </p:tav>
                                      </p:tavLst>
                                    </p:anim>
                                    <p:animEffect transition="in" filter="fade">
                                      <p:cBhvr>
                                        <p:cTn id="39" dur="10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 calcmode="lin" valueType="num">
                                      <p:cBhvr>
                                        <p:cTn id="46" dur="500" fill="hold"/>
                                        <p:tgtEl>
                                          <p:spTgt spid="16"/>
                                        </p:tgtEl>
                                        <p:attrNameLst>
                                          <p:attrName>style.rotation</p:attrName>
                                        </p:attrNameLst>
                                      </p:cBhvr>
                                      <p:tavLst>
                                        <p:tav tm="0">
                                          <p:val>
                                            <p:fltVal val="360"/>
                                          </p:val>
                                        </p:tav>
                                        <p:tav tm="100000">
                                          <p:val>
                                            <p:fltVal val="0"/>
                                          </p:val>
                                        </p:tav>
                                      </p:tavLst>
                                    </p:anim>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anim calcmode="lin" valueType="num">
                                      <p:cBhvr>
                                        <p:cTn id="54" dur="1000" fill="hold"/>
                                        <p:tgtEl>
                                          <p:spTgt spid="6"/>
                                        </p:tgtEl>
                                        <p:attrNameLst>
                                          <p:attrName>style.rotation</p:attrName>
                                        </p:attrNameLst>
                                      </p:cBhvr>
                                      <p:tavLst>
                                        <p:tav tm="0">
                                          <p:val>
                                            <p:fltVal val="90"/>
                                          </p:val>
                                        </p:tav>
                                        <p:tav tm="100000">
                                          <p:val>
                                            <p:fltVal val="0"/>
                                          </p:val>
                                        </p:tav>
                                      </p:tavLst>
                                    </p:anim>
                                    <p:animEffect transition="in" filter="fade">
                                      <p:cBhvr>
                                        <p:cTn id="55" dur="10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Effect transition="in" filter="fade">
                                      <p:cBhvr>
                                        <p:cTn id="67" dur="1000"/>
                                        <p:tgtEl>
                                          <p:spTgt spid="3">
                                            <p:txEl>
                                              <p:pRg st="0" end="0"/>
                                            </p:txEl>
                                          </p:spTgt>
                                        </p:tgtEl>
                                      </p:cBhvr>
                                    </p:animEffect>
                                    <p:anim calcmode="lin" valueType="num">
                                      <p:cBhvr>
                                        <p:cTn id="6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build="p"/>
      <p:bldP spid="14" grpId="0" animBg="1"/>
      <p:bldP spid="15" grpId="0" animBg="1"/>
      <p:bldP spid="16" grpId="0" animBg="1"/>
      <p:bldP spid="2" grpId="0"/>
      <p:bldP spid="4"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620252" y="1337335"/>
            <a:ext cx="7508508" cy="629460"/>
          </a:xfrm>
        </p:spPr>
        <p:txBody>
          <a:bodyPr>
            <a:noAutofit/>
          </a:bodyPr>
          <a:lstStyle/>
          <a:p>
            <a:r>
              <a:rPr lang="fr-FR" sz="3200" b="1" dirty="0">
                <a:latin typeface="Trebuchet MS" panose="020B0603020202020204" pitchFamily="34" charset="0"/>
                <a:cs typeface="Arial" panose="020B0604020202020204" pitchFamily="34" charset="0"/>
              </a:rPr>
              <a:t>Maintien de l’autonomie à domicile</a:t>
            </a:r>
            <a:endParaRPr lang="fr-FR" sz="3200" b="1" dirty="0">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F8A2F76C-2AD1-4DF7-8B95-64692C5EE7F7}"/>
              </a:ext>
            </a:extLst>
          </p:cNvPr>
          <p:cNvSpPr>
            <a:spLocks noGrp="1"/>
          </p:cNvSpPr>
          <p:nvPr>
            <p:ph idx="1"/>
          </p:nvPr>
        </p:nvSpPr>
        <p:spPr>
          <a:xfrm>
            <a:off x="1103432" y="4953770"/>
            <a:ext cx="3890599" cy="1570121"/>
          </a:xfrm>
        </p:spPr>
        <p:txBody>
          <a:bodyPr>
            <a:normAutofit fontScale="62500" lnSpcReduction="20000"/>
          </a:bodyPr>
          <a:lstStyle/>
          <a:p>
            <a:pPr marL="360363" indent="-352425" algn="just">
              <a:lnSpc>
                <a:spcPct val="120000"/>
              </a:lnSpc>
              <a:buNone/>
            </a:pPr>
            <a:r>
              <a:rPr lang="fr-FR" sz="2600" dirty="0">
                <a:solidFill>
                  <a:srgbClr val="FF6600"/>
                </a:solidFill>
                <a:ea typeface="Times New Roman" panose="02020603050405020304" pitchFamily="18" charset="0"/>
                <a:cs typeface="Arial" panose="020B0604020202020204" pitchFamily="34" charset="0"/>
              </a:rPr>
              <a:t>►</a:t>
            </a:r>
            <a:r>
              <a:rPr lang="fr-FR" sz="1800" dirty="0">
                <a:solidFill>
                  <a:schemeClr val="accent2"/>
                </a:solidFill>
                <a:ea typeface="Times New Roman" panose="02020603050405020304" pitchFamily="18" charset="0"/>
                <a:cs typeface="Arial" panose="020B0604020202020204" pitchFamily="34" charset="0"/>
              </a:rPr>
              <a:t> </a:t>
            </a:r>
            <a:r>
              <a:rPr lang="fr-FR" sz="2700"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R</a:t>
            </a:r>
            <a:r>
              <a:rPr lang="fr-FR" sz="2700" dirty="0">
                <a:solidFill>
                  <a:schemeClr val="tx1">
                    <a:lumMod val="85000"/>
                    <a:lumOff val="15000"/>
                  </a:schemeClr>
                </a:solidFill>
                <a:latin typeface="Trebuchet MS" panose="020B0603020202020204" pitchFamily="34" charset="0"/>
              </a:rPr>
              <a:t>evaloriser de plus de 20% les salaires des </a:t>
            </a:r>
            <a:r>
              <a:rPr lang="fr-FR" sz="27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aidants professionnels avec</a:t>
            </a:r>
            <a:r>
              <a:rPr lang="fr-FR" sz="2700" dirty="0">
                <a:solidFill>
                  <a:schemeClr val="tx1">
                    <a:lumMod val="85000"/>
                    <a:lumOff val="15000"/>
                  </a:schemeClr>
                </a:solidFill>
                <a:latin typeface="Trebuchet MS" panose="020B0603020202020204" pitchFamily="34" charset="0"/>
              </a:rPr>
              <a:t> un algorithme de matching qui permet de réduire les coûts et générer de la marge </a:t>
            </a:r>
          </a:p>
          <a:p>
            <a:pPr marL="360363" indent="-360363">
              <a:buNone/>
            </a:pPr>
            <a:endParaRPr lang="fr-FR" sz="2400" dirty="0"/>
          </a:p>
        </p:txBody>
      </p:sp>
      <p:graphicFrame>
        <p:nvGraphicFramePr>
          <p:cNvPr id="9" name="Diagramme 8">
            <a:extLst>
              <a:ext uri="{FF2B5EF4-FFF2-40B4-BE49-F238E27FC236}">
                <a16:creationId xmlns:a16="http://schemas.microsoft.com/office/drawing/2014/main" id="{D592704E-2447-4A0F-A98F-8FF6E926A677}"/>
              </a:ext>
            </a:extLst>
          </p:cNvPr>
          <p:cNvGraphicFramePr/>
          <p:nvPr/>
        </p:nvGraphicFramePr>
        <p:xfrm>
          <a:off x="5316416" y="3230300"/>
          <a:ext cx="6676702" cy="3100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650B5B46-BA58-40B4-BE83-81DC32F47B7D}"/>
              </a:ext>
            </a:extLst>
          </p:cNvPr>
          <p:cNvSpPr txBox="1"/>
          <p:nvPr/>
        </p:nvSpPr>
        <p:spPr>
          <a:xfrm>
            <a:off x="651165" y="1875836"/>
            <a:ext cx="10216127" cy="1107996"/>
          </a:xfrm>
          <a:prstGeom prst="rect">
            <a:avLst/>
          </a:prstGeom>
          <a:noFill/>
        </p:spPr>
        <p:txBody>
          <a:bodyPr wrap="square" rtlCol="0">
            <a:spAutoFit/>
          </a:bodyPr>
          <a:lstStyle/>
          <a:p>
            <a:pPr algn="just"/>
            <a:r>
              <a:rPr lang="fr-FR" sz="2200" dirty="0">
                <a:solidFill>
                  <a:schemeClr val="tx1">
                    <a:lumMod val="85000"/>
                    <a:lumOff val="15000"/>
                  </a:schemeClr>
                </a:solidFill>
                <a:latin typeface="Trebuchet MS" panose="020B0603020202020204" pitchFamily="34" charset="0"/>
                <a:ea typeface="Times New Roman" panose="02020603050405020304" pitchFamily="18" charset="0"/>
              </a:rPr>
              <a:t>Le procédé de conception projet </a:t>
            </a:r>
            <a:r>
              <a:rPr lang="fr-FR" sz="2200" dirty="0">
                <a:solidFill>
                  <a:srgbClr val="FF6600"/>
                </a:solidFill>
                <a:latin typeface="Trebuchet MS" panose="020B0603020202020204" pitchFamily="34" charset="0"/>
                <a:ea typeface="Times New Roman" panose="02020603050405020304" pitchFamily="18" charset="0"/>
              </a:rPr>
              <a:t>O</a:t>
            </a:r>
            <a:r>
              <a:rPr lang="fr-FR" sz="2200" dirty="0">
                <a:solidFill>
                  <a:schemeClr val="tx1">
                    <a:lumMod val="85000"/>
                    <a:lumOff val="15000"/>
                  </a:schemeClr>
                </a:solidFill>
                <a:latin typeface="Trebuchet MS" panose="020B0603020202020204" pitchFamily="34" charset="0"/>
                <a:ea typeface="Times New Roman" panose="02020603050405020304" pitchFamily="18" charset="0"/>
              </a:rPr>
              <a:t>ui </a:t>
            </a:r>
            <a:r>
              <a:rPr lang="fr-FR" sz="2200" dirty="0">
                <a:solidFill>
                  <a:srgbClr val="00B082"/>
                </a:solidFill>
                <a:latin typeface="Trebuchet MS" panose="020B0603020202020204" pitchFamily="34" charset="0"/>
                <a:ea typeface="Times New Roman" panose="02020603050405020304" pitchFamily="18" charset="0"/>
              </a:rPr>
              <a:t>E</a:t>
            </a:r>
            <a:r>
              <a:rPr lang="fr-FR" sz="2200" dirty="0">
                <a:solidFill>
                  <a:schemeClr val="tx1">
                    <a:lumMod val="85000"/>
                    <a:lumOff val="15000"/>
                  </a:schemeClr>
                </a:solidFill>
                <a:latin typeface="Trebuchet MS" panose="020B0603020202020204" pitchFamily="34" charset="0"/>
                <a:ea typeface="Times New Roman" panose="02020603050405020304" pitchFamily="18" charset="0"/>
              </a:rPr>
              <a:t>nsemble </a:t>
            </a:r>
            <a:r>
              <a:rPr lang="fr-FR" sz="2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s’</a:t>
            </a:r>
            <a:r>
              <a:rPr lang="fr-FR"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appuie sur </a:t>
            </a:r>
            <a:r>
              <a:rPr lang="fr-FR" sz="2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l</a:t>
            </a:r>
            <a:r>
              <a:rPr lang="fr-FR"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es mêmes leviers moteurs qu’une start-up</a:t>
            </a:r>
            <a:r>
              <a:rPr lang="fr-FR" sz="2200" dirty="0">
                <a:solidFill>
                  <a:schemeClr val="tx1">
                    <a:lumMod val="85000"/>
                    <a:lumOff val="15000"/>
                  </a:schemeClr>
                </a:solidFill>
                <a:latin typeface="Trebuchet MS" panose="020B0603020202020204" pitchFamily="34" charset="0"/>
              </a:rPr>
              <a:t> qui a</a:t>
            </a:r>
            <a:r>
              <a:rPr lang="fr-FR" sz="2200" dirty="0">
                <a:solidFill>
                  <a:schemeClr val="tx1">
                    <a:lumMod val="85000"/>
                    <a:lumOff val="15000"/>
                  </a:schemeClr>
                </a:solidFill>
                <a:latin typeface="Trebuchet MS" panose="020B0603020202020204" pitchFamily="34" charset="0"/>
                <a:ea typeface="Times New Roman" panose="02020603050405020304" pitchFamily="18" charset="0"/>
              </a:rPr>
              <a:t> levé 3 millions d’euros pour leurs apports aux personnes en perte d’autonomie, à savoir</a:t>
            </a:r>
            <a:r>
              <a:rPr lang="fr-FR"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fr-FR" sz="2200" dirty="0">
              <a:solidFill>
                <a:schemeClr val="tx1">
                  <a:lumMod val="85000"/>
                  <a:lumOff val="15000"/>
                </a:schemeClr>
              </a:solidFill>
              <a:latin typeface="Trebuchet MS" panose="020B0603020202020204" pitchFamily="34" charset="0"/>
              <a:ea typeface="Times New Roman" panose="02020603050405020304" pitchFamily="18" charset="0"/>
            </a:endParaRPr>
          </a:p>
        </p:txBody>
      </p:sp>
      <p:sp>
        <p:nvSpPr>
          <p:cNvPr id="10" name="Espace réservé du contenu 2">
            <a:extLst>
              <a:ext uri="{FF2B5EF4-FFF2-40B4-BE49-F238E27FC236}">
                <a16:creationId xmlns:a16="http://schemas.microsoft.com/office/drawing/2014/main" id="{6FEF9B3D-5FF9-4452-B39E-BC5BA8BCE791}"/>
              </a:ext>
            </a:extLst>
          </p:cNvPr>
          <p:cNvSpPr txBox="1">
            <a:spLocks/>
          </p:cNvSpPr>
          <p:nvPr/>
        </p:nvSpPr>
        <p:spPr>
          <a:xfrm>
            <a:off x="5732061" y="3057099"/>
            <a:ext cx="6261057" cy="6486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lgn="ctr">
              <a:buFont typeface="Wingdings 3" charset="2"/>
              <a:buNone/>
            </a:pPr>
            <a:r>
              <a:rPr lang="fr-FR" sz="2300" b="1" dirty="0">
                <a:solidFill>
                  <a:srgbClr val="FF6600"/>
                </a:solidFill>
                <a:latin typeface="Trebuchet MS" panose="020B0603020202020204" pitchFamily="34" charset="0"/>
                <a:cs typeface="Arial" panose="020B0604020202020204" pitchFamily="34" charset="0"/>
              </a:rPr>
              <a:t>O</a:t>
            </a:r>
            <a:r>
              <a:rPr lang="fr-FR" sz="2300" b="1" dirty="0">
                <a:solidFill>
                  <a:schemeClr val="tx1">
                    <a:lumMod val="85000"/>
                    <a:lumOff val="15000"/>
                  </a:schemeClr>
                </a:solidFill>
                <a:latin typeface="Trebuchet MS" panose="020B0603020202020204" pitchFamily="34" charset="0"/>
                <a:cs typeface="Arial" panose="020B0604020202020204" pitchFamily="34" charset="0"/>
              </a:rPr>
              <a:t>ui </a:t>
            </a:r>
            <a:r>
              <a:rPr lang="fr-FR" sz="2300" b="1" dirty="0">
                <a:solidFill>
                  <a:srgbClr val="00B082"/>
                </a:solidFill>
                <a:latin typeface="Trebuchet MS" panose="020B0603020202020204" pitchFamily="34" charset="0"/>
                <a:cs typeface="Arial" panose="020B0604020202020204" pitchFamily="34" charset="0"/>
              </a:rPr>
              <a:t>E</a:t>
            </a:r>
            <a:r>
              <a:rPr lang="fr-FR" sz="2300" b="1" dirty="0">
                <a:solidFill>
                  <a:schemeClr val="tx1">
                    <a:lumMod val="85000"/>
                    <a:lumOff val="15000"/>
                  </a:schemeClr>
                </a:solidFill>
                <a:latin typeface="Trebuchet MS" panose="020B0603020202020204" pitchFamily="34" charset="0"/>
                <a:cs typeface="Arial" panose="020B0604020202020204" pitchFamily="34" charset="0"/>
              </a:rPr>
              <a:t>nsemble complète cette proposition :</a:t>
            </a:r>
            <a:endParaRPr lang="fr-FR" sz="2300" b="1" dirty="0">
              <a:solidFill>
                <a:schemeClr val="tx1">
                  <a:lumMod val="85000"/>
                  <a:lumOff val="15000"/>
                </a:schemeClr>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046C202F-1C52-4340-8881-67F93FF73AF6}"/>
              </a:ext>
            </a:extLst>
          </p:cNvPr>
          <p:cNvSpPr txBox="1">
            <a:spLocks/>
          </p:cNvSpPr>
          <p:nvPr/>
        </p:nvSpPr>
        <p:spPr>
          <a:xfrm>
            <a:off x="2129057" y="3152634"/>
            <a:ext cx="3187359" cy="150249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lgn="just">
              <a:buFont typeface="Wingdings 3" charset="2"/>
              <a:buNone/>
            </a:pPr>
            <a:r>
              <a:rPr lang="fr-FR" dirty="0">
                <a:solidFill>
                  <a:srgbClr val="FF6600"/>
                </a:solidFill>
                <a:ea typeface="Times New Roman" panose="02020603050405020304" pitchFamily="18" charset="0"/>
                <a:cs typeface="Arial" panose="020B0604020202020204" pitchFamily="34" charset="0"/>
              </a:rPr>
              <a:t>►</a:t>
            </a:r>
            <a:r>
              <a:rPr lang="fr-FR" sz="1700" dirty="0">
                <a:solidFill>
                  <a:schemeClr val="accent2"/>
                </a:solidFill>
                <a:ea typeface="Times New Roman" panose="02020603050405020304" pitchFamily="18" charset="0"/>
                <a:cs typeface="Arial" panose="020B0604020202020204" pitchFamily="34" charset="0"/>
              </a:rPr>
              <a:t> </a:t>
            </a:r>
            <a:r>
              <a:rPr lang="fr-FR" sz="17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Garantir la stabilité des aidants professionnels par des compétences et une personnalité qui répond à leurs besoins </a:t>
            </a:r>
          </a:p>
        </p:txBody>
      </p:sp>
      <p:sp>
        <p:nvSpPr>
          <p:cNvPr id="11" name="Hexagone 10">
            <a:extLst>
              <a:ext uri="{FF2B5EF4-FFF2-40B4-BE49-F238E27FC236}">
                <a16:creationId xmlns:a16="http://schemas.microsoft.com/office/drawing/2014/main" id="{3123876E-4CEE-4687-8AF8-79EF88A809EC}"/>
              </a:ext>
            </a:extLst>
          </p:cNvPr>
          <p:cNvSpPr/>
          <p:nvPr/>
        </p:nvSpPr>
        <p:spPr>
          <a:xfrm flipH="1">
            <a:off x="834417" y="1411771"/>
            <a:ext cx="561246" cy="378468"/>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latin typeface="Trebuchet MS" panose="020B0603020202020204" pitchFamily="34" charset="0"/>
              </a:rPr>
              <a:t>1</a:t>
            </a:r>
          </a:p>
        </p:txBody>
      </p:sp>
      <p:sp>
        <p:nvSpPr>
          <p:cNvPr id="6" name="ZoneTexte 5">
            <a:extLst>
              <a:ext uri="{FF2B5EF4-FFF2-40B4-BE49-F238E27FC236}">
                <a16:creationId xmlns:a16="http://schemas.microsoft.com/office/drawing/2014/main" id="{E759633B-9C61-4995-AD61-94A1A79A0E9E}"/>
              </a:ext>
            </a:extLst>
          </p:cNvPr>
          <p:cNvSpPr txBox="1"/>
          <p:nvPr/>
        </p:nvSpPr>
        <p:spPr>
          <a:xfrm>
            <a:off x="7455877" y="5904025"/>
            <a:ext cx="4537241" cy="1107996"/>
          </a:xfrm>
          <a:prstGeom prst="rect">
            <a:avLst/>
          </a:prstGeom>
          <a:noFill/>
        </p:spPr>
        <p:txBody>
          <a:bodyPr wrap="square" rtlCol="0">
            <a:spAutoFit/>
          </a:bodyPr>
          <a:lstStyle/>
          <a:p>
            <a:pPr marL="0" lvl="0" algn="l"/>
            <a:r>
              <a:rPr lang="fr-FR"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Un </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exemple </a:t>
            </a:r>
            <a:r>
              <a:rPr lang="fr-FR"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 b</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esoin d’accompagnement de 22h30 par semaine </a:t>
            </a:r>
          </a:p>
          <a:p>
            <a:pPr marL="0" lvl="0" algn="l"/>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Coût de la prestation brute mensuelle Oui Ensemble</a:t>
            </a:r>
            <a:r>
              <a:rPr lang="fr-FR" sz="1200" b="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1 679€   </a:t>
            </a:r>
          </a:p>
          <a:p>
            <a:pPr marL="0" lvl="0" algn="l"/>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Coût de la prestation brute mensuelle </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Start-up 2 211€</a:t>
            </a:r>
            <a:endParaRPr lang="fr-FR"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marL="0" lvl="0" algn="l"/>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rPr>
              <a:t>Soit une économie de</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rPr>
              <a:t> </a:t>
            </a:r>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rPr>
              <a:t>532€ </a:t>
            </a:r>
            <a:r>
              <a:rPr lang="fr-FR" sz="1200" dirty="0">
                <a:solidFill>
                  <a:schemeClr val="tx1">
                    <a:lumMod val="85000"/>
                    <a:lumOff val="15000"/>
                  </a:schemeClr>
                </a:solidFill>
                <a:latin typeface="Trebuchet MS" panose="020B0603020202020204" pitchFamily="34" charset="0"/>
                <a:ea typeface="Times New Roman" panose="02020603050405020304" pitchFamily="18" charset="0"/>
              </a:rPr>
              <a:t>par mois et </a:t>
            </a:r>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rPr>
              <a:t>6 384€ </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rPr>
              <a:t>par an</a:t>
            </a:r>
            <a:r>
              <a:rPr lang="fr-FR" sz="1200" dirty="0">
                <a:solidFill>
                  <a:schemeClr val="tx1">
                    <a:lumMod val="85000"/>
                    <a:lumOff val="15000"/>
                  </a:schemeClr>
                </a:solidFill>
                <a:latin typeface="Trebuchet MS" panose="020B0603020202020204" pitchFamily="34" charset="0"/>
                <a:ea typeface="Times New Roman" panose="02020603050405020304" pitchFamily="18" charset="0"/>
              </a:rPr>
              <a:t> </a:t>
            </a:r>
            <a:endParaRPr lang="fr-FR" sz="1200" dirty="0">
              <a:solidFill>
                <a:schemeClr val="tx1">
                  <a:lumMod val="85000"/>
                  <a:lumOff val="15000"/>
                </a:schemeClr>
              </a:solidFill>
              <a:latin typeface="Trebuchet MS" panose="020B0603020202020204" pitchFamily="34" charset="0"/>
            </a:endParaRPr>
          </a:p>
          <a:p>
            <a:endParaRPr lang="fr-FR" dirty="0"/>
          </a:p>
        </p:txBody>
      </p:sp>
      <p:pic>
        <p:nvPicPr>
          <p:cNvPr id="12" name="Image 11">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4" name="Image 3">
            <a:extLst>
              <a:ext uri="{FF2B5EF4-FFF2-40B4-BE49-F238E27FC236}">
                <a16:creationId xmlns:a16="http://schemas.microsoft.com/office/drawing/2014/main" id="{F496FB5B-1F09-80F6-4A8E-A5BB14EDCD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959" y="3090114"/>
            <a:ext cx="2107590" cy="1863656"/>
          </a:xfrm>
          <a:prstGeom prst="rect">
            <a:avLst/>
          </a:prstGeom>
        </p:spPr>
      </p:pic>
      <p:sp>
        <p:nvSpPr>
          <p:cNvPr id="3" name="Titre 1">
            <a:extLst>
              <a:ext uri="{FF2B5EF4-FFF2-40B4-BE49-F238E27FC236}">
                <a16:creationId xmlns:a16="http://schemas.microsoft.com/office/drawing/2014/main" id="{1DF2340A-5F26-6B29-6562-08147369E353}"/>
              </a:ext>
            </a:extLst>
          </p:cNvPr>
          <p:cNvSpPr txBox="1">
            <a:spLocks/>
          </p:cNvSpPr>
          <p:nvPr/>
        </p:nvSpPr>
        <p:spPr>
          <a:xfrm>
            <a:off x="1563302" y="338230"/>
            <a:ext cx="6757737" cy="825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0725" indent="-720725"/>
            <a:r>
              <a:rPr lang="fr-FR" sz="4000" dirty="0">
                <a:effectLst>
                  <a:outerShdw blurRad="38100" dist="38100" dir="2700000" algn="tl">
                    <a:srgbClr val="000000">
                      <a:alpha val="43137"/>
                    </a:srgbClr>
                  </a:outerShdw>
                </a:effectLst>
                <a:latin typeface="Trebuchet MS" panose="020B0603020202020204" pitchFamily="34" charset="0"/>
              </a:rPr>
              <a:t>Apports spécifiques France :</a:t>
            </a:r>
            <a:endParaRPr lang="fr-FR" sz="4000" b="1" dirty="0">
              <a:latin typeface="Trebuchet MS" panose="020B0603020202020204" pitchFamily="34" charset="0"/>
            </a:endParaRPr>
          </a:p>
        </p:txBody>
      </p:sp>
      <p:sp>
        <p:nvSpPr>
          <p:cNvPr id="13" name="Flèche : droite à entaille 12">
            <a:extLst>
              <a:ext uri="{FF2B5EF4-FFF2-40B4-BE49-F238E27FC236}">
                <a16:creationId xmlns:a16="http://schemas.microsoft.com/office/drawing/2014/main" id="{98521858-B0BF-C63D-8514-DC81CF995687}"/>
              </a:ext>
            </a:extLst>
          </p:cNvPr>
          <p:cNvSpPr/>
          <p:nvPr/>
        </p:nvSpPr>
        <p:spPr>
          <a:xfrm>
            <a:off x="52431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4628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80">
                                          <p:stCondLst>
                                            <p:cond delay="0"/>
                                          </p:stCondLst>
                                        </p:cTn>
                                        <p:tgtEl>
                                          <p:spTgt spid="8"/>
                                        </p:tgtEl>
                                      </p:cBhvr>
                                    </p:animEffect>
                                    <p:anim calcmode="lin" valueType="num">
                                      <p:cBhvr>
                                        <p:cTn id="4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8" dur="26">
                                          <p:stCondLst>
                                            <p:cond delay="650"/>
                                          </p:stCondLst>
                                        </p:cTn>
                                        <p:tgtEl>
                                          <p:spTgt spid="8"/>
                                        </p:tgtEl>
                                      </p:cBhvr>
                                      <p:to x="100000" y="60000"/>
                                    </p:animScale>
                                    <p:animScale>
                                      <p:cBhvr>
                                        <p:cTn id="49" dur="166" decel="50000">
                                          <p:stCondLst>
                                            <p:cond delay="676"/>
                                          </p:stCondLst>
                                        </p:cTn>
                                        <p:tgtEl>
                                          <p:spTgt spid="8"/>
                                        </p:tgtEl>
                                      </p:cBhvr>
                                      <p:to x="100000" y="100000"/>
                                    </p:animScale>
                                    <p:animScale>
                                      <p:cBhvr>
                                        <p:cTn id="50" dur="26">
                                          <p:stCondLst>
                                            <p:cond delay="1312"/>
                                          </p:stCondLst>
                                        </p:cTn>
                                        <p:tgtEl>
                                          <p:spTgt spid="8"/>
                                        </p:tgtEl>
                                      </p:cBhvr>
                                      <p:to x="100000" y="80000"/>
                                    </p:animScale>
                                    <p:animScale>
                                      <p:cBhvr>
                                        <p:cTn id="51" dur="166" decel="50000">
                                          <p:stCondLst>
                                            <p:cond delay="1338"/>
                                          </p:stCondLst>
                                        </p:cTn>
                                        <p:tgtEl>
                                          <p:spTgt spid="8"/>
                                        </p:tgtEl>
                                      </p:cBhvr>
                                      <p:to x="100000" y="100000"/>
                                    </p:animScale>
                                    <p:animScale>
                                      <p:cBhvr>
                                        <p:cTn id="52" dur="26">
                                          <p:stCondLst>
                                            <p:cond delay="1642"/>
                                          </p:stCondLst>
                                        </p:cTn>
                                        <p:tgtEl>
                                          <p:spTgt spid="8"/>
                                        </p:tgtEl>
                                      </p:cBhvr>
                                      <p:to x="100000" y="90000"/>
                                    </p:animScale>
                                    <p:animScale>
                                      <p:cBhvr>
                                        <p:cTn id="53" dur="166" decel="50000">
                                          <p:stCondLst>
                                            <p:cond delay="1668"/>
                                          </p:stCondLst>
                                        </p:cTn>
                                        <p:tgtEl>
                                          <p:spTgt spid="8"/>
                                        </p:tgtEl>
                                      </p:cBhvr>
                                      <p:to x="100000" y="100000"/>
                                    </p:animScale>
                                    <p:animScale>
                                      <p:cBhvr>
                                        <p:cTn id="54" dur="26">
                                          <p:stCondLst>
                                            <p:cond delay="1808"/>
                                          </p:stCondLst>
                                        </p:cTn>
                                        <p:tgtEl>
                                          <p:spTgt spid="8"/>
                                        </p:tgtEl>
                                      </p:cBhvr>
                                      <p:to x="100000" y="95000"/>
                                    </p:animScale>
                                    <p:animScale>
                                      <p:cBhvr>
                                        <p:cTn id="55" dur="166" decel="50000">
                                          <p:stCondLst>
                                            <p:cond delay="1834"/>
                                          </p:stCondLst>
                                        </p:cTn>
                                        <p:tgtEl>
                                          <p:spTgt spid="8"/>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7">
                                            <p:txEl>
                                              <p:pRg st="0" end="0"/>
                                            </p:txEl>
                                          </p:spTgt>
                                        </p:tgtEl>
                                        <p:attrNameLst>
                                          <p:attrName>style.visibility</p:attrName>
                                        </p:attrNameLst>
                                      </p:cBhvr>
                                      <p:to>
                                        <p:strVal val="visible"/>
                                      </p:to>
                                    </p:set>
                                    <p:animEffect transition="in" filter="wipe(down)">
                                      <p:cBhvr>
                                        <p:cTn id="60" dur="580">
                                          <p:stCondLst>
                                            <p:cond delay="0"/>
                                          </p:stCondLst>
                                        </p:cTn>
                                        <p:tgtEl>
                                          <p:spTgt spid="7">
                                            <p:txEl>
                                              <p:pRg st="0" end="0"/>
                                            </p:txEl>
                                          </p:spTgt>
                                        </p:tgtEl>
                                      </p:cBhvr>
                                    </p:animEffect>
                                    <p:anim calcmode="lin" valueType="num">
                                      <p:cBhvr>
                                        <p:cTn id="61"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7">
                                            <p:txEl>
                                              <p:pRg st="0" end="0"/>
                                            </p:txEl>
                                          </p:spTgt>
                                        </p:tgtEl>
                                      </p:cBhvr>
                                      <p:to x="100000" y="60000"/>
                                    </p:animScale>
                                    <p:animScale>
                                      <p:cBhvr>
                                        <p:cTn id="67" dur="166" decel="50000">
                                          <p:stCondLst>
                                            <p:cond delay="676"/>
                                          </p:stCondLst>
                                        </p:cTn>
                                        <p:tgtEl>
                                          <p:spTgt spid="7">
                                            <p:txEl>
                                              <p:pRg st="0" end="0"/>
                                            </p:txEl>
                                          </p:spTgt>
                                        </p:tgtEl>
                                      </p:cBhvr>
                                      <p:to x="100000" y="100000"/>
                                    </p:animScale>
                                    <p:animScale>
                                      <p:cBhvr>
                                        <p:cTn id="68" dur="26">
                                          <p:stCondLst>
                                            <p:cond delay="1312"/>
                                          </p:stCondLst>
                                        </p:cTn>
                                        <p:tgtEl>
                                          <p:spTgt spid="7">
                                            <p:txEl>
                                              <p:pRg st="0" end="0"/>
                                            </p:txEl>
                                          </p:spTgt>
                                        </p:tgtEl>
                                      </p:cBhvr>
                                      <p:to x="100000" y="80000"/>
                                    </p:animScale>
                                    <p:animScale>
                                      <p:cBhvr>
                                        <p:cTn id="69" dur="166" decel="50000">
                                          <p:stCondLst>
                                            <p:cond delay="1338"/>
                                          </p:stCondLst>
                                        </p:cTn>
                                        <p:tgtEl>
                                          <p:spTgt spid="7">
                                            <p:txEl>
                                              <p:pRg st="0" end="0"/>
                                            </p:txEl>
                                          </p:spTgt>
                                        </p:tgtEl>
                                      </p:cBhvr>
                                      <p:to x="100000" y="100000"/>
                                    </p:animScale>
                                    <p:animScale>
                                      <p:cBhvr>
                                        <p:cTn id="70" dur="26">
                                          <p:stCondLst>
                                            <p:cond delay="1642"/>
                                          </p:stCondLst>
                                        </p:cTn>
                                        <p:tgtEl>
                                          <p:spTgt spid="7">
                                            <p:txEl>
                                              <p:pRg st="0" end="0"/>
                                            </p:txEl>
                                          </p:spTgt>
                                        </p:tgtEl>
                                      </p:cBhvr>
                                      <p:to x="100000" y="90000"/>
                                    </p:animScale>
                                    <p:animScale>
                                      <p:cBhvr>
                                        <p:cTn id="71" dur="166" decel="50000">
                                          <p:stCondLst>
                                            <p:cond delay="1668"/>
                                          </p:stCondLst>
                                        </p:cTn>
                                        <p:tgtEl>
                                          <p:spTgt spid="7">
                                            <p:txEl>
                                              <p:pRg st="0" end="0"/>
                                            </p:txEl>
                                          </p:spTgt>
                                        </p:tgtEl>
                                      </p:cBhvr>
                                      <p:to x="100000" y="100000"/>
                                    </p:animScale>
                                    <p:animScale>
                                      <p:cBhvr>
                                        <p:cTn id="72" dur="26">
                                          <p:stCondLst>
                                            <p:cond delay="1808"/>
                                          </p:stCondLst>
                                        </p:cTn>
                                        <p:tgtEl>
                                          <p:spTgt spid="7">
                                            <p:txEl>
                                              <p:pRg st="0" end="0"/>
                                            </p:txEl>
                                          </p:spTgt>
                                        </p:tgtEl>
                                      </p:cBhvr>
                                      <p:to x="100000" y="95000"/>
                                    </p:animScale>
                                    <p:animScale>
                                      <p:cBhvr>
                                        <p:cTn id="73" dur="166" decel="50000">
                                          <p:stCondLst>
                                            <p:cond delay="1834"/>
                                          </p:stCondLst>
                                        </p:cTn>
                                        <p:tgtEl>
                                          <p:spTgt spid="7">
                                            <p:txEl>
                                              <p:pRg st="0" end="0"/>
                                            </p:txEl>
                                          </p:spTgt>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3"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
                                        <p:tgtEl>
                                          <p:spTgt spid="10"/>
                                        </p:tgtEl>
                                      </p:cBhvr>
                                    </p:animEffect>
                                    <p:anim calcmode="lin" valueType="num">
                                      <p:cBhvr>
                                        <p:cTn id="79" dur="400" fill="hold"/>
                                        <p:tgtEl>
                                          <p:spTgt spid="10"/>
                                        </p:tgtEl>
                                        <p:attrNameLst>
                                          <p:attrName>ppt_x</p:attrName>
                                        </p:attrNameLst>
                                      </p:cBhvr>
                                      <p:tavLst>
                                        <p:tav tm="0">
                                          <p:val>
                                            <p:strVal val="#ppt_x"/>
                                          </p:val>
                                        </p:tav>
                                        <p:tav tm="100000">
                                          <p:val>
                                            <p:strVal val="#ppt_x"/>
                                          </p:val>
                                        </p:tav>
                                      </p:tavLst>
                                    </p:anim>
                                    <p:anim calcmode="lin" valueType="num">
                                      <p:cBhvr>
                                        <p:cTn id="80" dur="400" fill="hold"/>
                                        <p:tgtEl>
                                          <p:spTgt spid="10"/>
                                        </p:tgtEl>
                                        <p:attrNameLst>
                                          <p:attrName>ppt_y</p:attrName>
                                        </p:attrNameLst>
                                      </p:cBhvr>
                                      <p:tavLst>
                                        <p:tav tm="0">
                                          <p:val>
                                            <p:strVal val="#ppt_y+0.31"/>
                                          </p:val>
                                        </p:tav>
                                        <p:tav tm="100000">
                                          <p:val>
                                            <p:strVal val="#ppt_y+0.31"/>
                                          </p:val>
                                        </p:tav>
                                      </p:tavLst>
                                    </p:anim>
                                    <p:anim calcmode="lin" valueType="num">
                                      <p:cBhvr>
                                        <p:cTn id="81"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2"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1000"/>
                                        <p:tgtEl>
                                          <p:spTgt spid="9"/>
                                        </p:tgtEl>
                                      </p:cBhvr>
                                    </p:animEffect>
                                    <p:anim calcmode="lin" valueType="num">
                                      <p:cBhvr>
                                        <p:cTn id="88" dur="1000" fill="hold"/>
                                        <p:tgtEl>
                                          <p:spTgt spid="9"/>
                                        </p:tgtEl>
                                        <p:attrNameLst>
                                          <p:attrName>ppt_x</p:attrName>
                                        </p:attrNameLst>
                                      </p:cBhvr>
                                      <p:tavLst>
                                        <p:tav tm="0">
                                          <p:val>
                                            <p:strVal val="#ppt_x"/>
                                          </p:val>
                                        </p:tav>
                                        <p:tav tm="100000">
                                          <p:val>
                                            <p:strVal val="#ppt_x"/>
                                          </p:val>
                                        </p:tav>
                                      </p:tavLst>
                                    </p:anim>
                                    <p:anim calcmode="lin" valueType="num">
                                      <p:cBhvr>
                                        <p:cTn id="8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randombar(horizontal)">
                                      <p:cBhvr>
                                        <p:cTn id="9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Graphic spid="9" grpId="0">
        <p:bldAsOne/>
      </p:bldGraphic>
      <p:bldP spid="2" grpId="0"/>
      <p:bldP spid="10" grpId="0"/>
      <p:bldP spid="8" grpId="0"/>
      <p:bldP spid="11" grpId="0" animBg="1"/>
      <p:bldP spid="6"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612232" y="1408901"/>
            <a:ext cx="8662252" cy="555478"/>
          </a:xfrm>
        </p:spPr>
        <p:txBody>
          <a:bodyPr>
            <a:noAutofit/>
          </a:bodyPr>
          <a:lstStyle/>
          <a:p>
            <a:r>
              <a:rPr lang="fr-FR" sz="3200" b="1" dirty="0">
                <a:latin typeface="Trebuchet MS" panose="020B0603020202020204" pitchFamily="34" charset="0"/>
                <a:cs typeface="Arial" panose="020B0604020202020204" pitchFamily="34" charset="0"/>
              </a:rPr>
              <a:t>Un choix de prestations à domicile</a:t>
            </a:r>
            <a:endParaRPr lang="fr-FR" sz="3200" b="1" dirty="0">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F3EC5428-6C5A-4BD6-8DD7-BAA3342F9C1E}"/>
              </a:ext>
            </a:extLst>
          </p:cNvPr>
          <p:cNvSpPr txBox="1">
            <a:spLocks/>
          </p:cNvSpPr>
          <p:nvPr/>
        </p:nvSpPr>
        <p:spPr>
          <a:xfrm>
            <a:off x="426457" y="3253155"/>
            <a:ext cx="3354234" cy="283073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fr-FR" sz="2200" dirty="0">
                <a:solidFill>
                  <a:schemeClr val="tx1">
                    <a:lumMod val="85000"/>
                    <a:lumOff val="15000"/>
                  </a:schemeClr>
                </a:solidFill>
                <a:latin typeface="Trebuchet MS" panose="020B0603020202020204" pitchFamily="34" charset="0"/>
                <a:ea typeface="MS Mincho" panose="02020609040205080304" pitchFamily="49" charset="-128"/>
              </a:rPr>
              <a:t>Métiers à domicile insérés dans le paysage économique local sur des passerelles solidaires avec les partenaires ciblés comme intervenants-clés</a:t>
            </a:r>
          </a:p>
          <a:p>
            <a:pPr marL="360363" indent="-360363">
              <a:buNone/>
            </a:pPr>
            <a:r>
              <a:rPr lang="fr-FR" sz="2000" dirty="0">
                <a:solidFill>
                  <a:schemeClr val="accent2"/>
                </a:solidFill>
                <a:ea typeface="MS Mincho" panose="02020609040205080304" pitchFamily="49" charset="-128"/>
              </a:rPr>
              <a:t> </a:t>
            </a:r>
            <a:endParaRPr lang="fr-FR" sz="2000" dirty="0">
              <a:solidFill>
                <a:schemeClr val="tx1"/>
              </a:solidFill>
              <a:ea typeface="MS Mincho" panose="02020609040205080304" pitchFamily="49" charset="-128"/>
              <a:cs typeface="Arial" panose="020B0604020202020204" pitchFamily="34" charset="0"/>
            </a:endParaRPr>
          </a:p>
        </p:txBody>
      </p:sp>
      <p:graphicFrame>
        <p:nvGraphicFramePr>
          <p:cNvPr id="9" name="Diagramme 8">
            <a:extLst>
              <a:ext uri="{FF2B5EF4-FFF2-40B4-BE49-F238E27FC236}">
                <a16:creationId xmlns:a16="http://schemas.microsoft.com/office/drawing/2014/main" id="{D592704E-2447-4A0F-A98F-8FF6E926A677}"/>
              </a:ext>
            </a:extLst>
          </p:cNvPr>
          <p:cNvGraphicFramePr/>
          <p:nvPr/>
        </p:nvGraphicFramePr>
        <p:xfrm>
          <a:off x="3780691" y="2376567"/>
          <a:ext cx="8338645" cy="3707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a16="http://schemas.microsoft.com/office/drawing/2014/main" id="{E7C9D822-F731-4805-939B-4E73FBA03FF2}"/>
              </a:ext>
            </a:extLst>
          </p:cNvPr>
          <p:cNvSpPr txBox="1"/>
          <p:nvPr/>
        </p:nvSpPr>
        <p:spPr>
          <a:xfrm>
            <a:off x="6677890" y="5855677"/>
            <a:ext cx="5441447" cy="738664"/>
          </a:xfrm>
          <a:prstGeom prst="rect">
            <a:avLst/>
          </a:prstGeom>
          <a:noFill/>
        </p:spPr>
        <p:txBody>
          <a:bodyPr wrap="square" rtlCol="0">
            <a:spAutoFit/>
          </a:bodyPr>
          <a:lstStyle/>
          <a:p>
            <a:r>
              <a:rPr lang="fr-FR" sz="1400" dirty="0">
                <a:solidFill>
                  <a:schemeClr val="tx1">
                    <a:lumMod val="85000"/>
                    <a:lumOff val="15000"/>
                  </a:schemeClr>
                </a:solidFill>
                <a:latin typeface="Trebuchet MS" panose="020B0603020202020204" pitchFamily="34" charset="0"/>
                <a:cs typeface="Times New Roman" panose="02020603050405020304" pitchFamily="18" charset="0"/>
              </a:rPr>
              <a:t>  * À ce jour </a:t>
            </a:r>
            <a:r>
              <a:rPr lang="fr-FR" sz="14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26 activités répertoriées en trois groupes</a:t>
            </a:r>
          </a:p>
          <a:p>
            <a:r>
              <a:rPr lang="fr-FR" sz="1400" dirty="0">
                <a:solidFill>
                  <a:schemeClr val="tx1">
                    <a:lumMod val="85000"/>
                    <a:lumOff val="15000"/>
                  </a:schemeClr>
                </a:solidFill>
                <a:latin typeface="Trebuchet MS" panose="020B0603020202020204" pitchFamily="34" charset="0"/>
                <a:cs typeface="Times New Roman" panose="02020603050405020304" pitchFamily="18" charset="0"/>
              </a:rPr>
              <a:t> ** GPEC : Gestion Prévisionnelle des Emplois et des Compétences</a:t>
            </a:r>
          </a:p>
          <a:p>
            <a:r>
              <a:rPr lang="fr-FR" sz="1400" dirty="0">
                <a:solidFill>
                  <a:schemeClr val="tx1">
                    <a:lumMod val="85000"/>
                    <a:lumOff val="15000"/>
                  </a:schemeClr>
                </a:solidFill>
                <a:latin typeface="Trebuchet MS" panose="020B0603020202020204" pitchFamily="34" charset="0"/>
              </a:rPr>
              <a:t>*** RSE : Responsabilité Sociétale des Entreprises</a:t>
            </a:r>
          </a:p>
        </p:txBody>
      </p:sp>
      <p:sp>
        <p:nvSpPr>
          <p:cNvPr id="12" name="Hexagone 11">
            <a:extLst>
              <a:ext uri="{FF2B5EF4-FFF2-40B4-BE49-F238E27FC236}">
                <a16:creationId xmlns:a16="http://schemas.microsoft.com/office/drawing/2014/main" id="{B1F6D073-4D64-438C-9601-B9AB18D8DBA2}"/>
              </a:ext>
            </a:extLst>
          </p:cNvPr>
          <p:cNvSpPr/>
          <p:nvPr/>
        </p:nvSpPr>
        <p:spPr>
          <a:xfrm flipH="1">
            <a:off x="4064926" y="4812128"/>
            <a:ext cx="488689" cy="3315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t>3</a:t>
            </a:r>
          </a:p>
        </p:txBody>
      </p:sp>
      <p:sp>
        <p:nvSpPr>
          <p:cNvPr id="16" name="Hexagone 15">
            <a:extLst>
              <a:ext uri="{FF2B5EF4-FFF2-40B4-BE49-F238E27FC236}">
                <a16:creationId xmlns:a16="http://schemas.microsoft.com/office/drawing/2014/main" id="{3C4C8941-F3F4-4D7E-9AF0-E9B570AAE4D7}"/>
              </a:ext>
            </a:extLst>
          </p:cNvPr>
          <p:cNvSpPr/>
          <p:nvPr/>
        </p:nvSpPr>
        <p:spPr>
          <a:xfrm flipH="1">
            <a:off x="4004159" y="3253155"/>
            <a:ext cx="477226" cy="32914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t>2</a:t>
            </a:r>
          </a:p>
        </p:txBody>
      </p:sp>
      <p:pic>
        <p:nvPicPr>
          <p:cNvPr id="10" name="Image 9">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Titre 1">
            <a:extLst>
              <a:ext uri="{FF2B5EF4-FFF2-40B4-BE49-F238E27FC236}">
                <a16:creationId xmlns:a16="http://schemas.microsoft.com/office/drawing/2014/main" id="{FB515D17-5848-DFDA-684F-B7C0387E1934}"/>
              </a:ext>
            </a:extLst>
          </p:cNvPr>
          <p:cNvSpPr txBox="1">
            <a:spLocks/>
          </p:cNvSpPr>
          <p:nvPr/>
        </p:nvSpPr>
        <p:spPr>
          <a:xfrm>
            <a:off x="1615440" y="368710"/>
            <a:ext cx="8185052" cy="825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effectLst>
                  <a:outerShdw blurRad="38100" dist="38100" dir="2700000" algn="tl">
                    <a:srgbClr val="000000">
                      <a:alpha val="43137"/>
                    </a:srgbClr>
                  </a:outerShdw>
                </a:effectLst>
                <a:latin typeface="Trebuchet MS" panose="020B0603020202020204" pitchFamily="34" charset="0"/>
              </a:rPr>
              <a:t>Apports spécifiques France :</a:t>
            </a:r>
            <a:endParaRPr lang="fr-FR" sz="3600" b="1" dirty="0">
              <a:latin typeface="Trebuchet MS" panose="020B0603020202020204" pitchFamily="34" charset="0"/>
            </a:endParaRPr>
          </a:p>
        </p:txBody>
      </p:sp>
      <p:sp>
        <p:nvSpPr>
          <p:cNvPr id="4" name="Hexagone 3">
            <a:extLst>
              <a:ext uri="{FF2B5EF4-FFF2-40B4-BE49-F238E27FC236}">
                <a16:creationId xmlns:a16="http://schemas.microsoft.com/office/drawing/2014/main" id="{6C893250-59C7-E27B-57DD-4B683946A8CA}"/>
              </a:ext>
            </a:extLst>
          </p:cNvPr>
          <p:cNvSpPr/>
          <p:nvPr/>
        </p:nvSpPr>
        <p:spPr>
          <a:xfrm flipH="1">
            <a:off x="838200" y="1975643"/>
            <a:ext cx="558206" cy="399785"/>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latin typeface="Trebuchet MS" panose="020B0603020202020204" pitchFamily="34" charset="0"/>
              </a:rPr>
              <a:t>3</a:t>
            </a:r>
          </a:p>
        </p:txBody>
      </p:sp>
      <p:sp>
        <p:nvSpPr>
          <p:cNvPr id="3" name="Titre 1">
            <a:extLst>
              <a:ext uri="{FF2B5EF4-FFF2-40B4-BE49-F238E27FC236}">
                <a16:creationId xmlns:a16="http://schemas.microsoft.com/office/drawing/2014/main" id="{1D5C9FE9-C993-81E1-7FE1-07D1FCF7DBFA}"/>
              </a:ext>
            </a:extLst>
          </p:cNvPr>
          <p:cNvSpPr txBox="1">
            <a:spLocks/>
          </p:cNvSpPr>
          <p:nvPr/>
        </p:nvSpPr>
        <p:spPr>
          <a:xfrm>
            <a:off x="1612232" y="1971350"/>
            <a:ext cx="6672786" cy="485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6838" indent="-96838"/>
            <a:r>
              <a:rPr lang="fr-FR" sz="3200" b="1" dirty="0">
                <a:latin typeface="Trebuchet MS" panose="020B0603020202020204" pitchFamily="34" charset="0"/>
                <a:cs typeface="Arial" panose="020B0604020202020204" pitchFamily="34" charset="0"/>
              </a:rPr>
              <a:t>Services de rénovation du bâti</a:t>
            </a:r>
            <a:endParaRPr lang="fr-FR" sz="3200" b="1" dirty="0">
              <a:latin typeface="Trebuchet MS" panose="020B0603020202020204" pitchFamily="34" charset="0"/>
            </a:endParaRPr>
          </a:p>
        </p:txBody>
      </p:sp>
      <p:sp>
        <p:nvSpPr>
          <p:cNvPr id="11" name="Flèche : droite à entaille 10">
            <a:extLst>
              <a:ext uri="{FF2B5EF4-FFF2-40B4-BE49-F238E27FC236}">
                <a16:creationId xmlns:a16="http://schemas.microsoft.com/office/drawing/2014/main" id="{B7411B43-6CEA-954B-7D0B-B333D4C7C7A2}"/>
              </a:ext>
            </a:extLst>
          </p:cNvPr>
          <p:cNvSpPr/>
          <p:nvPr/>
        </p:nvSpPr>
        <p:spPr>
          <a:xfrm>
            <a:off x="52431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Hexagone 12">
            <a:extLst>
              <a:ext uri="{FF2B5EF4-FFF2-40B4-BE49-F238E27FC236}">
                <a16:creationId xmlns:a16="http://schemas.microsoft.com/office/drawing/2014/main" id="{B922A7BA-3EAC-099A-BCD6-A3E619FECDA7}"/>
              </a:ext>
            </a:extLst>
          </p:cNvPr>
          <p:cNvSpPr/>
          <p:nvPr/>
        </p:nvSpPr>
        <p:spPr>
          <a:xfrm flipH="1">
            <a:off x="822960" y="1424943"/>
            <a:ext cx="542966" cy="39096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latin typeface="Trebuchet MS" panose="020B0603020202020204" pitchFamily="34" charset="0"/>
              </a:rPr>
              <a:t>2</a:t>
            </a:r>
          </a:p>
        </p:txBody>
      </p:sp>
    </p:spTree>
    <p:extLst>
      <p:ext uri="{BB962C8B-B14F-4D97-AF65-F5344CB8AC3E}">
        <p14:creationId xmlns:p14="http://schemas.microsoft.com/office/powerpoint/2010/main" val="32415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 calcmode="lin" valueType="num">
                                      <p:cBhvr>
                                        <p:cTn id="14" dur="500" fill="hold"/>
                                        <p:tgtEl>
                                          <p:spTgt spid="13"/>
                                        </p:tgtEl>
                                        <p:attrNameLst>
                                          <p:attrName>style.rotation</p:attrName>
                                        </p:attrNameLst>
                                      </p:cBhvr>
                                      <p:tavLst>
                                        <p:tav tm="0">
                                          <p:val>
                                            <p:fltVal val="360"/>
                                          </p:val>
                                        </p:tav>
                                        <p:tav tm="100000">
                                          <p:val>
                                            <p:fltVal val="0"/>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 calcmode="lin" valueType="num">
                                      <p:cBhvr>
                                        <p:cTn id="30" dur="500" fill="hold"/>
                                        <p:tgtEl>
                                          <p:spTgt spid="4"/>
                                        </p:tgtEl>
                                        <p:attrNameLst>
                                          <p:attrName>style.rotation</p:attrName>
                                        </p:attrNameLst>
                                      </p:cBhvr>
                                      <p:tavLst>
                                        <p:tav tm="0">
                                          <p:val>
                                            <p:fltVal val="360"/>
                                          </p:val>
                                        </p:tav>
                                        <p:tav tm="100000">
                                          <p:val>
                                            <p:fltVal val="0"/>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1000" fill="hold"/>
                                        <p:tgtEl>
                                          <p:spTgt spid="3"/>
                                        </p:tgtEl>
                                        <p:attrNameLst>
                                          <p:attrName>ppt_w</p:attrName>
                                        </p:attrNameLst>
                                      </p:cBhvr>
                                      <p:tavLst>
                                        <p:tav tm="0">
                                          <p:val>
                                            <p:fltVal val="0"/>
                                          </p:val>
                                        </p:tav>
                                        <p:tav tm="100000">
                                          <p:val>
                                            <p:strVal val="#ppt_w"/>
                                          </p:val>
                                        </p:tav>
                                      </p:tavLst>
                                    </p:anim>
                                    <p:anim calcmode="lin" valueType="num">
                                      <p:cBhvr>
                                        <p:cTn id="37" dur="1000" fill="hold"/>
                                        <p:tgtEl>
                                          <p:spTgt spid="3"/>
                                        </p:tgtEl>
                                        <p:attrNameLst>
                                          <p:attrName>ppt_h</p:attrName>
                                        </p:attrNameLst>
                                      </p:cBhvr>
                                      <p:tavLst>
                                        <p:tav tm="0">
                                          <p:val>
                                            <p:fltVal val="0"/>
                                          </p:val>
                                        </p:tav>
                                        <p:tav tm="100000">
                                          <p:val>
                                            <p:strVal val="#ppt_h"/>
                                          </p:val>
                                        </p:tav>
                                      </p:tavLst>
                                    </p:anim>
                                    <p:anim calcmode="lin" valueType="num">
                                      <p:cBhvr>
                                        <p:cTn id="38" dur="1000" fill="hold"/>
                                        <p:tgtEl>
                                          <p:spTgt spid="3"/>
                                        </p:tgtEl>
                                        <p:attrNameLst>
                                          <p:attrName>style.rotation</p:attrName>
                                        </p:attrNameLst>
                                      </p:cBhvr>
                                      <p:tavLst>
                                        <p:tav tm="0">
                                          <p:val>
                                            <p:fltVal val="90"/>
                                          </p:val>
                                        </p:tav>
                                        <p:tav tm="100000">
                                          <p:val>
                                            <p:fltVal val="0"/>
                                          </p:val>
                                        </p:tav>
                                      </p:tavLst>
                                    </p:anim>
                                    <p:animEffect transition="in" filter="fade">
                                      <p:cBhvr>
                                        <p:cTn id="39" dur="10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360"/>
                                          </p:val>
                                        </p:tav>
                                        <p:tav tm="100000">
                                          <p:val>
                                            <p:fltVal val="0"/>
                                          </p:val>
                                        </p:tav>
                                      </p:tavLst>
                                    </p:anim>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 calcmode="lin" valueType="num">
                                      <p:cBhvr>
                                        <p:cTn id="68" dur="500" fill="hold"/>
                                        <p:tgtEl>
                                          <p:spTgt spid="12"/>
                                        </p:tgtEl>
                                        <p:attrNameLst>
                                          <p:attrName>style.rotation</p:attrName>
                                        </p:attrNameLst>
                                      </p:cBhvr>
                                      <p:tavLst>
                                        <p:tav tm="0">
                                          <p:val>
                                            <p:fltVal val="360"/>
                                          </p:val>
                                        </p:tav>
                                        <p:tav tm="100000">
                                          <p:val>
                                            <p:fltVal val="0"/>
                                          </p:val>
                                        </p:tav>
                                      </p:tavLst>
                                    </p:anim>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randombar(horizontal)">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Graphic spid="9" grpId="0">
        <p:bldAsOne/>
      </p:bldGraphic>
      <p:bldP spid="7" grpId="0"/>
      <p:bldP spid="12" grpId="0" animBg="1"/>
      <p:bldP spid="16" grpId="0" animBg="1"/>
      <p:bldP spid="2" grpId="0"/>
      <p:bldP spid="4" grpId="0" animBg="1"/>
      <p:bldP spid="3"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AA1EB-0E50-88F3-9B5E-114CE268DA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36B62D3-0298-F656-E794-9AA242D5C058}"/>
              </a:ext>
            </a:extLst>
          </p:cNvPr>
          <p:cNvSpPr>
            <a:spLocks noGrp="1"/>
          </p:cNvSpPr>
          <p:nvPr>
            <p:ph type="title"/>
          </p:nvPr>
        </p:nvSpPr>
        <p:spPr>
          <a:xfrm>
            <a:off x="609600" y="177515"/>
            <a:ext cx="10958943" cy="861578"/>
          </a:xfrm>
        </p:spPr>
        <p:txBody>
          <a:bodyPr vert="horz" lIns="91440" tIns="45720" rIns="91440" bIns="45720" rtlCol="0" anchor="ctr">
            <a:noAutofit/>
          </a:bodyPr>
          <a:lstStyle/>
          <a:p>
            <a:r>
              <a:rPr lang="fr-FR" sz="4200" b="1" dirty="0">
                <a:solidFill>
                  <a:srgbClr val="FF6600"/>
                </a:solidFill>
                <a:latin typeface="Trebuchet MS" panose="020B0603020202020204" pitchFamily="34" charset="0"/>
              </a:rPr>
              <a:t>La raison d’être de ce projet</a:t>
            </a:r>
          </a:p>
        </p:txBody>
      </p:sp>
      <p:sp>
        <p:nvSpPr>
          <p:cNvPr id="5" name="Rectangle : coins arrondis 4">
            <a:extLst>
              <a:ext uri="{FF2B5EF4-FFF2-40B4-BE49-F238E27FC236}">
                <a16:creationId xmlns:a16="http://schemas.microsoft.com/office/drawing/2014/main" id="{1FD55ED9-67B7-9F54-1F9C-7DABC31DC295}"/>
              </a:ext>
            </a:extLst>
          </p:cNvPr>
          <p:cNvSpPr/>
          <p:nvPr/>
        </p:nvSpPr>
        <p:spPr>
          <a:xfrm>
            <a:off x="360216" y="1039094"/>
            <a:ext cx="11572703" cy="2227148"/>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9388"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6213">
              <a:buClr>
                <a:schemeClr val="bg1"/>
              </a:buClr>
            </a:pPr>
            <a:endParaRPr lang="fr-FR" sz="800" b="1" dirty="0">
              <a:solidFill>
                <a:schemeClr val="bg1"/>
              </a:solidFill>
              <a:latin typeface="Trebuchet MS" panose="020B0603020202020204" pitchFamily="34" charset="0"/>
              <a:cs typeface="Arial" panose="020B0604020202020204" pitchFamily="34" charset="0"/>
            </a:endParaRPr>
          </a:p>
          <a:p>
            <a:pPr marL="539750">
              <a:buClr>
                <a:schemeClr val="bg1"/>
              </a:buClr>
            </a:pPr>
            <a:r>
              <a:rPr lang="fr-FR" sz="3200" dirty="0">
                <a:latin typeface="Trebuchet MS" panose="020B0603020202020204" pitchFamily="34" charset="0"/>
              </a:rPr>
              <a:t>     </a:t>
            </a:r>
          </a:p>
          <a:p>
            <a:pPr marL="539750">
              <a:buClr>
                <a:schemeClr val="bg1"/>
              </a:buClr>
              <a:tabLst>
                <a:tab pos="720725" algn="l"/>
                <a:tab pos="900113" algn="l"/>
                <a:tab pos="1344613" algn="l"/>
              </a:tabLst>
            </a:pPr>
            <a:r>
              <a:rPr lang="fr-FR" sz="2800" dirty="0">
                <a:latin typeface="Trebuchet MS" panose="020B0603020202020204" pitchFamily="34" charset="0"/>
              </a:rPr>
              <a:t>       </a:t>
            </a:r>
            <a:r>
              <a:rPr lang="fr-FR" sz="2800" dirty="0">
                <a:solidFill>
                  <a:schemeClr val="bg1"/>
                </a:solidFill>
                <a:latin typeface="Trebuchet MS" panose="020B0603020202020204" pitchFamily="34" charset="0"/>
              </a:rPr>
              <a:t>Mener une action citoyenne humaniste d’intérêt général,</a:t>
            </a:r>
          </a:p>
          <a:p>
            <a:pPr marL="539750">
              <a:buClr>
                <a:schemeClr val="bg1"/>
              </a:buClr>
              <a:tabLst>
                <a:tab pos="720725" algn="l"/>
                <a:tab pos="900113" algn="l"/>
                <a:tab pos="1344613" algn="l"/>
              </a:tabLst>
            </a:pPr>
            <a:r>
              <a:rPr lang="fr-FR" sz="2800" dirty="0">
                <a:solidFill>
                  <a:schemeClr val="bg1"/>
                </a:solidFill>
                <a:latin typeface="Trebuchet MS" panose="020B0603020202020204" pitchFamily="34" charset="0"/>
              </a:rPr>
              <a:t>  apolitique, à </a:t>
            </a:r>
            <a:r>
              <a:rPr lang="fr-FR" sz="2800" dirty="0">
                <a:latin typeface="Trebuchet MS" panose="020B0603020202020204" pitchFamily="34" charset="0"/>
              </a:rPr>
              <a:t>impact social et environnemental, par une autre forme de coopération dans le respect des territoires, à l’unisson, </a:t>
            </a:r>
          </a:p>
          <a:p>
            <a:pPr marL="179388">
              <a:buClr>
                <a:schemeClr val="bg1"/>
              </a:buClr>
            </a:pPr>
            <a:r>
              <a:rPr lang="fr-FR" sz="2800" dirty="0">
                <a:latin typeface="Trebuchet MS" panose="020B0603020202020204" pitchFamily="34" charset="0"/>
              </a:rPr>
              <a:t>  en FRANCE et au LAOS. </a:t>
            </a:r>
          </a:p>
          <a:p>
            <a:pPr marL="179388" algn="ctr">
              <a:buClr>
                <a:schemeClr val="bg1"/>
              </a:buClr>
            </a:pPr>
            <a:endParaRPr lang="fr-FR" sz="3300" b="1" dirty="0">
              <a:solidFill>
                <a:schemeClr val="bg1"/>
              </a:solidFill>
              <a:latin typeface="Trebuchet MS" panose="020B0603020202020204" pitchFamily="34" charset="0"/>
            </a:endParaRPr>
          </a:p>
          <a:p>
            <a:pPr marL="179388"/>
            <a:endParaRPr lang="fr-FR" sz="3200" dirty="0">
              <a:latin typeface="Trebuchet MS" panose="020B0603020202020204" pitchFamily="34" charset="0"/>
            </a:endParaRPr>
          </a:p>
          <a:p>
            <a:endParaRPr lang="fr-FR" sz="3000" kern="1200" dirty="0">
              <a:solidFill>
                <a:schemeClr val="bg1"/>
              </a:solidFill>
              <a:latin typeface="Trebuchet MS" panose="020B0603020202020204" pitchFamily="34" charset="0"/>
            </a:endParaRPr>
          </a:p>
          <a:p>
            <a:pPr algn="ctr"/>
            <a:endParaRPr lang="fr-FR" dirty="0"/>
          </a:p>
        </p:txBody>
      </p:sp>
      <p:pic>
        <p:nvPicPr>
          <p:cNvPr id="6" name="Image 5">
            <a:extLst>
              <a:ext uri="{FF2B5EF4-FFF2-40B4-BE49-F238E27FC236}">
                <a16:creationId xmlns:a16="http://schemas.microsoft.com/office/drawing/2014/main" id="{7DA408EA-7439-1152-570F-528F1DBFB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5197" y="5985164"/>
            <a:ext cx="1196802" cy="840189"/>
          </a:xfrm>
          <a:prstGeom prst="rect">
            <a:avLst/>
          </a:prstGeom>
        </p:spPr>
      </p:pic>
      <p:sp>
        <p:nvSpPr>
          <p:cNvPr id="13" name="Rectangle : coins arrondis 12">
            <a:extLst>
              <a:ext uri="{FF2B5EF4-FFF2-40B4-BE49-F238E27FC236}">
                <a16:creationId xmlns:a16="http://schemas.microsoft.com/office/drawing/2014/main" id="{700EFB08-185B-CEE2-F1E0-5CBA9914B139}"/>
              </a:ext>
            </a:extLst>
          </p:cNvPr>
          <p:cNvSpPr/>
          <p:nvPr/>
        </p:nvSpPr>
        <p:spPr>
          <a:xfrm>
            <a:off x="660849" y="3422068"/>
            <a:ext cx="4862947" cy="1088972"/>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indent="-6350" algn="ctr">
              <a:buClr>
                <a:schemeClr val="bg1"/>
              </a:buClr>
            </a:pPr>
            <a:r>
              <a:rPr lang="fr-FR" sz="3200" b="1" dirty="0">
                <a:solidFill>
                  <a:schemeClr val="bg1"/>
                </a:solidFill>
                <a:latin typeface="Trebuchet MS" panose="020B0603020202020204" pitchFamily="34" charset="0"/>
                <a:cs typeface="Arial" panose="020B0604020202020204" pitchFamily="34" charset="0"/>
              </a:rPr>
              <a:t>Avec quelle solution ?</a:t>
            </a:r>
          </a:p>
          <a:p>
            <a:pPr marL="179388" indent="-6350">
              <a:buClr>
                <a:schemeClr val="bg1"/>
              </a:buClr>
            </a:pPr>
            <a:endParaRPr lang="fr-FR" sz="3200" b="1" dirty="0">
              <a:solidFill>
                <a:schemeClr val="bg1"/>
              </a:solidFill>
              <a:latin typeface="Trebuchet MS" panose="020B0603020202020204" pitchFamily="34" charset="0"/>
              <a:cs typeface="Arial" panose="020B0604020202020204" pitchFamily="34" charset="0"/>
            </a:endParaRPr>
          </a:p>
        </p:txBody>
      </p:sp>
      <p:pic>
        <p:nvPicPr>
          <p:cNvPr id="15" name="Graphique 14" descr="Ampoule et engrenage">
            <a:extLst>
              <a:ext uri="{FF2B5EF4-FFF2-40B4-BE49-F238E27FC236}">
                <a16:creationId xmlns:a16="http://schemas.microsoft.com/office/drawing/2014/main" id="{A4252065-D119-0A10-D30F-92092A30B1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568" y="868187"/>
            <a:ext cx="1184571" cy="1184571"/>
          </a:xfrm>
          <a:prstGeom prst="rect">
            <a:avLst/>
          </a:prstGeom>
        </p:spPr>
      </p:pic>
      <p:sp>
        <p:nvSpPr>
          <p:cNvPr id="4" name="Rectangle 3">
            <a:extLst>
              <a:ext uri="{FF2B5EF4-FFF2-40B4-BE49-F238E27FC236}">
                <a16:creationId xmlns:a16="http://schemas.microsoft.com/office/drawing/2014/main" id="{8FE19D78-006C-B6F4-9E60-F225D1476947}"/>
              </a:ext>
            </a:extLst>
          </p:cNvPr>
          <p:cNvSpPr/>
          <p:nvPr/>
        </p:nvSpPr>
        <p:spPr>
          <a:xfrm>
            <a:off x="868680" y="4221480"/>
            <a:ext cx="4440384" cy="1597426"/>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latin typeface="Trebuchet MS" panose="020B0603020202020204" pitchFamily="34" charset="0"/>
            </a:endParaRPr>
          </a:p>
          <a:p>
            <a:pPr algn="ctr"/>
            <a:endParaRPr lang="fr-FR" sz="800" b="1" dirty="0">
              <a:solidFill>
                <a:schemeClr val="bg1"/>
              </a:solidFill>
              <a:latin typeface="Trebuchet MS" panose="020B0603020202020204" pitchFamily="34" charset="0"/>
              <a:cs typeface="Arial" panose="020B0604020202020204" pitchFamily="34" charset="0"/>
            </a:endParaRPr>
          </a:p>
          <a:p>
            <a:pPr algn="ctr"/>
            <a:r>
              <a:rPr lang="fr-FR" sz="2800" b="1" dirty="0">
                <a:solidFill>
                  <a:schemeClr val="bg1"/>
                </a:solidFill>
                <a:latin typeface="Trebuchet MS" panose="020B0603020202020204" pitchFamily="34" charset="0"/>
                <a:cs typeface="Arial" panose="020B0604020202020204" pitchFamily="34" charset="0"/>
              </a:rPr>
              <a:t>►</a:t>
            </a:r>
            <a:r>
              <a:rPr lang="fr-FR" sz="3000" b="1" dirty="0">
                <a:solidFill>
                  <a:schemeClr val="bg1"/>
                </a:solidFill>
                <a:latin typeface="Trebuchet MS" panose="020B0603020202020204" pitchFamily="34" charset="0"/>
                <a:cs typeface="Arial" panose="020B0604020202020204" pitchFamily="34" charset="0"/>
              </a:rPr>
              <a:t> </a:t>
            </a:r>
            <a:r>
              <a:rPr lang="fr-FR" sz="3000" dirty="0">
                <a:solidFill>
                  <a:schemeClr val="bg1"/>
                </a:solidFill>
                <a:latin typeface="Trebuchet MS" panose="020B0603020202020204" pitchFamily="34" charset="0"/>
                <a:cs typeface="Arial" panose="020B0604020202020204" pitchFamily="34" charset="0"/>
              </a:rPr>
              <a:t>Une « recette</a:t>
            </a:r>
          </a:p>
          <a:p>
            <a:pPr algn="ctr"/>
            <a:r>
              <a:rPr lang="fr-FR" sz="3000" dirty="0">
                <a:solidFill>
                  <a:schemeClr val="bg1"/>
                </a:solidFill>
                <a:latin typeface="Trebuchet MS" panose="020B0603020202020204" pitchFamily="34" charset="0"/>
                <a:cs typeface="Arial" panose="020B0604020202020204" pitchFamily="34" charset="0"/>
              </a:rPr>
              <a:t>Ressources Humaines »</a:t>
            </a:r>
            <a:r>
              <a:rPr lang="fr-FR" sz="3000" dirty="0">
                <a:latin typeface="Trebuchet MS" panose="020B0603020202020204" pitchFamily="34" charset="0"/>
              </a:rPr>
              <a:t> </a:t>
            </a:r>
          </a:p>
          <a:p>
            <a:pPr algn="ctr"/>
            <a:r>
              <a:rPr lang="fr-FR" sz="3000" dirty="0">
                <a:solidFill>
                  <a:schemeClr val="bg1"/>
                </a:solidFill>
                <a:latin typeface="Trebuchet MS" panose="020B0603020202020204" pitchFamily="34" charset="0"/>
              </a:rPr>
              <a:t>novatrice !</a:t>
            </a:r>
          </a:p>
          <a:p>
            <a:pPr algn="ctr"/>
            <a:endParaRPr lang="fr-FR" sz="2200" b="1" dirty="0">
              <a:latin typeface="Trebuchet MS" panose="020B0603020202020204" pitchFamily="34" charset="0"/>
            </a:endParaRPr>
          </a:p>
          <a:p>
            <a:pPr algn="ctr"/>
            <a:endParaRPr lang="fr-FR" sz="2200" b="1" dirty="0">
              <a:latin typeface="Trebuchet MS" panose="020B0603020202020204" pitchFamily="34" charset="0"/>
            </a:endParaRPr>
          </a:p>
        </p:txBody>
      </p:sp>
      <p:sp>
        <p:nvSpPr>
          <p:cNvPr id="3" name="Rectangle : coins arrondis 2">
            <a:extLst>
              <a:ext uri="{FF2B5EF4-FFF2-40B4-BE49-F238E27FC236}">
                <a16:creationId xmlns:a16="http://schemas.microsoft.com/office/drawing/2014/main" id="{92E640F6-F46D-A7A2-DAF5-76F5E206590B}"/>
              </a:ext>
            </a:extLst>
          </p:cNvPr>
          <p:cNvSpPr/>
          <p:nvPr/>
        </p:nvSpPr>
        <p:spPr>
          <a:xfrm>
            <a:off x="5612475" y="2739044"/>
            <a:ext cx="6276113" cy="3341531"/>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indent="7938" algn="ctr">
              <a:buClr>
                <a:schemeClr val="bg1"/>
              </a:buClr>
            </a:pPr>
            <a:r>
              <a:rPr lang="fr-FR" sz="2400" dirty="0">
                <a:solidFill>
                  <a:schemeClr val="bg1"/>
                </a:solidFill>
                <a:latin typeface="Trebuchet MS" panose="020B0603020202020204" pitchFamily="34" charset="0"/>
              </a:rPr>
              <a:t>Un </a:t>
            </a:r>
            <a:r>
              <a:rPr lang="fr-FR" sz="2400" u="dotted" dirty="0">
                <a:solidFill>
                  <a:schemeClr val="bg1"/>
                </a:solidFill>
                <a:latin typeface="Trebuchet MS" panose="020B0603020202020204" pitchFamily="34" charset="0"/>
              </a:rPr>
              <a:t>système différent d’organisation</a:t>
            </a:r>
            <a:r>
              <a:rPr lang="fr-FR" sz="2400" dirty="0">
                <a:solidFill>
                  <a:schemeClr val="bg1"/>
                </a:solidFill>
                <a:latin typeface="Trebuchet MS" panose="020B0603020202020204" pitchFamily="34" charset="0"/>
              </a:rPr>
              <a:t> </a:t>
            </a:r>
          </a:p>
          <a:p>
            <a:pPr marL="82550" indent="7938" algn="ctr">
              <a:buClr>
                <a:schemeClr val="bg1"/>
              </a:buClr>
            </a:pPr>
            <a:r>
              <a:rPr lang="fr-FR" sz="2400" dirty="0">
                <a:solidFill>
                  <a:schemeClr val="bg1"/>
                </a:solidFill>
                <a:latin typeface="Trebuchet MS" panose="020B0603020202020204" pitchFamily="34" charset="0"/>
              </a:rPr>
              <a:t>a été imaginé au sein des quartiers en faisant </a:t>
            </a:r>
            <a:r>
              <a:rPr lang="fr-FR" sz="2400" dirty="0">
                <a:latin typeface="Trebuchet MS" panose="020B0603020202020204" pitchFamily="34" charset="0"/>
              </a:rPr>
              <a:t>face aux perturbations  climatiques et aux sociétés vieillissantes devenues complexes, en perte de sens et en rupture, et qui fabriquent de la précarité, du burnout, de la maltraitance, de la solitude... </a:t>
            </a:r>
            <a:endParaRPr lang="fr-FR" sz="2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77903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4"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737360" y="495295"/>
            <a:ext cx="6050280" cy="701639"/>
          </a:xfrm>
        </p:spPr>
        <p:txBody>
          <a:bodyPr vert="horz" lIns="91440" tIns="45720" rIns="91440" bIns="45720" rtlCol="0" anchor="t">
            <a:normAutofit/>
          </a:bodyPr>
          <a:lstStyle/>
          <a:p>
            <a:r>
              <a:rPr lang="fr-FR" sz="4000" dirty="0">
                <a:effectLst>
                  <a:outerShdw blurRad="38100" dist="38100" dir="2700000" algn="tl">
                    <a:srgbClr val="000000">
                      <a:alpha val="43137"/>
                    </a:srgbClr>
                  </a:outerShdw>
                </a:effectLst>
                <a:latin typeface="Trebuchet MS" panose="020B0603020202020204" pitchFamily="34" charset="0"/>
              </a:rPr>
              <a:t>Évaluation France</a:t>
            </a:r>
          </a:p>
        </p:txBody>
      </p:sp>
      <p:graphicFrame>
        <p:nvGraphicFramePr>
          <p:cNvPr id="6" name="Diagramme 5"/>
          <p:cNvGraphicFramePr/>
          <p:nvPr/>
        </p:nvGraphicFramePr>
        <p:xfrm>
          <a:off x="685800" y="1582616"/>
          <a:ext cx="10550236" cy="4665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Flèche : droite à entaille 1">
            <a:extLst>
              <a:ext uri="{FF2B5EF4-FFF2-40B4-BE49-F238E27FC236}">
                <a16:creationId xmlns:a16="http://schemas.microsoft.com/office/drawing/2014/main" id="{BE71815C-9BF8-71D1-898E-C0237048B264}"/>
              </a:ext>
            </a:extLst>
          </p:cNvPr>
          <p:cNvSpPr/>
          <p:nvPr/>
        </p:nvSpPr>
        <p:spPr>
          <a:xfrm>
            <a:off x="63099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168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813560" y="318651"/>
            <a:ext cx="7460442" cy="757057"/>
          </a:xfrm>
        </p:spPr>
        <p:txBody>
          <a:bodyPr>
            <a:normAutofit/>
          </a:bodyPr>
          <a:lstStyle/>
          <a:p>
            <a:r>
              <a:rPr lang="fr-FR" sz="4000" dirty="0">
                <a:effectLst>
                  <a:outerShdw blurRad="38100" dist="38100" dir="2700000" algn="tl">
                    <a:srgbClr val="000000">
                      <a:alpha val="43137"/>
                    </a:srgbClr>
                  </a:outerShdw>
                </a:effectLst>
                <a:latin typeface="Trebuchet MS" panose="020B0603020202020204" pitchFamily="34" charset="0"/>
              </a:rPr>
              <a:t>Résultats attendus France</a:t>
            </a:r>
          </a:p>
        </p:txBody>
      </p:sp>
      <p:graphicFrame>
        <p:nvGraphicFramePr>
          <p:cNvPr id="8" name="Tableau 7">
            <a:extLst>
              <a:ext uri="{FF2B5EF4-FFF2-40B4-BE49-F238E27FC236}">
                <a16:creationId xmlns:a16="http://schemas.microsoft.com/office/drawing/2014/main" id="{15B1E9B7-3EDA-4FC2-8DC8-148D119D211A}"/>
              </a:ext>
            </a:extLst>
          </p:cNvPr>
          <p:cNvGraphicFramePr>
            <a:graphicFrameLocks noGrp="1"/>
          </p:cNvGraphicFramePr>
          <p:nvPr>
            <p:extLst>
              <p:ext uri="{D42A27DB-BD31-4B8C-83A1-F6EECF244321}">
                <p14:modId xmlns:p14="http://schemas.microsoft.com/office/powerpoint/2010/main" val="2429187747"/>
              </p:ext>
            </p:extLst>
          </p:nvPr>
        </p:nvGraphicFramePr>
        <p:xfrm>
          <a:off x="817418" y="1662545"/>
          <a:ext cx="10390909" cy="3461788"/>
        </p:xfrm>
        <a:graphic>
          <a:graphicData uri="http://schemas.openxmlformats.org/drawingml/2006/table">
            <a:tbl>
              <a:tblPr>
                <a:tableStyleId>{5C22544A-7EE6-4342-B048-85BDC9FD1C3A}</a:tableStyleId>
              </a:tblPr>
              <a:tblGrid>
                <a:gridCol w="6885709">
                  <a:extLst>
                    <a:ext uri="{9D8B030D-6E8A-4147-A177-3AD203B41FA5}">
                      <a16:colId xmlns:a16="http://schemas.microsoft.com/office/drawing/2014/main" val="2996146475"/>
                    </a:ext>
                  </a:extLst>
                </a:gridCol>
                <a:gridCol w="1070967">
                  <a:extLst>
                    <a:ext uri="{9D8B030D-6E8A-4147-A177-3AD203B41FA5}">
                      <a16:colId xmlns:a16="http://schemas.microsoft.com/office/drawing/2014/main" val="1686940558"/>
                    </a:ext>
                  </a:extLst>
                </a:gridCol>
                <a:gridCol w="1198951">
                  <a:extLst>
                    <a:ext uri="{9D8B030D-6E8A-4147-A177-3AD203B41FA5}">
                      <a16:colId xmlns:a16="http://schemas.microsoft.com/office/drawing/2014/main" val="895191434"/>
                    </a:ext>
                  </a:extLst>
                </a:gridCol>
                <a:gridCol w="1235282">
                  <a:extLst>
                    <a:ext uri="{9D8B030D-6E8A-4147-A177-3AD203B41FA5}">
                      <a16:colId xmlns:a16="http://schemas.microsoft.com/office/drawing/2014/main" val="321937472"/>
                    </a:ext>
                  </a:extLst>
                </a:gridCol>
              </a:tblGrid>
              <a:tr h="1019695">
                <a:tc>
                  <a:txBody>
                    <a:bodyPr/>
                    <a:lstStyle/>
                    <a:p>
                      <a:pPr algn="ctr" fontAlgn="ctr"/>
                      <a:r>
                        <a:rPr lang="fr-FR" sz="2400" b="1" i="0" u="none" strike="noStrike" dirty="0">
                          <a:solidFill>
                            <a:schemeClr val="tx1">
                              <a:lumMod val="85000"/>
                              <a:lumOff val="15000"/>
                            </a:schemeClr>
                          </a:solidFill>
                          <a:effectLst/>
                          <a:latin typeface="Trebuchet MS" panose="020B0603020202020204" pitchFamily="34" charset="0"/>
                        </a:rPr>
                        <a:t>NOMBRE DE RESSOURCES RÉTR</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BUÉES </a:t>
                      </a:r>
                    </a:p>
                    <a:p>
                      <a:pPr algn="ctr" fontAlgn="ctr"/>
                      <a:r>
                        <a:rPr lang="fr-FR" sz="2400" b="1" i="0" u="none" strike="noStrike" dirty="0">
                          <a:solidFill>
                            <a:schemeClr val="tx1">
                              <a:lumMod val="85000"/>
                              <a:lumOff val="15000"/>
                            </a:schemeClr>
                          </a:solidFill>
                          <a:effectLst/>
                          <a:latin typeface="Trebuchet MS" panose="020B0603020202020204" pitchFamily="34" charset="0"/>
                        </a:rPr>
                        <a:t>MA</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NTENUES EN ACT</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V</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TÉ</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Année</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3</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Année</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5</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Année </a:t>
                      </a:r>
                      <a:r>
                        <a:rPr lang="fr-FR" sz="2400" b="1" u="none" strike="noStrike" dirty="0">
                          <a:solidFill>
                            <a:schemeClr val="tx1">
                              <a:lumMod val="85000"/>
                              <a:lumOff val="15000"/>
                            </a:schemeClr>
                          </a:solidFill>
                          <a:effectLst/>
                          <a:latin typeface="Trebuchet MS" panose="020B0603020202020204" pitchFamily="34" charset="0"/>
                        </a:rPr>
                        <a:t>10</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34676084"/>
                  </a:ext>
                </a:extLst>
              </a:tr>
              <a:tr h="616302">
                <a:tc>
                  <a:txBody>
                    <a:bodyPr/>
                    <a:lstStyle/>
                    <a:p>
                      <a:pPr algn="ctr" fontAlgn="ctr"/>
                      <a:r>
                        <a:rPr lang="fr-FR" sz="2400" u="none" strike="noStrike" dirty="0">
                          <a:solidFill>
                            <a:srgbClr val="FF6600"/>
                          </a:solidFill>
                          <a:effectLst/>
                          <a:latin typeface="Trebuchet MS" panose="020B0603020202020204" pitchFamily="34" charset="0"/>
                        </a:rPr>
                        <a:t>E</a:t>
                      </a:r>
                      <a:r>
                        <a:rPr lang="fr-FR" sz="2400" u="none" strike="noStrike" dirty="0">
                          <a:solidFill>
                            <a:schemeClr val="bg1"/>
                          </a:solidFill>
                          <a:effectLst/>
                          <a:latin typeface="Trebuchet MS" panose="020B0603020202020204" pitchFamily="34" charset="0"/>
                        </a:rPr>
                        <a:t>ntrepreneurs </a:t>
                      </a:r>
                      <a:r>
                        <a:rPr lang="fr-FR" sz="2400" u="none" strike="noStrike" dirty="0">
                          <a:solidFill>
                            <a:srgbClr val="00B485"/>
                          </a:solidFill>
                          <a:effectLst/>
                          <a:latin typeface="Trebuchet MS" panose="020B0603020202020204" pitchFamily="34" charset="0"/>
                        </a:rPr>
                        <a:t>S</a:t>
                      </a:r>
                      <a:r>
                        <a:rPr lang="fr-FR" sz="2400" u="none" strike="noStrike" dirty="0">
                          <a:solidFill>
                            <a:schemeClr val="bg1"/>
                          </a:solidFill>
                          <a:effectLst/>
                          <a:latin typeface="Trebuchet MS" panose="020B0603020202020204" pitchFamily="34" charset="0"/>
                        </a:rPr>
                        <a:t>ociaux </a:t>
                      </a:r>
                      <a:r>
                        <a:rPr lang="fr-FR" sz="2400" u="none" strike="noStrike" dirty="0">
                          <a:solidFill>
                            <a:srgbClr val="FF6600"/>
                          </a:solidFill>
                          <a:effectLst/>
                          <a:latin typeface="Trebuchet MS" panose="020B0603020202020204" pitchFamily="34" charset="0"/>
                        </a:rPr>
                        <a:t>O</a:t>
                      </a:r>
                      <a:r>
                        <a:rPr lang="fr-FR" sz="2400" u="none" strike="noStrike" dirty="0">
                          <a:solidFill>
                            <a:schemeClr val="bg1"/>
                          </a:solidFill>
                          <a:effectLst/>
                          <a:latin typeface="Trebuchet MS" panose="020B0603020202020204" pitchFamily="34" charset="0"/>
                        </a:rPr>
                        <a:t>ui </a:t>
                      </a:r>
                      <a:r>
                        <a:rPr lang="fr-FR" sz="2400" u="none" strike="noStrike" dirty="0">
                          <a:solidFill>
                            <a:srgbClr val="00B485"/>
                          </a:solidFill>
                          <a:effectLst/>
                          <a:latin typeface="Trebuchet MS" panose="020B0603020202020204" pitchFamily="34" charset="0"/>
                        </a:rPr>
                        <a:t>E</a:t>
                      </a:r>
                      <a:r>
                        <a:rPr lang="fr-FR" sz="2400" u="none" strike="noStrike" dirty="0">
                          <a:solidFill>
                            <a:schemeClr val="bg1"/>
                          </a:solidFill>
                          <a:effectLst/>
                          <a:latin typeface="Trebuchet MS" panose="020B0603020202020204" pitchFamily="34" charset="0"/>
                        </a:rPr>
                        <a:t>nsemble</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284</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635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1335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54383465"/>
                  </a:ext>
                </a:extLst>
              </a:tr>
              <a:tr h="1232605">
                <a:tc>
                  <a:txBody>
                    <a:bodyPr/>
                    <a:lstStyle/>
                    <a:p>
                      <a:pPr algn="ctr" rtl="0" fontAlgn="ctr"/>
                      <a:r>
                        <a:rPr lang="fr-FR" sz="2400" u="none" strike="noStrike" dirty="0">
                          <a:solidFill>
                            <a:schemeClr val="bg1"/>
                          </a:solidFill>
                          <a:effectLst/>
                          <a:latin typeface="Trebuchet MS" panose="020B0603020202020204" pitchFamily="34" charset="0"/>
                        </a:rPr>
                        <a:t>Actifs séniors de plus de 45 ans</a:t>
                      </a:r>
                    </a:p>
                    <a:p>
                      <a:pPr marL="263525" indent="0" algn="ctr" rtl="0" fontAlgn="ctr"/>
                      <a:endParaRPr lang="fr-FR" sz="800" b="0" i="0" u="none" strike="noStrike" dirty="0">
                        <a:solidFill>
                          <a:schemeClr val="bg1"/>
                        </a:solidFill>
                        <a:effectLst/>
                        <a:latin typeface="Trebuchet MS" panose="020B0603020202020204" pitchFamily="34" charset="0"/>
                      </a:endParaRPr>
                    </a:p>
                    <a:p>
                      <a:pPr marL="0" indent="0" algn="ctr" rtl="0" fontAlgn="ctr">
                        <a:tabLst>
                          <a:tab pos="5732463" algn="l"/>
                        </a:tabLst>
                      </a:pPr>
                      <a:r>
                        <a:rPr lang="fr-FR" sz="1800" b="0" i="0" u="none" strike="noStrike" dirty="0">
                          <a:solidFill>
                            <a:schemeClr val="bg1"/>
                          </a:solidFill>
                          <a:effectLst/>
                          <a:latin typeface="Trebuchet MS" panose="020B0603020202020204" pitchFamily="34" charset="0"/>
                        </a:rPr>
                        <a:t>*</a:t>
                      </a:r>
                      <a:r>
                        <a:rPr lang="fr-FR" sz="1600" b="0" i="1" u="none" strike="noStrike" dirty="0">
                          <a:solidFill>
                            <a:schemeClr val="bg1"/>
                          </a:solidFill>
                          <a:effectLst/>
                          <a:latin typeface="Trebuchet MS" panose="020B0603020202020204" pitchFamily="34" charset="0"/>
                        </a:rPr>
                        <a:t>Ces chiffres n’englobent pas la jeune génération recrutée en entreprise pour remplacer les actifs séniors missionnés au domicile des particuliers</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595*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1375*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2920*</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38931438"/>
                  </a:ext>
                </a:extLst>
              </a:tr>
              <a:tr h="593186">
                <a:tc>
                  <a:txBody>
                    <a:bodyPr/>
                    <a:lstStyle/>
                    <a:p>
                      <a:pPr algn="r" fontAlgn="ctr"/>
                      <a:r>
                        <a:rPr lang="fr-FR" sz="2400" b="1" u="none" strike="noStrike" dirty="0">
                          <a:solidFill>
                            <a:schemeClr val="tx1">
                              <a:lumMod val="85000"/>
                              <a:lumOff val="15000"/>
                            </a:schemeClr>
                          </a:solidFill>
                          <a:effectLst/>
                          <a:latin typeface="Trebuchet MS" panose="020B0603020202020204" pitchFamily="34" charset="0"/>
                        </a:rPr>
                        <a:t>TOTAL</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879</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2010</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4255</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373656420"/>
                  </a:ext>
                </a:extLst>
              </a:tr>
            </a:tbl>
          </a:graphicData>
        </a:graphic>
      </p:graphicFrame>
      <p:pic>
        <p:nvPicPr>
          <p:cNvPr id="4" name="Image 3">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graphicFrame>
        <p:nvGraphicFramePr>
          <p:cNvPr id="11" name="Tableau 11">
            <a:extLst>
              <a:ext uri="{FF2B5EF4-FFF2-40B4-BE49-F238E27FC236}">
                <a16:creationId xmlns:a16="http://schemas.microsoft.com/office/drawing/2014/main" id="{09E04E16-D78C-4276-8C85-DAAC660E54DB}"/>
              </a:ext>
            </a:extLst>
          </p:cNvPr>
          <p:cNvGraphicFramePr>
            <a:graphicFrameLocks noGrp="1"/>
          </p:cNvGraphicFramePr>
          <p:nvPr/>
        </p:nvGraphicFramePr>
        <p:xfrm>
          <a:off x="817418" y="5195454"/>
          <a:ext cx="10390908" cy="1108364"/>
        </p:xfrm>
        <a:graphic>
          <a:graphicData uri="http://schemas.openxmlformats.org/drawingml/2006/table">
            <a:tbl>
              <a:tblPr firstRow="1" bandRow="1">
                <a:tableStyleId>{5C22544A-7EE6-4342-B048-85BDC9FD1C3A}</a:tableStyleId>
              </a:tblPr>
              <a:tblGrid>
                <a:gridCol w="6899564">
                  <a:extLst>
                    <a:ext uri="{9D8B030D-6E8A-4147-A177-3AD203B41FA5}">
                      <a16:colId xmlns:a16="http://schemas.microsoft.com/office/drawing/2014/main" val="2629056740"/>
                    </a:ext>
                  </a:extLst>
                </a:gridCol>
                <a:gridCol w="1052945">
                  <a:extLst>
                    <a:ext uri="{9D8B030D-6E8A-4147-A177-3AD203B41FA5}">
                      <a16:colId xmlns:a16="http://schemas.microsoft.com/office/drawing/2014/main" val="1956106815"/>
                    </a:ext>
                  </a:extLst>
                </a:gridCol>
                <a:gridCol w="1205346">
                  <a:extLst>
                    <a:ext uri="{9D8B030D-6E8A-4147-A177-3AD203B41FA5}">
                      <a16:colId xmlns:a16="http://schemas.microsoft.com/office/drawing/2014/main" val="2864750516"/>
                    </a:ext>
                  </a:extLst>
                </a:gridCol>
                <a:gridCol w="1233053">
                  <a:extLst>
                    <a:ext uri="{9D8B030D-6E8A-4147-A177-3AD203B41FA5}">
                      <a16:colId xmlns:a16="http://schemas.microsoft.com/office/drawing/2014/main" val="204655328"/>
                    </a:ext>
                  </a:extLst>
                </a:gridCol>
              </a:tblGrid>
              <a:tr h="1108364">
                <a:tc>
                  <a:txBody>
                    <a:bodyPr/>
                    <a:lstStyle/>
                    <a:p>
                      <a:pPr algn="ctr" fontAlgn="ctr"/>
                      <a:endParaRPr lang="fr-FR" sz="900" b="1" i="0" u="none" strike="noStrike" dirty="0">
                        <a:solidFill>
                          <a:schemeClr val="tx1"/>
                        </a:solidFill>
                        <a:effectLst/>
                        <a:latin typeface="Trebuchet MS" panose="020B0603020202020204" pitchFamily="34" charset="0"/>
                      </a:endParaRPr>
                    </a:p>
                    <a:p>
                      <a:pPr algn="ctr" fontAlgn="ctr"/>
                      <a:r>
                        <a:rPr lang="fr-FR" sz="2400" b="1" i="0" u="none" strike="noStrike" dirty="0">
                          <a:solidFill>
                            <a:schemeClr val="tx1">
                              <a:lumMod val="85000"/>
                              <a:lumOff val="15000"/>
                            </a:schemeClr>
                          </a:solidFill>
                          <a:effectLst/>
                          <a:latin typeface="Trebuchet MS" panose="020B0603020202020204" pitchFamily="34" charset="0"/>
                        </a:rPr>
                        <a:t>NOMBRE D’ENT</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TÉS TERR</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TOR</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ALES DÉPARTEMENTALES DÉPLOYÉES</a:t>
                      </a:r>
                      <a:endParaRPr lang="fr-FR" sz="2400" dirty="0">
                        <a:solidFill>
                          <a:schemeClr val="tx1">
                            <a:lumMod val="85000"/>
                            <a:lumOff val="15000"/>
                          </a:schemeClr>
                        </a:solidFill>
                      </a:endParaRP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i="0" u="none" strike="noStrike" dirty="0">
                          <a:solidFill>
                            <a:schemeClr val="bg1"/>
                          </a:solidFill>
                          <a:effectLst/>
                          <a:latin typeface="Trebuchet MS" panose="020B0603020202020204" pitchFamily="34" charset="0"/>
                        </a:rPr>
                        <a:t>7</a:t>
                      </a: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i="0" u="none" strike="noStrike" dirty="0">
                          <a:solidFill>
                            <a:schemeClr val="bg1"/>
                          </a:solidFill>
                          <a:effectLst/>
                          <a:latin typeface="Trebuchet MS" panose="020B0603020202020204" pitchFamily="34" charset="0"/>
                        </a:rPr>
                        <a:t>11</a:t>
                      </a: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u="none" strike="noStrike" dirty="0">
                          <a:solidFill>
                            <a:schemeClr val="bg1"/>
                          </a:solidFill>
                          <a:effectLst/>
                          <a:latin typeface="Trebuchet MS" panose="020B0603020202020204" pitchFamily="34" charset="0"/>
                        </a:rPr>
                        <a:t>21</a:t>
                      </a:r>
                      <a:endParaRPr lang="fr-FR" sz="2600" b="0" i="0" u="none" strike="noStrike" dirty="0">
                        <a:solidFill>
                          <a:schemeClr val="bg1"/>
                        </a:solidFill>
                        <a:effectLst/>
                        <a:latin typeface="Trebuchet MS" panose="020B0603020202020204" pitchFamily="34" charset="0"/>
                      </a:endParaRP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045622550"/>
                  </a:ext>
                </a:extLst>
              </a:tr>
            </a:tbl>
          </a:graphicData>
        </a:graphic>
      </p:graphicFrame>
      <p:sp>
        <p:nvSpPr>
          <p:cNvPr id="2" name="Flèche : droite à entaille 1">
            <a:extLst>
              <a:ext uri="{FF2B5EF4-FFF2-40B4-BE49-F238E27FC236}">
                <a16:creationId xmlns:a16="http://schemas.microsoft.com/office/drawing/2014/main" id="{F147D78E-540B-6FE8-466E-6E0439E524D2}"/>
              </a:ext>
            </a:extLst>
          </p:cNvPr>
          <p:cNvSpPr/>
          <p:nvPr/>
        </p:nvSpPr>
        <p:spPr>
          <a:xfrm>
            <a:off x="752911" y="4271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813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655285" y="4554419"/>
            <a:ext cx="5662246" cy="923330"/>
          </a:xfrm>
          <a:prstGeom prst="rect">
            <a:avLst/>
          </a:prstGeom>
          <a:noFill/>
        </p:spPr>
        <p:txBody>
          <a:bodyPr wrap="square" rtlCol="0">
            <a:spAutoFit/>
          </a:bodyPr>
          <a:lstStyle/>
          <a:p>
            <a:r>
              <a:rPr lang="fr-FR" sz="5400" b="1" dirty="0">
                <a:latin typeface="Trebuchet MS" panose="020B0603020202020204" pitchFamily="34" charset="0"/>
                <a:cs typeface="Arial" panose="020B0604020202020204" pitchFamily="34" charset="0"/>
              </a:rPr>
              <a:t>Rejoignez-nous !</a:t>
            </a:r>
            <a:endParaRPr lang="fr-FR" sz="5400" b="1" dirty="0">
              <a:solidFill>
                <a:srgbClr val="0000FF"/>
              </a:solidFill>
              <a:latin typeface="Trebuchet MS" panose="020B0603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C098341-087E-7454-B448-248227594D64}"/>
              </a:ext>
            </a:extLst>
          </p:cNvPr>
          <p:cNvSpPr txBox="1"/>
          <p:nvPr/>
        </p:nvSpPr>
        <p:spPr>
          <a:xfrm>
            <a:off x="623455" y="1370733"/>
            <a:ext cx="9490363" cy="1077218"/>
          </a:xfrm>
          <a:prstGeom prst="rect">
            <a:avLst/>
          </a:prstGeom>
          <a:noFill/>
        </p:spPr>
        <p:txBody>
          <a:bodyPr wrap="square" rtlCol="0">
            <a:spAutoFit/>
          </a:bodyPr>
          <a:lstStyle/>
          <a:p>
            <a:r>
              <a:rPr lang="fr-FR" sz="3200" b="1" dirty="0">
                <a:latin typeface="Trebuchet MS" panose="020B0603020202020204" pitchFamily="34" charset="0"/>
              </a:rPr>
              <a:t>Au niveau local, national et international                                         Dans une double approche en réseau</a:t>
            </a:r>
            <a:r>
              <a:rPr lang="fr-FR" sz="3200" b="1" dirty="0">
                <a:solidFill>
                  <a:schemeClr val="tx1">
                    <a:lumMod val="75000"/>
                    <a:lumOff val="25000"/>
                  </a:schemeClr>
                </a:solidFill>
                <a:latin typeface="Trebuchet MS" panose="020B0603020202020204" pitchFamily="34" charset="0"/>
              </a:rPr>
              <a:t> </a:t>
            </a:r>
            <a:r>
              <a:rPr lang="fr-FR" sz="3200" b="1" dirty="0">
                <a:latin typeface="Trebuchet MS" panose="020B0603020202020204" pitchFamily="34" charset="0"/>
              </a:rPr>
              <a:t>:</a:t>
            </a:r>
            <a:r>
              <a:rPr lang="fr-FR" sz="3200" b="1" dirty="0">
                <a:solidFill>
                  <a:schemeClr val="tx1">
                    <a:lumMod val="75000"/>
                    <a:lumOff val="25000"/>
                  </a:schemeClr>
                </a:solidFill>
                <a:latin typeface="Trebuchet MS" panose="020B0603020202020204" pitchFamily="34" charset="0"/>
              </a:rPr>
              <a:t>  </a:t>
            </a:r>
            <a:endParaRPr lang="fr-FR" sz="3200" b="1" dirty="0">
              <a:solidFill>
                <a:schemeClr val="tx1">
                  <a:lumMod val="75000"/>
                  <a:lumOff val="25000"/>
                </a:schemeClr>
              </a:solidFill>
              <a:latin typeface="Trebuchet MS" panose="020B0603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5862FAA6-5568-F0FF-F9D2-732F361A57DB}"/>
              </a:ext>
            </a:extLst>
          </p:cNvPr>
          <p:cNvSpPr txBox="1"/>
          <p:nvPr/>
        </p:nvSpPr>
        <p:spPr>
          <a:xfrm>
            <a:off x="1011378" y="2406535"/>
            <a:ext cx="9947563" cy="954107"/>
          </a:xfrm>
          <a:prstGeom prst="rect">
            <a:avLst/>
          </a:prstGeom>
          <a:noFill/>
        </p:spPr>
        <p:txBody>
          <a:bodyPr wrap="square" rtlCol="0">
            <a:spAutoFit/>
          </a:bodyPr>
          <a:lstStyle/>
          <a:p>
            <a:pPr marL="457200" indent="-457200">
              <a:buClr>
                <a:schemeClr val="tx1">
                  <a:lumMod val="75000"/>
                  <a:lumOff val="25000"/>
                </a:schemeClr>
              </a:buClr>
              <a:buSzPct val="100000"/>
              <a:buFont typeface="Wingdings" panose="05000000000000000000" pitchFamily="2" charset="2"/>
              <a:buChar char="ü"/>
            </a:pPr>
            <a:r>
              <a:rPr lang="fr-FR" sz="2800" dirty="0">
                <a:solidFill>
                  <a:srgbClr val="FF6600"/>
                </a:solidFill>
                <a:latin typeface="Trebuchet MS" panose="020B0603020202020204" pitchFamily="34" charset="0"/>
              </a:rPr>
              <a:t>O</a:t>
            </a:r>
            <a:r>
              <a:rPr lang="fr-FR" sz="2800" dirty="0">
                <a:solidFill>
                  <a:schemeClr val="tx1">
                    <a:lumMod val="85000"/>
                    <a:lumOff val="15000"/>
                  </a:schemeClr>
                </a:solidFill>
                <a:latin typeface="Trebuchet MS" panose="020B0603020202020204" pitchFamily="34" charset="0"/>
              </a:rPr>
              <a:t>ui </a:t>
            </a:r>
            <a:r>
              <a:rPr lang="fr-FR" sz="2800" dirty="0">
                <a:solidFill>
                  <a:srgbClr val="00B082"/>
                </a:solidFill>
                <a:latin typeface="Trebuchet MS" panose="020B0603020202020204" pitchFamily="34" charset="0"/>
              </a:rPr>
              <a:t>E</a:t>
            </a:r>
            <a:r>
              <a:rPr lang="fr-FR" sz="2800" dirty="0">
                <a:solidFill>
                  <a:schemeClr val="tx1">
                    <a:lumMod val="85000"/>
                    <a:lumOff val="15000"/>
                  </a:schemeClr>
                </a:solidFill>
                <a:latin typeface="Trebuchet MS" panose="020B0603020202020204" pitchFamily="34" charset="0"/>
              </a:rPr>
              <a:t>nsemble est soutenu directement ou indirectement</a:t>
            </a:r>
          </a:p>
          <a:p>
            <a:pPr>
              <a:buClr>
                <a:schemeClr val="tx1">
                  <a:lumMod val="75000"/>
                  <a:lumOff val="25000"/>
                </a:schemeClr>
              </a:buClr>
              <a:buSzPct val="100000"/>
            </a:pPr>
            <a:r>
              <a:rPr lang="fr-FR" sz="2800" dirty="0">
                <a:solidFill>
                  <a:schemeClr val="tx1">
                    <a:lumMod val="85000"/>
                    <a:lumOff val="15000"/>
                  </a:schemeClr>
                </a:solidFill>
                <a:latin typeface="Trebuchet MS" panose="020B0603020202020204" pitchFamily="34" charset="0"/>
              </a:rPr>
              <a:t>    par une diversité de particuliers et d’acteurs.</a:t>
            </a:r>
            <a:endParaRPr lang="fr-FR" sz="2800" dirty="0">
              <a:solidFill>
                <a:srgbClr val="0070C0"/>
              </a:solidFill>
              <a:latin typeface="Trebuchet MS" panose="020B0603020202020204" pitchFamily="34" charset="0"/>
            </a:endParaRPr>
          </a:p>
        </p:txBody>
      </p:sp>
      <p:sp>
        <p:nvSpPr>
          <p:cNvPr id="8" name="ZoneTexte 7">
            <a:extLst>
              <a:ext uri="{FF2B5EF4-FFF2-40B4-BE49-F238E27FC236}">
                <a16:creationId xmlns:a16="http://schemas.microsoft.com/office/drawing/2014/main" id="{A94E5153-FDFF-4750-BA49-208679245AD9}"/>
              </a:ext>
            </a:extLst>
          </p:cNvPr>
          <p:cNvSpPr txBox="1"/>
          <p:nvPr/>
        </p:nvSpPr>
        <p:spPr>
          <a:xfrm>
            <a:off x="1037492" y="3393835"/>
            <a:ext cx="7995672" cy="954107"/>
          </a:xfrm>
          <a:prstGeom prst="rect">
            <a:avLst/>
          </a:prstGeom>
          <a:noFill/>
        </p:spPr>
        <p:txBody>
          <a:bodyPr wrap="square" rtlCol="0">
            <a:spAutoFit/>
          </a:bodyPr>
          <a:lstStyle/>
          <a:p>
            <a:pPr marL="457200" indent="-457200">
              <a:buClr>
                <a:schemeClr val="tx1">
                  <a:lumMod val="75000"/>
                  <a:lumOff val="25000"/>
                </a:schemeClr>
              </a:buClr>
              <a:buSzPct val="100000"/>
              <a:buFont typeface="Wingdings" panose="05000000000000000000" pitchFamily="2" charset="2"/>
              <a:buChar char="ü"/>
            </a:pPr>
            <a:r>
              <a:rPr lang="fr-FR" sz="2800" dirty="0">
                <a:solidFill>
                  <a:srgbClr val="FF6600"/>
                </a:solidFill>
                <a:latin typeface="Trebuchet MS" panose="020B0603020202020204" pitchFamily="34" charset="0"/>
              </a:rPr>
              <a:t>O</a:t>
            </a:r>
            <a:r>
              <a:rPr lang="fr-FR" sz="2800" dirty="0">
                <a:solidFill>
                  <a:schemeClr val="tx1">
                    <a:lumMod val="85000"/>
                    <a:lumOff val="15000"/>
                  </a:schemeClr>
                </a:solidFill>
                <a:latin typeface="Trebuchet MS" panose="020B0603020202020204" pitchFamily="34" charset="0"/>
              </a:rPr>
              <a:t>ui </a:t>
            </a:r>
            <a:r>
              <a:rPr lang="fr-FR" sz="2800" dirty="0">
                <a:solidFill>
                  <a:srgbClr val="00B082"/>
                </a:solidFill>
                <a:latin typeface="Trebuchet MS" panose="020B0603020202020204" pitchFamily="34" charset="0"/>
              </a:rPr>
              <a:t>E</a:t>
            </a:r>
            <a:r>
              <a:rPr lang="fr-FR" sz="2800" dirty="0">
                <a:solidFill>
                  <a:schemeClr val="tx1">
                    <a:lumMod val="85000"/>
                    <a:lumOff val="15000"/>
                  </a:schemeClr>
                </a:solidFill>
                <a:latin typeface="Trebuchet MS" panose="020B0603020202020204" pitchFamily="34" charset="0"/>
              </a:rPr>
              <a:t>nsemble est lui-même un acteur qui accompagne les personnes et les projets.</a:t>
            </a:r>
            <a:endParaRPr lang="fr-FR" sz="2800" b="1" dirty="0">
              <a:solidFill>
                <a:srgbClr val="0070C0"/>
              </a:solidFill>
              <a:latin typeface="Trebuchet MS" panose="020B0603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77D57E5B-34BE-6C7A-7538-45AB2926F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331" y="3399449"/>
            <a:ext cx="3568973" cy="3228511"/>
          </a:xfrm>
          <a:prstGeom prst="rect">
            <a:avLst/>
          </a:prstGeom>
        </p:spPr>
      </p:pic>
      <p:sp>
        <p:nvSpPr>
          <p:cNvPr id="2" name="ZoneTexte 1">
            <a:extLst>
              <a:ext uri="{FF2B5EF4-FFF2-40B4-BE49-F238E27FC236}">
                <a16:creationId xmlns:a16="http://schemas.microsoft.com/office/drawing/2014/main" id="{BB065E4A-BDF4-9E75-5A6C-3027A394B047}"/>
              </a:ext>
            </a:extLst>
          </p:cNvPr>
          <p:cNvSpPr txBox="1"/>
          <p:nvPr/>
        </p:nvSpPr>
        <p:spPr>
          <a:xfrm>
            <a:off x="623455" y="488815"/>
            <a:ext cx="7362305" cy="707886"/>
          </a:xfrm>
          <a:prstGeom prst="rect">
            <a:avLst/>
          </a:prstGeom>
          <a:noFill/>
        </p:spPr>
        <p:txBody>
          <a:bodyPr wrap="square" rtlCol="0">
            <a:spAutoFit/>
          </a:bodyPr>
          <a:lstStyle/>
          <a:p>
            <a:r>
              <a:rPr lang="fr-FR" sz="4000" dirty="0">
                <a:effectLst>
                  <a:outerShdw blurRad="38100" dist="38100" dir="2700000" algn="tl">
                    <a:srgbClr val="000000">
                      <a:alpha val="43137"/>
                    </a:srgbClr>
                  </a:outerShdw>
                </a:effectLst>
                <a:latin typeface="Trebuchet MS" panose="020B0603020202020204" pitchFamily="34" charset="0"/>
              </a:rPr>
              <a:t>DÉVELOPPEMENT DU CONCEPT</a:t>
            </a:r>
            <a:r>
              <a:rPr lang="fr-FR" sz="4000" b="1" dirty="0">
                <a:latin typeface="Trebuchet MS" panose="020B0603020202020204" pitchFamily="34" charset="0"/>
              </a:rPr>
              <a:t> </a:t>
            </a:r>
            <a:endParaRPr lang="fr-FR" sz="4000" b="1" dirty="0">
              <a:solidFill>
                <a:schemeClr val="tx1">
                  <a:lumMod val="75000"/>
                  <a:lumOff val="25000"/>
                </a:schemeClr>
              </a:solidFill>
              <a:latin typeface="Trebuchet MS" panose="020B0603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E5C12B40-947C-3530-4952-36D7EB840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0" name="ZoneTexte 9">
            <a:extLst>
              <a:ext uri="{FF2B5EF4-FFF2-40B4-BE49-F238E27FC236}">
                <a16:creationId xmlns:a16="http://schemas.microsoft.com/office/drawing/2014/main" id="{5DFB849E-713B-11C4-BE0C-E1AC72BF01A2}"/>
              </a:ext>
            </a:extLst>
          </p:cNvPr>
          <p:cNvSpPr txBox="1"/>
          <p:nvPr/>
        </p:nvSpPr>
        <p:spPr>
          <a:xfrm>
            <a:off x="1589649" y="5725550"/>
            <a:ext cx="6586224" cy="523220"/>
          </a:xfrm>
          <a:prstGeom prst="rect">
            <a:avLst/>
          </a:prstGeom>
          <a:noFill/>
        </p:spPr>
        <p:txBody>
          <a:bodyPr wrap="square" rtlCol="0">
            <a:spAutoFit/>
          </a:bodyPr>
          <a:lstStyle/>
          <a:p>
            <a:pPr algn="r"/>
            <a:r>
              <a:rPr lang="fr-FR" sz="2800" b="1" dirty="0">
                <a:latin typeface="Trebuchet MS" panose="020B0603020202020204" pitchFamily="34" charset="0"/>
              </a:rPr>
              <a:t>Site internet : </a:t>
            </a:r>
            <a:r>
              <a:rPr lang="fr-FR" sz="2800" dirty="0">
                <a:solidFill>
                  <a:srgbClr val="0070C0"/>
                </a:solidFill>
                <a:latin typeface="Trebuchet MS" panose="020B0603020202020204" pitchFamily="34" charset="0"/>
                <a:hlinkClick r:id="rId5">
                  <a:extLst>
                    <a:ext uri="{A12FA001-AC4F-418D-AE19-62706E023703}">
                      <ahyp:hlinkClr xmlns:ahyp="http://schemas.microsoft.com/office/drawing/2018/hyperlinkcolor" val="tx"/>
                    </a:ext>
                  </a:extLst>
                </a:hlinkClick>
              </a:rPr>
              <a:t>www.oui-ensemble.org</a:t>
            </a:r>
            <a:endParaRPr lang="fr-FR" sz="2800" dirty="0">
              <a:solidFill>
                <a:srgbClr val="0070C0"/>
              </a:solidFill>
              <a:latin typeface="Trebuchet MS" panose="020B0603020202020204" pitchFamily="34" charset="0"/>
            </a:endParaRPr>
          </a:p>
        </p:txBody>
      </p:sp>
    </p:spTree>
    <p:extLst>
      <p:ext uri="{BB962C8B-B14F-4D97-AF65-F5344CB8AC3E}">
        <p14:creationId xmlns:p14="http://schemas.microsoft.com/office/powerpoint/2010/main" val="309789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360"/>
                                          </p:val>
                                        </p:tav>
                                        <p:tav tm="100000">
                                          <p:val>
                                            <p:fltVal val="0"/>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6" grpId="0"/>
      <p:bldP spid="8"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707793" y="1725564"/>
            <a:ext cx="10776413" cy="2554545"/>
          </a:xfrm>
          <a:prstGeom prst="rect">
            <a:avLst/>
          </a:prstGeom>
          <a:noFill/>
        </p:spPr>
        <p:txBody>
          <a:bodyPr wrap="square" rtlCol="0">
            <a:spAutoFit/>
          </a:bodyPr>
          <a:lstStyle/>
          <a:p>
            <a:pPr algn="ctr"/>
            <a:r>
              <a:rPr lang="en-GB" sz="4000" dirty="0">
                <a:latin typeface="Trebuchet MS" panose="020B0603020202020204" pitchFamily="34" charset="0"/>
                <a:cs typeface="Times New Roman" panose="02020603050405020304" pitchFamily="18" charset="0"/>
              </a:rPr>
              <a:t>« </a:t>
            </a:r>
            <a:r>
              <a:rPr lang="fr-FR" sz="4000" dirty="0">
                <a:latin typeface="Trebuchet MS" panose="020B0603020202020204" pitchFamily="34" charset="0"/>
                <a:cs typeface="Times New Roman" panose="02020603050405020304" pitchFamily="18" charset="0"/>
              </a:rPr>
              <a:t>Être homme, c'est précisément être responsable… C'est sentir, en posant sa pierre, que l'on contribue à bâtir le monde</a:t>
            </a:r>
            <a:r>
              <a:rPr lang="en-GB" sz="4000" dirty="0">
                <a:latin typeface="Trebuchet MS" panose="020B0603020202020204" pitchFamily="34" charset="0"/>
                <a:cs typeface="Times New Roman" panose="02020603050405020304" pitchFamily="18" charset="0"/>
              </a:rPr>
              <a:t>. »</a:t>
            </a:r>
          </a:p>
          <a:p>
            <a:pPr algn="ctr">
              <a:tabLst>
                <a:tab pos="10128250" algn="l"/>
              </a:tabLst>
            </a:pPr>
            <a:r>
              <a:rPr lang="en-GB" sz="4000" b="1" dirty="0">
                <a:latin typeface="Trebuchet MS" panose="020B0603020202020204" pitchFamily="34" charset="0"/>
                <a:cs typeface="Times New Roman" panose="02020603050405020304" pitchFamily="18" charset="0"/>
              </a:rPr>
              <a:t>                                    </a:t>
            </a:r>
            <a:r>
              <a:rPr lang="en-GB" sz="2800" b="1" dirty="0">
                <a:latin typeface="Trebuchet MS" panose="020B0603020202020204" pitchFamily="34" charset="0"/>
              </a:rPr>
              <a:t>Antoine de Saint-Exupery</a:t>
            </a:r>
            <a:endParaRPr lang="en-GB" sz="2800" dirty="0">
              <a:latin typeface="Trebuchet MS" panose="020B0603020202020204" pitchFamily="34" charset="0"/>
            </a:endParaRPr>
          </a:p>
        </p:txBody>
      </p:sp>
      <p:sp>
        <p:nvSpPr>
          <p:cNvPr id="8" name="ZoneTexte 7"/>
          <p:cNvSpPr txBox="1"/>
          <p:nvPr/>
        </p:nvSpPr>
        <p:spPr>
          <a:xfrm>
            <a:off x="707793" y="4352582"/>
            <a:ext cx="3178407" cy="923330"/>
          </a:xfrm>
          <a:prstGeom prst="rect">
            <a:avLst/>
          </a:prstGeom>
          <a:noFill/>
        </p:spPr>
        <p:txBody>
          <a:bodyPr wrap="square" rtlCol="0">
            <a:spAutoFit/>
          </a:bodyPr>
          <a:lstStyle/>
          <a:p>
            <a:pPr algn="ctr"/>
            <a:r>
              <a:rPr lang="en-GB" sz="5400" dirty="0">
                <a:latin typeface="Trebuchet MS" panose="020B0603020202020204" pitchFamily="34" charset="0"/>
              </a:rPr>
              <a:t>Merci</a:t>
            </a:r>
          </a:p>
        </p:txBody>
      </p:sp>
      <p:pic>
        <p:nvPicPr>
          <p:cNvPr id="2" name="Image 1">
            <a:extLst>
              <a:ext uri="{FF2B5EF4-FFF2-40B4-BE49-F238E27FC236}">
                <a16:creationId xmlns:a16="http://schemas.microsoft.com/office/drawing/2014/main" id="{1CF2DCB7-5A1B-96DB-0D50-1D8E57D55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ZoneTexte 2">
            <a:extLst>
              <a:ext uri="{FF2B5EF4-FFF2-40B4-BE49-F238E27FC236}">
                <a16:creationId xmlns:a16="http://schemas.microsoft.com/office/drawing/2014/main" id="{05511074-973D-1842-6191-6D479CF5AC35}"/>
              </a:ext>
            </a:extLst>
          </p:cNvPr>
          <p:cNvSpPr txBox="1"/>
          <p:nvPr/>
        </p:nvSpPr>
        <p:spPr>
          <a:xfrm>
            <a:off x="4553712" y="5129319"/>
            <a:ext cx="7003646" cy="523220"/>
          </a:xfrm>
          <a:prstGeom prst="rect">
            <a:avLst/>
          </a:prstGeom>
          <a:noFill/>
        </p:spPr>
        <p:txBody>
          <a:bodyPr wrap="square" rtlCol="0">
            <a:spAutoFit/>
          </a:bodyPr>
          <a:lstStyle/>
          <a:p>
            <a:r>
              <a:rPr lang="en-GB" sz="2800" b="1" dirty="0">
                <a:latin typeface="Trebuchet MS" panose="020B0603020202020204" pitchFamily="34" charset="0"/>
              </a:rPr>
              <a:t>Contact :</a:t>
            </a:r>
            <a:r>
              <a:rPr lang="en-GB" sz="2800" dirty="0">
                <a:latin typeface="Trebuchet MS" panose="020B0603020202020204" pitchFamily="34" charset="0"/>
              </a:rPr>
              <a:t> </a:t>
            </a:r>
            <a:r>
              <a:rPr lang="en-GB" sz="2800" dirty="0">
                <a:solidFill>
                  <a:srgbClr val="0070C0"/>
                </a:solidFill>
                <a:latin typeface="Trebuchet MS" panose="020B0603020202020204" pitchFamily="34" charset="0"/>
                <a:hlinkClick r:id="rId4">
                  <a:extLst>
                    <a:ext uri="{A12FA001-AC4F-418D-AE19-62706E023703}">
                      <ahyp:hlinkClr xmlns:ahyp="http://schemas.microsoft.com/office/drawing/2018/hyperlinkcolor" val="tx"/>
                    </a:ext>
                  </a:extLst>
                </a:hlinkClick>
              </a:rPr>
              <a:t>asso.ouiensemble@gmail.com</a:t>
            </a:r>
            <a:endParaRPr lang="en-GB" sz="2800" dirty="0">
              <a:solidFill>
                <a:srgbClr val="0070C0"/>
              </a:solidFill>
              <a:latin typeface="Trebuchet MS" panose="020B0603020202020204" pitchFamily="34" charset="0"/>
            </a:endParaRPr>
          </a:p>
        </p:txBody>
      </p:sp>
    </p:spTree>
    <p:extLst>
      <p:ext uri="{BB962C8B-B14F-4D97-AF65-F5344CB8AC3E}">
        <p14:creationId xmlns:p14="http://schemas.microsoft.com/office/powerpoint/2010/main" val="148565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5749A-FBA1-09C8-F888-E5D929628A2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893B88C-46CB-7D58-A7EA-86DF41971427}"/>
              </a:ext>
            </a:extLst>
          </p:cNvPr>
          <p:cNvSpPr>
            <a:spLocks noGrp="1"/>
          </p:cNvSpPr>
          <p:nvPr>
            <p:ph type="title"/>
          </p:nvPr>
        </p:nvSpPr>
        <p:spPr>
          <a:xfrm>
            <a:off x="646284" y="512343"/>
            <a:ext cx="9271268" cy="743204"/>
          </a:xfrm>
        </p:spPr>
        <p:txBody>
          <a:bodyPr vert="horz" lIns="91440" tIns="45720" rIns="91440" bIns="45720" rtlCol="0" anchor="t">
            <a:noAutofit/>
          </a:bodyPr>
          <a:lstStyle/>
          <a:p>
            <a:r>
              <a:rPr lang="fr-FR" sz="4200" b="1" dirty="0">
                <a:solidFill>
                  <a:srgbClr val="FF6600"/>
                </a:solidFill>
                <a:latin typeface="Trebuchet MS" panose="020B0603020202020204" pitchFamily="34" charset="0"/>
              </a:rPr>
              <a:t>Quel est le but de ce projet ?</a:t>
            </a:r>
            <a:endParaRPr lang="fr-FR" sz="4200" b="1" dirty="0">
              <a:solidFill>
                <a:srgbClr val="FF6600"/>
              </a:solidFill>
              <a:latin typeface="+mn-lt"/>
            </a:endParaRPr>
          </a:p>
        </p:txBody>
      </p:sp>
      <p:pic>
        <p:nvPicPr>
          <p:cNvPr id="9" name="Image 8">
            <a:extLst>
              <a:ext uri="{FF2B5EF4-FFF2-40B4-BE49-F238E27FC236}">
                <a16:creationId xmlns:a16="http://schemas.microsoft.com/office/drawing/2014/main" id="{0E6CB8B1-37B2-D1BF-CBC0-8B223A072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1" name="Rectangle à coins arrondis 4">
            <a:extLst>
              <a:ext uri="{FF2B5EF4-FFF2-40B4-BE49-F238E27FC236}">
                <a16:creationId xmlns:a16="http://schemas.microsoft.com/office/drawing/2014/main" id="{CFE6D471-D98A-1070-D02C-C612B6825EF7}"/>
              </a:ext>
            </a:extLst>
          </p:cNvPr>
          <p:cNvSpPr/>
          <p:nvPr/>
        </p:nvSpPr>
        <p:spPr>
          <a:xfrm>
            <a:off x="429491" y="1399305"/>
            <a:ext cx="11259589" cy="4285215"/>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92075" algn="r" fontAlgn="base"/>
            <a:r>
              <a:rPr lang="fr-FR" sz="4000" dirty="0">
                <a:latin typeface="Trebuchet MS" panose="020B0603020202020204" pitchFamily="34" charset="0"/>
              </a:rPr>
              <a:t>Créer une harmonie intergénérationnelle tout en mobilisant les acteurs des problématiques</a:t>
            </a:r>
          </a:p>
          <a:p>
            <a:pPr marL="2773363" algn="r" defTabSz="898525" fontAlgn="base"/>
            <a:r>
              <a:rPr lang="fr-FR" sz="4000" dirty="0">
                <a:latin typeface="Trebuchet MS" panose="020B0603020202020204" pitchFamily="34" charset="0"/>
              </a:rPr>
              <a:t>environnementales et climatiques </a:t>
            </a:r>
          </a:p>
          <a:p>
            <a:pPr marL="182563" algn="r" fontAlgn="base"/>
            <a:r>
              <a:rPr lang="fr-FR" sz="4000" dirty="0">
                <a:latin typeface="Trebuchet MS" panose="020B0603020202020204" pitchFamily="34" charset="0"/>
              </a:rPr>
              <a:t>pour un futur durable.</a:t>
            </a:r>
          </a:p>
          <a:p>
            <a:pPr marL="457200" indent="-457200"/>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3" name="Graphique 2" descr="Flèche : pivoter à gauche avec un remplissage uni">
            <a:extLst>
              <a:ext uri="{FF2B5EF4-FFF2-40B4-BE49-F238E27FC236}">
                <a16:creationId xmlns:a16="http://schemas.microsoft.com/office/drawing/2014/main" id="{089DEC76-D3DE-CA42-A01F-5F5B67AB1A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193388">
            <a:off x="4029456" y="3798448"/>
            <a:ext cx="1754929" cy="1754929"/>
          </a:xfrm>
          <a:prstGeom prst="rect">
            <a:avLst/>
          </a:prstGeom>
        </p:spPr>
      </p:pic>
      <p:pic>
        <p:nvPicPr>
          <p:cNvPr id="4" name="Image 3">
            <a:extLst>
              <a:ext uri="{FF2B5EF4-FFF2-40B4-BE49-F238E27FC236}">
                <a16:creationId xmlns:a16="http://schemas.microsoft.com/office/drawing/2014/main" id="{F28561BD-DFC5-A510-9A44-3FEA9AF88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911" y="3311791"/>
            <a:ext cx="3145693" cy="2997569"/>
          </a:xfrm>
          <a:prstGeom prst="rect">
            <a:avLst/>
          </a:prstGeom>
        </p:spPr>
      </p:pic>
    </p:spTree>
    <p:extLst>
      <p:ext uri="{BB962C8B-B14F-4D97-AF65-F5344CB8AC3E}">
        <p14:creationId xmlns:p14="http://schemas.microsoft.com/office/powerpoint/2010/main" val="257288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anim calcmode="lin" valueType="num">
                                      <p:cBhvr>
                                        <p:cTn id="21" dur="2000" fill="hold"/>
                                        <p:tgtEl>
                                          <p:spTgt spid="4"/>
                                        </p:tgtEl>
                                        <p:attrNameLst>
                                          <p:attrName>ppt_w</p:attrName>
                                        </p:attrNameLst>
                                      </p:cBhvr>
                                      <p:tavLst>
                                        <p:tav tm="0" fmla="#ppt_w*sin(2.5*pi*$)">
                                          <p:val>
                                            <p:fltVal val="0"/>
                                          </p:val>
                                        </p:tav>
                                        <p:tav tm="100000">
                                          <p:val>
                                            <p:fltVal val="1"/>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CFEF35-8689-2951-F1E6-667CD1979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3" name="Rectangle 12">
            <a:extLst>
              <a:ext uri="{FF2B5EF4-FFF2-40B4-BE49-F238E27FC236}">
                <a16:creationId xmlns:a16="http://schemas.microsoft.com/office/drawing/2014/main" id="{7022C30B-10EC-6F57-343F-DD017FC57D9E}"/>
              </a:ext>
            </a:extLst>
          </p:cNvPr>
          <p:cNvSpPr/>
          <p:nvPr/>
        </p:nvSpPr>
        <p:spPr>
          <a:xfrm>
            <a:off x="492372" y="453858"/>
            <a:ext cx="7127064" cy="857381"/>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fr-FR" sz="48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La naissance du projet</a:t>
            </a:r>
            <a:endParaRPr lang="fr-FR" sz="4800" dirty="0">
              <a:solidFill>
                <a:schemeClr val="tx1">
                  <a:lumMod val="85000"/>
                  <a:lumOff val="15000"/>
                </a:schemeClr>
              </a:solidFill>
              <a:effectLst>
                <a:outerShdw blurRad="38100" dist="38100" dir="2700000" algn="tl">
                  <a:srgbClr val="000000">
                    <a:alpha val="43137"/>
                  </a:srgbClr>
                </a:outerShdw>
              </a:effectLst>
            </a:endParaRPr>
          </a:p>
        </p:txBody>
      </p:sp>
      <p:sp>
        <p:nvSpPr>
          <p:cNvPr id="11" name="Rectangle à coins arrondis 4">
            <a:extLst>
              <a:ext uri="{FF2B5EF4-FFF2-40B4-BE49-F238E27FC236}">
                <a16:creationId xmlns:a16="http://schemas.microsoft.com/office/drawing/2014/main" id="{680D9173-3F30-84E3-83BB-4C7286D3E32A}"/>
              </a:ext>
            </a:extLst>
          </p:cNvPr>
          <p:cNvSpPr/>
          <p:nvPr/>
        </p:nvSpPr>
        <p:spPr>
          <a:xfrm>
            <a:off x="445478" y="1723291"/>
            <a:ext cx="11301046" cy="3112478"/>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9388"/>
            <a:r>
              <a:rPr lang="fr-FR" sz="2800" dirty="0">
                <a:latin typeface="Trebuchet MS" panose="020B0603020202020204" pitchFamily="34" charset="0"/>
              </a:rPr>
              <a:t>L’idée de ce projet est née suite aux témoignages de nos aîné(e)s en fin de vie, sur le bonheur qui se trouve dans une alchimie entre le respect de l'individualité et celui de l’ouverture aux autres</a:t>
            </a: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4" name="Organigramme : Multidocument 13">
            <a:extLst>
              <a:ext uri="{FF2B5EF4-FFF2-40B4-BE49-F238E27FC236}">
                <a16:creationId xmlns:a16="http://schemas.microsoft.com/office/drawing/2014/main" id="{B4FB9F0B-D142-C978-C3D3-A909B5669A15}"/>
              </a:ext>
            </a:extLst>
          </p:cNvPr>
          <p:cNvSpPr/>
          <p:nvPr/>
        </p:nvSpPr>
        <p:spPr>
          <a:xfrm>
            <a:off x="1652945" y="3815864"/>
            <a:ext cx="8968158" cy="2711373"/>
          </a:xfrm>
          <a:prstGeom prst="flowChartMultidocument">
            <a:avLst/>
          </a:prstGeom>
          <a:gradFill flip="none" rotWithShape="1">
            <a:gsLst>
              <a:gs pos="0">
                <a:srgbClr val="2A7E54">
                  <a:shade val="30000"/>
                  <a:satMod val="115000"/>
                </a:srgbClr>
              </a:gs>
              <a:gs pos="50000">
                <a:srgbClr val="2A7E54">
                  <a:shade val="67500"/>
                  <a:satMod val="115000"/>
                </a:srgbClr>
              </a:gs>
              <a:gs pos="100000">
                <a:srgbClr val="2A7E54">
                  <a:shade val="100000"/>
                  <a:satMod val="115000"/>
                </a:srgbClr>
              </a:gs>
            </a:gsLst>
            <a:lin ang="0" scaled="1"/>
            <a:tileRect/>
          </a:gradFill>
          <a:ln>
            <a:solidFill>
              <a:srgbClr val="2A7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2425">
              <a:buClr>
                <a:schemeClr val="bg1"/>
              </a:buClr>
            </a:pPr>
            <a:endParaRPr lang="fr-FR" sz="2400" dirty="0">
              <a:latin typeface="Trebuchet MS" panose="020B0603020202020204" pitchFamily="34" charset="0"/>
            </a:endParaRPr>
          </a:p>
          <a:p>
            <a:pPr marL="352425">
              <a:buClr>
                <a:schemeClr val="bg1"/>
              </a:buClr>
            </a:pPr>
            <a:r>
              <a:rPr lang="fr-FR" sz="2400" dirty="0">
                <a:latin typeface="Trebuchet MS" panose="020B0603020202020204" pitchFamily="34" charset="0"/>
              </a:rPr>
              <a:t>La proposition d’action est issue d'une succession d’expériences humaines et professionnelles vécues dans différents contextes de vie, cumulées au sein de pays développés et de pays en voie de développement </a:t>
            </a:r>
            <a:r>
              <a:rPr lang="fr-FR" sz="2400" dirty="0">
                <a:solidFill>
                  <a:schemeClr val="bg1"/>
                </a:solidFill>
                <a:latin typeface="Trebuchet MS" panose="020B0603020202020204" pitchFamily="34" charset="0"/>
                <a:ea typeface="Calibri" panose="020F0502020204030204" pitchFamily="34" charset="0"/>
              </a:rPr>
              <a:t> </a:t>
            </a:r>
            <a:endParaRPr lang="fr-FR" sz="2400" dirty="0">
              <a:solidFill>
                <a:schemeClr val="bg1"/>
              </a:solidFill>
              <a:latin typeface="Trebuchet MS" panose="020B0603020202020204" pitchFamily="34" charset="0"/>
            </a:endParaRPr>
          </a:p>
          <a:p>
            <a:pPr marL="176213"/>
            <a:endParaRPr lang="fr-FR" sz="2200" dirty="0">
              <a:latin typeface="Trebuchet MS" panose="020B0603020202020204" pitchFamily="34" charset="0"/>
            </a:endParaRPr>
          </a:p>
        </p:txBody>
      </p:sp>
      <p:pic>
        <p:nvPicPr>
          <p:cNvPr id="16" name="Graphique 15" descr="Ampoule et crayon">
            <a:extLst>
              <a:ext uri="{FF2B5EF4-FFF2-40B4-BE49-F238E27FC236}">
                <a16:creationId xmlns:a16="http://schemas.microsoft.com/office/drawing/2014/main" id="{C4725BD3-EE49-0DD7-D3F2-BD0915E2EF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668" y="4058630"/>
            <a:ext cx="1229823" cy="1229823"/>
          </a:xfrm>
          <a:prstGeom prst="rect">
            <a:avLst/>
          </a:prstGeom>
        </p:spPr>
      </p:pic>
    </p:spTree>
    <p:extLst>
      <p:ext uri="{BB962C8B-B14F-4D97-AF65-F5344CB8AC3E}">
        <p14:creationId xmlns:p14="http://schemas.microsoft.com/office/powerpoint/2010/main" val="129803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360"/>
                                          </p:val>
                                        </p:tav>
                                        <p:tav tm="100000">
                                          <p:val>
                                            <p:fltVal val="0"/>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1CFB6D-E2B6-1B4A-1C44-3DB6159BC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147" y="700294"/>
            <a:ext cx="4727581" cy="3696109"/>
          </a:xfrm>
          <a:prstGeom prst="rect">
            <a:avLst/>
          </a:prstGeom>
        </p:spPr>
      </p:pic>
      <p:pic>
        <p:nvPicPr>
          <p:cNvPr id="19" name="Graphique 18" descr="Point d’interrogation (droite à gauche)">
            <a:extLst>
              <a:ext uri="{FF2B5EF4-FFF2-40B4-BE49-F238E27FC236}">
                <a16:creationId xmlns:a16="http://schemas.microsoft.com/office/drawing/2014/main" id="{B7E4F347-B642-90D9-9C09-76E9A2534F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03648">
            <a:off x="4864821" y="304766"/>
            <a:ext cx="914400" cy="914400"/>
          </a:xfrm>
          <a:prstGeom prst="rect">
            <a:avLst/>
          </a:prstGeom>
        </p:spPr>
      </p:pic>
      <p:pic>
        <p:nvPicPr>
          <p:cNvPr id="11" name="Image 10">
            <a:extLst>
              <a:ext uri="{FF2B5EF4-FFF2-40B4-BE49-F238E27FC236}">
                <a16:creationId xmlns:a16="http://schemas.microsoft.com/office/drawing/2014/main" id="{8E462EE6-A257-9DCB-D753-9D5172793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3" name="ZoneTexte 12">
            <a:extLst>
              <a:ext uri="{FF2B5EF4-FFF2-40B4-BE49-F238E27FC236}">
                <a16:creationId xmlns:a16="http://schemas.microsoft.com/office/drawing/2014/main" id="{8C66FAB6-B6E5-3FEC-38EF-F856F6C97CEA}"/>
              </a:ext>
            </a:extLst>
          </p:cNvPr>
          <p:cNvSpPr txBox="1"/>
          <p:nvPr/>
        </p:nvSpPr>
        <p:spPr>
          <a:xfrm>
            <a:off x="396240" y="1794158"/>
            <a:ext cx="3401287" cy="461666"/>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Pourquoi ce projet ?</a:t>
            </a:r>
          </a:p>
        </p:txBody>
      </p:sp>
      <p:sp>
        <p:nvSpPr>
          <p:cNvPr id="14" name="ZoneTexte 13">
            <a:extLst>
              <a:ext uri="{FF2B5EF4-FFF2-40B4-BE49-F238E27FC236}">
                <a16:creationId xmlns:a16="http://schemas.microsoft.com/office/drawing/2014/main" id="{99BD5215-0133-989E-ED52-EAAAA0160A2C}"/>
              </a:ext>
            </a:extLst>
          </p:cNvPr>
          <p:cNvSpPr txBox="1"/>
          <p:nvPr/>
        </p:nvSpPr>
        <p:spPr>
          <a:xfrm>
            <a:off x="1188720" y="2512924"/>
            <a:ext cx="2580277" cy="46166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Qui êtes-vous ?</a:t>
            </a:r>
          </a:p>
        </p:txBody>
      </p:sp>
      <p:sp>
        <p:nvSpPr>
          <p:cNvPr id="16" name="ZoneTexte 15">
            <a:extLst>
              <a:ext uri="{FF2B5EF4-FFF2-40B4-BE49-F238E27FC236}">
                <a16:creationId xmlns:a16="http://schemas.microsoft.com/office/drawing/2014/main" id="{FC86E40F-E6B4-2E12-40BF-2F461599A320}"/>
              </a:ext>
            </a:extLst>
          </p:cNvPr>
          <p:cNvSpPr txBox="1"/>
          <p:nvPr/>
        </p:nvSpPr>
        <p:spPr>
          <a:xfrm>
            <a:off x="777240" y="3167937"/>
            <a:ext cx="3858194" cy="830997"/>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Quelles problématiques soulevez-vous ?</a:t>
            </a:r>
          </a:p>
        </p:txBody>
      </p:sp>
      <p:sp>
        <p:nvSpPr>
          <p:cNvPr id="18" name="ZoneTexte 17">
            <a:extLst>
              <a:ext uri="{FF2B5EF4-FFF2-40B4-BE49-F238E27FC236}">
                <a16:creationId xmlns:a16="http://schemas.microsoft.com/office/drawing/2014/main" id="{E0E7CDDC-08B7-09B7-0ECB-51DB1B5D5F71}"/>
              </a:ext>
            </a:extLst>
          </p:cNvPr>
          <p:cNvSpPr txBox="1"/>
          <p:nvPr/>
        </p:nvSpPr>
        <p:spPr>
          <a:xfrm>
            <a:off x="1246155" y="4351414"/>
            <a:ext cx="4173794" cy="833944"/>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Comment abordez-vous un système sociétal complexe ?</a:t>
            </a:r>
          </a:p>
        </p:txBody>
      </p:sp>
      <p:sp>
        <p:nvSpPr>
          <p:cNvPr id="21" name="ZoneTexte 20">
            <a:extLst>
              <a:ext uri="{FF2B5EF4-FFF2-40B4-BE49-F238E27FC236}">
                <a16:creationId xmlns:a16="http://schemas.microsoft.com/office/drawing/2014/main" id="{B9BD184B-B270-2939-B7E9-41F06666C405}"/>
              </a:ext>
            </a:extLst>
          </p:cNvPr>
          <p:cNvSpPr txBox="1"/>
          <p:nvPr/>
        </p:nvSpPr>
        <p:spPr>
          <a:xfrm>
            <a:off x="810228" y="5371405"/>
            <a:ext cx="2821290" cy="830997"/>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Que voulons-nous fédérer ? </a:t>
            </a:r>
          </a:p>
        </p:txBody>
      </p:sp>
      <p:sp>
        <p:nvSpPr>
          <p:cNvPr id="24" name="ZoneTexte 23">
            <a:extLst>
              <a:ext uri="{FF2B5EF4-FFF2-40B4-BE49-F238E27FC236}">
                <a16:creationId xmlns:a16="http://schemas.microsoft.com/office/drawing/2014/main" id="{D90CE4FA-AB37-1F91-4385-E6BA5CB2B61D}"/>
              </a:ext>
            </a:extLst>
          </p:cNvPr>
          <p:cNvSpPr txBox="1"/>
          <p:nvPr/>
        </p:nvSpPr>
        <p:spPr>
          <a:xfrm>
            <a:off x="8955260" y="2062087"/>
            <a:ext cx="2682241" cy="47690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Où est-il situé ?</a:t>
            </a:r>
          </a:p>
        </p:txBody>
      </p:sp>
      <p:sp>
        <p:nvSpPr>
          <p:cNvPr id="25" name="ZoneTexte 24">
            <a:extLst>
              <a:ext uri="{FF2B5EF4-FFF2-40B4-BE49-F238E27FC236}">
                <a16:creationId xmlns:a16="http://schemas.microsoft.com/office/drawing/2014/main" id="{3AED121D-8BC5-AC89-8306-C829BC23B094}"/>
              </a:ext>
            </a:extLst>
          </p:cNvPr>
          <p:cNvSpPr txBox="1"/>
          <p:nvPr/>
        </p:nvSpPr>
        <p:spPr>
          <a:xfrm>
            <a:off x="9112256" y="2752572"/>
            <a:ext cx="2896863" cy="1200329"/>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Sur quelle question sociétale œuvrez-vous ?</a:t>
            </a:r>
          </a:p>
        </p:txBody>
      </p:sp>
      <p:sp>
        <p:nvSpPr>
          <p:cNvPr id="26" name="ZoneTexte 25">
            <a:extLst>
              <a:ext uri="{FF2B5EF4-FFF2-40B4-BE49-F238E27FC236}">
                <a16:creationId xmlns:a16="http://schemas.microsoft.com/office/drawing/2014/main" id="{58972E76-961F-DF9E-75CC-3317DCAF0E59}"/>
              </a:ext>
            </a:extLst>
          </p:cNvPr>
          <p:cNvSpPr txBox="1"/>
          <p:nvPr/>
        </p:nvSpPr>
        <p:spPr>
          <a:xfrm>
            <a:off x="8278838" y="4114807"/>
            <a:ext cx="3382457" cy="46166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À qui s’adresse-t-il ?</a:t>
            </a:r>
          </a:p>
        </p:txBody>
      </p:sp>
      <p:sp>
        <p:nvSpPr>
          <p:cNvPr id="29" name="ZoneTexte 28">
            <a:extLst>
              <a:ext uri="{FF2B5EF4-FFF2-40B4-BE49-F238E27FC236}">
                <a16:creationId xmlns:a16="http://schemas.microsoft.com/office/drawing/2014/main" id="{4741C6CA-BE99-7C1D-D537-D074BF55B54A}"/>
              </a:ext>
            </a:extLst>
          </p:cNvPr>
          <p:cNvSpPr txBox="1"/>
          <p:nvPr/>
        </p:nvSpPr>
        <p:spPr>
          <a:xfrm>
            <a:off x="5715001" y="4840460"/>
            <a:ext cx="5395790" cy="46166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Comment atteindre le but du projet ?</a:t>
            </a:r>
          </a:p>
        </p:txBody>
      </p:sp>
      <p:sp>
        <p:nvSpPr>
          <p:cNvPr id="30" name="ZoneTexte 29">
            <a:extLst>
              <a:ext uri="{FF2B5EF4-FFF2-40B4-BE49-F238E27FC236}">
                <a16:creationId xmlns:a16="http://schemas.microsoft.com/office/drawing/2014/main" id="{A6C05B77-9C2D-280E-1B9E-2DCFD57E0D54}"/>
              </a:ext>
            </a:extLst>
          </p:cNvPr>
          <p:cNvSpPr txBox="1"/>
          <p:nvPr/>
        </p:nvSpPr>
        <p:spPr>
          <a:xfrm>
            <a:off x="4258993" y="5552395"/>
            <a:ext cx="6065221" cy="830997"/>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Comment tenir les engagements de votre projet d’intérêt général ?</a:t>
            </a:r>
          </a:p>
        </p:txBody>
      </p:sp>
      <p:sp>
        <p:nvSpPr>
          <p:cNvPr id="4" name="Titre 1">
            <a:extLst>
              <a:ext uri="{FF2B5EF4-FFF2-40B4-BE49-F238E27FC236}">
                <a16:creationId xmlns:a16="http://schemas.microsoft.com/office/drawing/2014/main" id="{4EF60215-7A49-6729-F549-E2E3250C4FAD}"/>
              </a:ext>
            </a:extLst>
          </p:cNvPr>
          <p:cNvSpPr txBox="1">
            <a:spLocks/>
          </p:cNvSpPr>
          <p:nvPr/>
        </p:nvSpPr>
        <p:spPr>
          <a:xfrm>
            <a:off x="581888" y="502720"/>
            <a:ext cx="5660650" cy="7342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400" b="1" dirty="0">
                <a:latin typeface="Trebuchet MS" panose="020B0603020202020204" pitchFamily="34" charset="0"/>
              </a:rPr>
              <a:t>Mais encore…</a:t>
            </a:r>
          </a:p>
        </p:txBody>
      </p:sp>
    </p:spTree>
    <p:extLst>
      <p:ext uri="{BB962C8B-B14F-4D97-AF65-F5344CB8AC3E}">
        <p14:creationId xmlns:p14="http://schemas.microsoft.com/office/powerpoint/2010/main" val="68438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arn(inVertical)">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arn(inVertical)">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21" grpId="0"/>
      <p:bldP spid="24" grpId="0"/>
      <p:bldP spid="25" grpId="0"/>
      <p:bldP spid="26"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8B936082-6C4D-4A3C-A90A-D8EA08AD26A6}"/>
              </a:ext>
            </a:extLst>
          </p:cNvPr>
          <p:cNvSpPr>
            <a:spLocks noGrp="1"/>
          </p:cNvSpPr>
          <p:nvPr>
            <p:ph type="title"/>
          </p:nvPr>
        </p:nvSpPr>
        <p:spPr>
          <a:xfrm>
            <a:off x="558339" y="551711"/>
            <a:ext cx="8506692" cy="734290"/>
          </a:xfrm>
        </p:spPr>
        <p:txBody>
          <a:bodyPr vert="horz" lIns="91440" tIns="45720" rIns="91440" bIns="45720" rtlCol="0" anchor="ctr">
            <a:noAutofit/>
          </a:bodyPr>
          <a:lstStyle/>
          <a:p>
            <a:br>
              <a:rPr lang="fr-FR" sz="2800" dirty="0">
                <a:solidFill>
                  <a:srgbClr val="FF6600"/>
                </a:solidFill>
                <a:latin typeface="Arial" panose="020B0604020202020204" pitchFamily="34" charset="0"/>
                <a:cs typeface="Arial" panose="020B0604020202020204" pitchFamily="34" charset="0"/>
              </a:rPr>
            </a:br>
            <a:r>
              <a:rPr lang="fr-FR" sz="4200" b="1" dirty="0">
                <a:solidFill>
                  <a:srgbClr val="FF6600"/>
                </a:solidFill>
                <a:latin typeface="Trebuchet MS" panose="020B0603020202020204" pitchFamily="34" charset="0"/>
              </a:rPr>
              <a:t>Pourquoi ce projet ?</a:t>
            </a:r>
            <a:br>
              <a:rPr lang="fr-FR" sz="4200" b="1" dirty="0">
                <a:solidFill>
                  <a:srgbClr val="FF6600"/>
                </a:solidFill>
                <a:latin typeface="Arial" panose="020B0604020202020204" pitchFamily="34" charset="0"/>
                <a:cs typeface="Arial" panose="020B0604020202020204" pitchFamily="34" charset="0"/>
              </a:rPr>
            </a:br>
            <a:endParaRPr lang="fr-FR" sz="4200" b="1" dirty="0">
              <a:solidFill>
                <a:srgbClr val="FF6600"/>
              </a:solidFill>
              <a:latin typeface="Trebuchet MS" panose="020B0603020202020204" pitchFamily="34" charset="0"/>
            </a:endParaRPr>
          </a:p>
        </p:txBody>
      </p:sp>
      <p:pic>
        <p:nvPicPr>
          <p:cNvPr id="5" name="Image 4">
            <a:extLst>
              <a:ext uri="{FF2B5EF4-FFF2-40B4-BE49-F238E27FC236}">
                <a16:creationId xmlns:a16="http://schemas.microsoft.com/office/drawing/2014/main" id="{1FCFEF35-8689-2951-F1E6-667CD1979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Rectangle à coins arrondis 4">
            <a:extLst>
              <a:ext uri="{FF2B5EF4-FFF2-40B4-BE49-F238E27FC236}">
                <a16:creationId xmlns:a16="http://schemas.microsoft.com/office/drawing/2014/main" id="{03B4710F-B73C-5251-5BD8-219B658CD471}"/>
              </a:ext>
            </a:extLst>
          </p:cNvPr>
          <p:cNvSpPr/>
          <p:nvPr/>
        </p:nvSpPr>
        <p:spPr>
          <a:xfrm>
            <a:off x="545689" y="1460092"/>
            <a:ext cx="10827203" cy="1691858"/>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9388"/>
            <a:endParaRPr lang="fr-FR" sz="2000" dirty="0">
              <a:solidFill>
                <a:schemeClr val="bg1"/>
              </a:solidFill>
              <a:latin typeface="Trebuchet MS" panose="020B0603020202020204" pitchFamily="34" charset="0"/>
              <a:cs typeface="Arial" panose="020B0604020202020204" pitchFamily="34" charset="0"/>
            </a:endParaRPr>
          </a:p>
          <a:p>
            <a:pPr marL="179388"/>
            <a:r>
              <a:rPr lang="fr-FR" sz="3200" dirty="0">
                <a:solidFill>
                  <a:schemeClr val="bg1"/>
                </a:solidFill>
                <a:latin typeface="Trebuchet MS" panose="020B0603020202020204" pitchFamily="34" charset="0"/>
                <a:cs typeface="Arial" panose="020B0604020202020204" pitchFamily="34" charset="0"/>
              </a:rPr>
              <a:t>► La crise sanitaire a révélé les failles systémiques de</a:t>
            </a:r>
            <a:r>
              <a:rPr lang="fr-FR" sz="3200" dirty="0">
                <a:solidFill>
                  <a:schemeClr val="bg1"/>
                </a:solidFill>
                <a:effectLst>
                  <a:outerShdw blurRad="38100" dist="38100" dir="2700000" algn="tl">
                    <a:srgbClr val="000000">
                      <a:alpha val="43137"/>
                    </a:srgbClr>
                  </a:outerShdw>
                </a:effectLst>
                <a:latin typeface="Trebuchet MS" panose="020B0603020202020204" pitchFamily="34" charset="0"/>
              </a:rPr>
              <a:t> nos modèles de société qui sont devenus complexes</a:t>
            </a:r>
            <a:r>
              <a:rPr lang="fr-FR" sz="32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   </a:t>
            </a: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2" name="Rectangle : coins arrondis 11">
            <a:extLst>
              <a:ext uri="{FF2B5EF4-FFF2-40B4-BE49-F238E27FC236}">
                <a16:creationId xmlns:a16="http://schemas.microsoft.com/office/drawing/2014/main" id="{811B91AE-F431-057B-8066-77F130BDA691}"/>
              </a:ext>
            </a:extLst>
          </p:cNvPr>
          <p:cNvSpPr/>
          <p:nvPr/>
        </p:nvSpPr>
        <p:spPr>
          <a:xfrm>
            <a:off x="3593433" y="3387358"/>
            <a:ext cx="7779460" cy="317170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baseline="0" dirty="0">
              <a:solidFill>
                <a:schemeClr val="tx1"/>
              </a:solidFill>
              <a:latin typeface="Trebuchet MS" panose="020B0603020202020204" pitchFamily="34" charset="0"/>
            </a:endParaRPr>
          </a:p>
          <a:p>
            <a:pPr marL="1700213"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00213" algn="ctr">
              <a:buClr>
                <a:schemeClr val="bg1"/>
              </a:buClr>
            </a:pPr>
            <a:r>
              <a:rPr lang="fr-FR" sz="3200" dirty="0">
                <a:solidFill>
                  <a:schemeClr val="bg1"/>
                </a:solidFill>
                <a:latin typeface="Trebuchet MS" panose="020B0603020202020204" pitchFamily="34" charset="0"/>
                <a:cs typeface="Arial" panose="020B0604020202020204" pitchFamily="34" charset="0"/>
              </a:rPr>
              <a:t>Métamorphose du visage de nos sociétés aujourd’hui fracturées qui </a:t>
            </a:r>
            <a:r>
              <a:rPr lang="fr-FR" sz="3200" dirty="0">
                <a:solidFill>
                  <a:schemeClr val="bg1"/>
                </a:solidFill>
                <a:latin typeface="Trebuchet MS" panose="020B0603020202020204" pitchFamily="34" charset="0"/>
                <a:ea typeface="Calibri" panose="020F0502020204030204" pitchFamily="34" charset="0"/>
              </a:rPr>
              <a:t>nécessite de les repenser en les "réparant" </a:t>
            </a:r>
            <a:endParaRPr lang="fr-FR" sz="3200" dirty="0">
              <a:solidFill>
                <a:schemeClr val="bg1"/>
              </a:solidFill>
              <a:latin typeface="Trebuchet MS" panose="020B0603020202020204" pitchFamily="34" charset="0"/>
            </a:endParaRPr>
          </a:p>
          <a:p>
            <a:pPr algn="ctr"/>
            <a:endParaRPr lang="fr-FR" sz="1200" b="1" dirty="0">
              <a:solidFill>
                <a:schemeClr val="tx1"/>
              </a:solidFill>
              <a:cs typeface="Times New Roman" panose="02020603050405020304" pitchFamily="18" charset="0"/>
            </a:endParaRPr>
          </a:p>
        </p:txBody>
      </p:sp>
      <p:sp>
        <p:nvSpPr>
          <p:cNvPr id="13" name="Rectangle 12">
            <a:extLst>
              <a:ext uri="{FF2B5EF4-FFF2-40B4-BE49-F238E27FC236}">
                <a16:creationId xmlns:a16="http://schemas.microsoft.com/office/drawing/2014/main" id="{7022C30B-10EC-6F57-343F-DD017FC57D9E}"/>
              </a:ext>
            </a:extLst>
          </p:cNvPr>
          <p:cNvSpPr/>
          <p:nvPr/>
        </p:nvSpPr>
        <p:spPr>
          <a:xfrm>
            <a:off x="5277606" y="2986059"/>
            <a:ext cx="6368705" cy="1097047"/>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fr-FR" sz="3600" i="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Une conséquence évidente :</a:t>
            </a:r>
            <a:endParaRPr lang="fr-FR" sz="3600" i="1" dirty="0">
              <a:solidFill>
                <a:schemeClr val="tx1">
                  <a:lumMod val="85000"/>
                  <a:lumOff val="15000"/>
                </a:schemeClr>
              </a:solidFill>
              <a:effectLst>
                <a:outerShdw blurRad="38100" dist="38100" dir="2700000" algn="tl">
                  <a:srgbClr val="000000">
                    <a:alpha val="43137"/>
                  </a:srgbClr>
                </a:outerShdw>
              </a:effectLst>
            </a:endParaRPr>
          </a:p>
        </p:txBody>
      </p:sp>
      <p:pic>
        <p:nvPicPr>
          <p:cNvPr id="15" name="Graphique 14" descr="Flèche : pivoter à gauche avec un remplissage uni">
            <a:extLst>
              <a:ext uri="{FF2B5EF4-FFF2-40B4-BE49-F238E27FC236}">
                <a16:creationId xmlns:a16="http://schemas.microsoft.com/office/drawing/2014/main" id="{45CBAA34-1F75-0748-1852-68CD99281C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498591">
            <a:off x="4689267" y="3570434"/>
            <a:ext cx="1151376" cy="1151376"/>
          </a:xfrm>
          <a:prstGeom prst="rect">
            <a:avLst/>
          </a:prstGeom>
        </p:spPr>
      </p:pic>
      <p:pic>
        <p:nvPicPr>
          <p:cNvPr id="3" name="Image 2">
            <a:extLst>
              <a:ext uri="{FF2B5EF4-FFF2-40B4-BE49-F238E27FC236}">
                <a16:creationId xmlns:a16="http://schemas.microsoft.com/office/drawing/2014/main" id="{1CA5512A-0A37-FAEE-A4EE-CA06F2C4E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96" y="3073982"/>
            <a:ext cx="4421428" cy="3763970"/>
          </a:xfrm>
          <a:prstGeom prst="rect">
            <a:avLst/>
          </a:prstGeom>
        </p:spPr>
      </p:pic>
    </p:spTree>
    <p:extLst>
      <p:ext uri="{BB962C8B-B14F-4D97-AF65-F5344CB8AC3E}">
        <p14:creationId xmlns:p14="http://schemas.microsoft.com/office/powerpoint/2010/main" val="338867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 calcmode="lin" valueType="num">
                                      <p:cBhvr>
                                        <p:cTn id="14" dur="500" fill="hold"/>
                                        <p:tgtEl>
                                          <p:spTgt spid="13"/>
                                        </p:tgtEl>
                                        <p:attrNameLst>
                                          <p:attrName>style.rotation</p:attrName>
                                        </p:attrNameLst>
                                      </p:cBhvr>
                                      <p:tavLst>
                                        <p:tav tm="0">
                                          <p:val>
                                            <p:fltVal val="360"/>
                                          </p:val>
                                        </p:tav>
                                        <p:tav tm="100000">
                                          <p:val>
                                            <p:fltVal val="0"/>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540327" y="512618"/>
            <a:ext cx="8700655" cy="798621"/>
          </a:xfrm>
        </p:spPr>
        <p:txBody>
          <a:bodyPr vert="horz" lIns="91440" tIns="45720" rIns="91440" bIns="45720" rtlCol="0" anchor="ctr">
            <a:noAutofit/>
          </a:bodyPr>
          <a:lstStyle/>
          <a:p>
            <a:r>
              <a:rPr lang="fr-FR" sz="4200" b="1" dirty="0">
                <a:solidFill>
                  <a:srgbClr val="FF6600"/>
                </a:solidFill>
                <a:latin typeface="Trebuchet MS" panose="020B0603020202020204" pitchFamily="34" charset="0"/>
              </a:rPr>
              <a:t>Qui sommes-nous ?</a:t>
            </a:r>
          </a:p>
        </p:txBody>
      </p:sp>
      <p:sp>
        <p:nvSpPr>
          <p:cNvPr id="6" name="Rectangle : coins arrondis 5">
            <a:extLst>
              <a:ext uri="{FF2B5EF4-FFF2-40B4-BE49-F238E27FC236}">
                <a16:creationId xmlns:a16="http://schemas.microsoft.com/office/drawing/2014/main" id="{73F4357E-3B32-4A13-A9BC-8127F5ED4330}"/>
              </a:ext>
            </a:extLst>
          </p:cNvPr>
          <p:cNvSpPr/>
          <p:nvPr/>
        </p:nvSpPr>
        <p:spPr>
          <a:xfrm>
            <a:off x="677329" y="1981199"/>
            <a:ext cx="4932163" cy="4100945"/>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baseline="0" dirty="0">
              <a:solidFill>
                <a:schemeClr val="tx1"/>
              </a:solidFill>
              <a:latin typeface="Trebuchet MS" panose="020B0603020202020204" pitchFamily="34" charset="0"/>
            </a:endParaRPr>
          </a:p>
          <a:p>
            <a:pPr algn="ctr"/>
            <a:r>
              <a:rPr lang="fr-FR" sz="2800" b="1" baseline="0" dirty="0">
                <a:solidFill>
                  <a:schemeClr val="bg1"/>
                </a:solidFill>
                <a:latin typeface="Trebuchet MS" panose="020B0603020202020204" pitchFamily="34" charset="0"/>
              </a:rPr>
              <a:t>De multiples ressources </a:t>
            </a:r>
            <a:r>
              <a:rPr lang="fr-FR" sz="2800" b="1" dirty="0">
                <a:solidFill>
                  <a:schemeClr val="bg1"/>
                </a:solidFill>
                <a:latin typeface="Trebuchet MS" panose="020B0603020202020204" pitchFamily="34" charset="0"/>
              </a:rPr>
              <a:t>e</a:t>
            </a:r>
            <a:r>
              <a:rPr lang="fr-FR" sz="2800" b="1" baseline="0" dirty="0">
                <a:solidFill>
                  <a:schemeClr val="bg1"/>
                </a:solidFill>
                <a:latin typeface="Trebuchet MS" panose="020B0603020202020204" pitchFamily="34" charset="0"/>
              </a:rPr>
              <a:t>ntrepreneuriales</a:t>
            </a:r>
          </a:p>
          <a:p>
            <a:pPr algn="ctr"/>
            <a:r>
              <a:rPr lang="fr-FR" sz="28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intergénérationnelles multiculturelles multisectorielles :</a:t>
            </a:r>
          </a:p>
          <a:p>
            <a:pPr algn="ctr"/>
            <a:r>
              <a:rPr lang="fr-FR" sz="2800" b="1" dirty="0">
                <a:solidFill>
                  <a:schemeClr val="bg1"/>
                </a:solidFill>
                <a:latin typeface="Trebuchet MS" panose="020B0603020202020204" pitchFamily="34" charset="0"/>
                <a:cs typeface="Times New Roman" panose="02020603050405020304" pitchFamily="18" charset="0"/>
              </a:rPr>
              <a:t>acteurs </a:t>
            </a:r>
          </a:p>
          <a:p>
            <a:pPr algn="ctr"/>
            <a:r>
              <a:rPr lang="fr-FR" sz="2800" b="1" dirty="0">
                <a:solidFill>
                  <a:schemeClr val="bg1"/>
                </a:solidFill>
                <a:latin typeface="Trebuchet MS" panose="020B0603020202020204" pitchFamily="34" charset="0"/>
                <a:cs typeface="Times New Roman" panose="02020603050405020304" pitchFamily="18" charset="0"/>
              </a:rPr>
              <a:t>publics et privés</a:t>
            </a:r>
          </a:p>
          <a:p>
            <a:pPr algn="ctr"/>
            <a:r>
              <a:rPr lang="fr-FR" sz="2800" b="1" dirty="0">
                <a:solidFill>
                  <a:schemeClr val="bg1"/>
                </a:solidFill>
                <a:latin typeface="Trebuchet MS" panose="020B0603020202020204" pitchFamily="34" charset="0"/>
                <a:cs typeface="Times New Roman" panose="02020603050405020304" pitchFamily="18" charset="0"/>
              </a:rPr>
              <a:t>rétribués et bénévoles </a:t>
            </a:r>
          </a:p>
          <a:p>
            <a:pPr algn="ctr"/>
            <a:endParaRPr lang="fr-FR" sz="1200" b="1" dirty="0">
              <a:solidFill>
                <a:schemeClr val="tx1"/>
              </a:solidFill>
              <a:cs typeface="Times New Roman" panose="02020603050405020304" pitchFamily="18" charset="0"/>
            </a:endParaRPr>
          </a:p>
        </p:txBody>
      </p:sp>
      <p:sp>
        <p:nvSpPr>
          <p:cNvPr id="7" name="Rectangle : coins arrondis 6">
            <a:extLst>
              <a:ext uri="{FF2B5EF4-FFF2-40B4-BE49-F238E27FC236}">
                <a16:creationId xmlns:a16="http://schemas.microsoft.com/office/drawing/2014/main" id="{771D103B-E5A7-4444-A083-403B2B1DFE27}"/>
              </a:ext>
            </a:extLst>
          </p:cNvPr>
          <p:cNvSpPr/>
          <p:nvPr/>
        </p:nvSpPr>
        <p:spPr>
          <a:xfrm>
            <a:off x="6242538" y="1620253"/>
            <a:ext cx="5272133" cy="472512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lnSpc>
                <a:spcPct val="80000"/>
              </a:lnSpc>
            </a:pPr>
            <a:endParaRPr lang="fr-FR" sz="2500" baseline="0" dirty="0">
              <a:solidFill>
                <a:schemeClr val="tx1"/>
              </a:solidFill>
            </a:endParaRPr>
          </a:p>
          <a:p>
            <a:pPr marL="263525" indent="-263525" defTabSz="179388">
              <a:buFontTx/>
              <a:buChar char="-"/>
            </a:pPr>
            <a:r>
              <a:rPr lang="fr-FR" sz="2500" baseline="0" dirty="0">
                <a:solidFill>
                  <a:schemeClr val="bg1"/>
                </a:solidFill>
                <a:latin typeface="Trebuchet MS" panose="020B0603020202020204" pitchFamily="34" charset="0"/>
              </a:rPr>
              <a:t>Partagent souvent les constats</a:t>
            </a:r>
          </a:p>
          <a:p>
            <a:pPr defTabSz="179388"/>
            <a:endParaRPr lang="fr-FR" sz="1200" baseline="0" dirty="0">
              <a:solidFill>
                <a:schemeClr val="bg1"/>
              </a:solidFill>
              <a:latin typeface="Trebuchet MS" panose="020B0603020202020204" pitchFamily="34" charset="0"/>
            </a:endParaRPr>
          </a:p>
          <a:p>
            <a:pPr marL="263525" indent="-263525" defTabSz="179388">
              <a:buFontTx/>
              <a:buChar char="-"/>
            </a:pPr>
            <a:r>
              <a:rPr lang="fr-FR" sz="2500" baseline="0" dirty="0">
                <a:solidFill>
                  <a:schemeClr val="bg1"/>
                </a:solidFill>
                <a:latin typeface="Trebuchet MS" panose="020B0603020202020204" pitchFamily="34" charset="0"/>
              </a:rPr>
              <a:t>Souffrent en parallèle des mêmes difficultés</a:t>
            </a:r>
          </a:p>
          <a:p>
            <a:pPr defTabSz="179388"/>
            <a:endParaRPr lang="fr-FR" sz="1200" dirty="0">
              <a:solidFill>
                <a:schemeClr val="bg1"/>
              </a:solidFill>
              <a:latin typeface="Trebuchet MS" panose="020B0603020202020204" pitchFamily="34" charset="0"/>
            </a:endParaRPr>
          </a:p>
          <a:p>
            <a:pPr marL="263525" indent="-263525" defTabSz="179388">
              <a:buFontTx/>
              <a:buChar char="-"/>
            </a:pPr>
            <a:r>
              <a:rPr lang="fr-FR" sz="2500" dirty="0">
                <a:solidFill>
                  <a:schemeClr val="bg1"/>
                </a:solidFill>
                <a:latin typeface="Trebuchet MS" panose="020B0603020202020204" pitchFamily="34" charset="0"/>
              </a:rPr>
              <a:t>Sont p</a:t>
            </a:r>
            <a:r>
              <a:rPr lang="fr-FR" sz="2500" baseline="0" dirty="0">
                <a:solidFill>
                  <a:schemeClr val="bg1"/>
                </a:solidFill>
                <a:latin typeface="Trebuchet MS" panose="020B0603020202020204" pitchFamily="34" charset="0"/>
              </a:rPr>
              <a:t>eu reliés entre eux</a:t>
            </a:r>
          </a:p>
          <a:p>
            <a:pPr defTabSz="179388"/>
            <a:endParaRPr lang="fr-FR" sz="1200" dirty="0">
              <a:solidFill>
                <a:schemeClr val="bg1"/>
              </a:solidFill>
              <a:latin typeface="Trebuchet MS" panose="020B0603020202020204" pitchFamily="34" charset="0"/>
            </a:endParaRPr>
          </a:p>
          <a:p>
            <a:pPr marL="263525" indent="-263525" defTabSz="179388">
              <a:buFontTx/>
              <a:buChar char="-"/>
            </a:pPr>
            <a:r>
              <a:rPr lang="fr-FR" sz="2500" dirty="0">
                <a:solidFill>
                  <a:schemeClr val="bg1"/>
                </a:solidFill>
                <a:latin typeface="Trebuchet MS" panose="020B0603020202020204" pitchFamily="34" charset="0"/>
              </a:rPr>
              <a:t>Assument leurs responsabilités</a:t>
            </a:r>
            <a:endParaRPr lang="fr-FR" sz="2500" baseline="0" dirty="0">
              <a:solidFill>
                <a:schemeClr val="bg1"/>
              </a:solidFill>
              <a:latin typeface="Trebuchet MS" panose="020B0603020202020204" pitchFamily="34" charset="0"/>
            </a:endParaRPr>
          </a:p>
          <a:p>
            <a:pPr defTabSz="179388"/>
            <a:endParaRPr lang="fr-FR" sz="1200" baseline="0" dirty="0">
              <a:solidFill>
                <a:schemeClr val="bg1"/>
              </a:solidFill>
              <a:latin typeface="Trebuchet MS" panose="020B0603020202020204" pitchFamily="34" charset="0"/>
            </a:endParaRPr>
          </a:p>
          <a:p>
            <a:pPr marL="263525" indent="-263525" defTabSz="179388">
              <a:buFontTx/>
              <a:buChar char="-"/>
            </a:pPr>
            <a:r>
              <a:rPr lang="fr-FR" sz="2500" baseline="0" dirty="0">
                <a:solidFill>
                  <a:schemeClr val="bg1"/>
                </a:solidFill>
                <a:latin typeface="Trebuchet MS" panose="020B0603020202020204" pitchFamily="34" charset="0"/>
              </a:rPr>
              <a:t>Portent des valeurs altruistes et éthiques</a:t>
            </a:r>
          </a:p>
          <a:p>
            <a:pPr defTabSz="179388"/>
            <a:endParaRPr lang="fr-FR" sz="1400" dirty="0">
              <a:solidFill>
                <a:schemeClr val="bg1"/>
              </a:solidFill>
              <a:latin typeface="Trebuchet MS" panose="020B0603020202020204" pitchFamily="34" charset="0"/>
            </a:endParaRPr>
          </a:p>
          <a:p>
            <a:pPr marL="263525" indent="-263525" defTabSz="179388">
              <a:buFontTx/>
              <a:buChar char="-"/>
            </a:pPr>
            <a:r>
              <a:rPr lang="fr-FR" sz="2500" dirty="0">
                <a:solidFill>
                  <a:schemeClr val="bg1"/>
                </a:solidFill>
                <a:latin typeface="Trebuchet MS" panose="020B0603020202020204" pitchFamily="34" charset="0"/>
              </a:rPr>
              <a:t>Motivent les rapports "gagnant-gagnant" </a:t>
            </a:r>
            <a:endParaRPr lang="fr-FR" sz="2500" baseline="0" dirty="0">
              <a:solidFill>
                <a:schemeClr val="bg1"/>
              </a:solidFill>
              <a:latin typeface="Trebuchet MS" panose="020B0603020202020204" pitchFamily="34" charset="0"/>
            </a:endParaRPr>
          </a:p>
          <a:p>
            <a:pPr marL="263525" indent="-263525" defTabSz="179388">
              <a:lnSpc>
                <a:spcPct val="80000"/>
              </a:lnSpc>
              <a:buFontTx/>
              <a:buChar char="-"/>
            </a:pPr>
            <a:endParaRPr lang="fr-FR" sz="2500" baseline="0" dirty="0">
              <a:solidFill>
                <a:schemeClr val="tx1"/>
              </a:solidFill>
            </a:endParaRPr>
          </a:p>
        </p:txBody>
      </p:sp>
      <p:sp>
        <p:nvSpPr>
          <p:cNvPr id="11" name="Flèche : droite 10">
            <a:extLst>
              <a:ext uri="{FF2B5EF4-FFF2-40B4-BE49-F238E27FC236}">
                <a16:creationId xmlns:a16="http://schemas.microsoft.com/office/drawing/2014/main" id="{1A32D0D3-5F67-4F8F-A85C-B548183E3BC3}"/>
              </a:ext>
            </a:extLst>
          </p:cNvPr>
          <p:cNvSpPr/>
          <p:nvPr/>
        </p:nvSpPr>
        <p:spPr>
          <a:xfrm>
            <a:off x="5124607" y="3555421"/>
            <a:ext cx="1117931" cy="952500"/>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181108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3506</TotalTime>
  <Words>3178</Words>
  <Application>Microsoft Office PowerPoint</Application>
  <PresentationFormat>Grand écran</PresentationFormat>
  <Paragraphs>465</Paragraphs>
  <Slides>43</Slides>
  <Notes>39</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43</vt:i4>
      </vt:variant>
    </vt:vector>
  </HeadingPairs>
  <TitlesOfParts>
    <vt:vector size="54" baseType="lpstr">
      <vt:lpstr>MS Mincho</vt:lpstr>
      <vt:lpstr>Arial</vt:lpstr>
      <vt:lpstr>Calibri</vt:lpstr>
      <vt:lpstr>Calibri Light</vt:lpstr>
      <vt:lpstr>Courier New</vt:lpstr>
      <vt:lpstr>Raleway</vt:lpstr>
      <vt:lpstr>Times New Roman</vt:lpstr>
      <vt:lpstr>Trebuchet MS</vt:lpstr>
      <vt:lpstr>Wingdings</vt:lpstr>
      <vt:lpstr>Wingdings 3</vt:lpstr>
      <vt:lpstr>Thème Office</vt:lpstr>
      <vt:lpstr>Présentation PowerPoint</vt:lpstr>
      <vt:lpstr>Contexte du projet  </vt:lpstr>
      <vt:lpstr>Avec quel « Produit-Service » ?</vt:lpstr>
      <vt:lpstr>La raison d’être de ce projet</vt:lpstr>
      <vt:lpstr>Quel est le but de ce projet ?</vt:lpstr>
      <vt:lpstr>Présentation PowerPoint</vt:lpstr>
      <vt:lpstr>Présentation PowerPoint</vt:lpstr>
      <vt:lpstr> Pourquoi ce projet ? </vt:lpstr>
      <vt:lpstr>Qui sommes-nous ?</vt:lpstr>
      <vt:lpstr> Quelles problématiques soulevons-nous ? </vt:lpstr>
      <vt:lpstr>Comment abordons-nous un système sociétal complexe ?</vt:lpstr>
      <vt:lpstr>Que voulons-nous fédérer ?</vt:lpstr>
      <vt:lpstr>Où se situe l’expérimentation du projet ?</vt:lpstr>
      <vt:lpstr>Sur quelle question sociétale œuvrons- nous ? </vt:lpstr>
      <vt:lpstr>À qui s’adresse notre projet ?</vt:lpstr>
      <vt:lpstr>Aux bénéficiaires de services</vt:lpstr>
      <vt:lpstr>Comment atteindre le but du projet ?</vt:lpstr>
      <vt:lpstr>Présentation PowerPoint</vt:lpstr>
      <vt:lpstr>Un management doublé d’une philosophie humaine  </vt:lpstr>
      <vt:lpstr>Un management accompagné d’une méthode</vt:lpstr>
      <vt:lpstr>Des actions architecturées au sein de sept pôles d’activités interactifs</vt:lpstr>
      <vt:lpstr>Présentation PowerPoint</vt:lpstr>
      <vt:lpstr>Un concept du maintien en activité autre que celui de l’Ubérisation </vt:lpstr>
      <vt:lpstr>Des RH maintenues en activité pour mobiliser autour de la cause commune Bien Vieillir Longtemps Ensemble</vt:lpstr>
      <vt:lpstr>Présentation PowerPoint</vt:lpstr>
      <vt:lpstr>Présentation PowerPoint</vt:lpstr>
      <vt:lpstr>Présentation PowerPoint</vt:lpstr>
      <vt:lpstr>Présentation PowerPoint</vt:lpstr>
      <vt:lpstr>Comment tenir les engagements de ce projet d’intérêt général  duplicable sur les  territoires ? </vt:lpstr>
      <vt:lpstr>Nos obligations</vt:lpstr>
      <vt:lpstr>Un SİRH pour relier les actions en réseau aux Ressources Humaines</vt:lpstr>
      <vt:lpstr>Synthèse de nos éléments clés différenciants</vt:lpstr>
      <vt:lpstr>Nos besoins financiers</vt:lpstr>
      <vt:lpstr> Association Oui Ensemble France Gardienne du concept et du projet </vt:lpstr>
      <vt:lpstr> POİNT D’AVANCEMENT DU PROJET </vt:lpstr>
      <vt:lpstr>CONCEPTİON DU VOLET LAOS EN 2023</vt:lpstr>
      <vt:lpstr>CONCEPTİON DU VOLET FRANCE FİNALİSÉ POUR EXPÉRİMENTATİON TERRİTORİALE</vt:lpstr>
      <vt:lpstr>Maintien de l’autonomie à domicile</vt:lpstr>
      <vt:lpstr>Un choix de prestations à domicile</vt:lpstr>
      <vt:lpstr>Évaluation France</vt:lpstr>
      <vt:lpstr>Résultats attendus France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CHANSY UPRAVAN</dc:creator>
  <cp:lastModifiedBy>CHANSY UPRAVAN</cp:lastModifiedBy>
  <cp:revision>238</cp:revision>
  <dcterms:created xsi:type="dcterms:W3CDTF">2023-03-22T16:18:49Z</dcterms:created>
  <dcterms:modified xsi:type="dcterms:W3CDTF">2024-11-07T07:23:08Z</dcterms:modified>
</cp:coreProperties>
</file>