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77" r:id="rId2"/>
    <p:sldId id="279" r:id="rId3"/>
    <p:sldId id="259" r:id="rId4"/>
    <p:sldId id="260" r:id="rId5"/>
    <p:sldId id="258" r:id="rId6"/>
    <p:sldId id="285" r:id="rId7"/>
    <p:sldId id="286" r:id="rId8"/>
    <p:sldId id="269" r:id="rId9"/>
    <p:sldId id="282" r:id="rId10"/>
    <p:sldId id="263" r:id="rId11"/>
    <p:sldId id="284" r:id="rId12"/>
    <p:sldId id="267" r:id="rId13"/>
    <p:sldId id="271" r:id="rId14"/>
    <p:sldId id="261" r:id="rId15"/>
    <p:sldId id="283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66"/>
    <a:srgbClr val="F46728"/>
    <a:srgbClr val="00966F"/>
    <a:srgbClr val="00A278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5463E5-820D-463F-A07E-C8684F0E45C8}">
  <a:tblStyle styleId="{FB5463E5-820D-463F-A07E-C8684F0E45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30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33b110dc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33b110dc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27C29EF7-DF90-7759-5A9E-B883A95F7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965474a9_3_379:notes">
            <a:extLst>
              <a:ext uri="{FF2B5EF4-FFF2-40B4-BE49-F238E27FC236}">
                <a16:creationId xmlns:a16="http://schemas.microsoft.com/office/drawing/2014/main" id="{BFC1F8A4-A63C-93A5-3C62-D17AC8F156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965474a9_3_379:notes">
            <a:extLst>
              <a:ext uri="{FF2B5EF4-FFF2-40B4-BE49-F238E27FC236}">
                <a16:creationId xmlns:a16="http://schemas.microsoft.com/office/drawing/2014/main" id="{7B712361-06C3-49F8-4030-B25661E895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350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965474a9_3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965474a9_3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b9a0b074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b9a0b074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46A74D71-0D90-5C7C-4D30-F2F411FB0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33b110dc9_0_6:notes">
            <a:extLst>
              <a:ext uri="{FF2B5EF4-FFF2-40B4-BE49-F238E27FC236}">
                <a16:creationId xmlns:a16="http://schemas.microsoft.com/office/drawing/2014/main" id="{4A919135-EC8E-52AD-D4E9-A9F3D7C822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33b110dc9_0_6:notes">
            <a:extLst>
              <a:ext uri="{FF2B5EF4-FFF2-40B4-BE49-F238E27FC236}">
                <a16:creationId xmlns:a16="http://schemas.microsoft.com/office/drawing/2014/main" id="{895E88F3-FA4D-A3F4-C337-28088CB7DA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34062585-6DFC-CEC9-0A69-E2329698B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51bb473_0_681:notes">
            <a:extLst>
              <a:ext uri="{FF2B5EF4-FFF2-40B4-BE49-F238E27FC236}">
                <a16:creationId xmlns:a16="http://schemas.microsoft.com/office/drawing/2014/main" id="{0000A8AA-1917-2A64-A51D-DD85F93302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51bb473_0_681:notes">
            <a:extLst>
              <a:ext uri="{FF2B5EF4-FFF2-40B4-BE49-F238E27FC236}">
                <a16:creationId xmlns:a16="http://schemas.microsoft.com/office/drawing/2014/main" id="{A358D896-72D9-FC3A-1FC6-E02131156D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97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146E3AA6-B3B8-ECE8-8522-36315A759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51bb473_0_681:notes">
            <a:extLst>
              <a:ext uri="{FF2B5EF4-FFF2-40B4-BE49-F238E27FC236}">
                <a16:creationId xmlns:a16="http://schemas.microsoft.com/office/drawing/2014/main" id="{4EBE396A-9DA9-4A47-12E2-09838E2B8F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51bb473_0_681:notes">
            <a:extLst>
              <a:ext uri="{FF2B5EF4-FFF2-40B4-BE49-F238E27FC236}">
                <a16:creationId xmlns:a16="http://schemas.microsoft.com/office/drawing/2014/main" id="{AB457B5D-054F-8DE2-96E1-9D7474BFF6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597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b9a0b074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b9a0b074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9C1CD32D-2E2B-C76A-8EC3-962E2C74E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251bb473_0_600:notes">
            <a:extLst>
              <a:ext uri="{FF2B5EF4-FFF2-40B4-BE49-F238E27FC236}">
                <a16:creationId xmlns:a16="http://schemas.microsoft.com/office/drawing/2014/main" id="{658DAB38-8794-6715-5CCE-4475461740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251bb473_0_600:notes">
            <a:extLst>
              <a:ext uri="{FF2B5EF4-FFF2-40B4-BE49-F238E27FC236}">
                <a16:creationId xmlns:a16="http://schemas.microsoft.com/office/drawing/2014/main" id="{98D7E805-6AA9-35EF-D646-C3F31AF586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28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ui-ensemble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sso.ouiensemble@g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ctrTitle"/>
          </p:nvPr>
        </p:nvSpPr>
        <p:spPr>
          <a:xfrm>
            <a:off x="0" y="1549400"/>
            <a:ext cx="9144000" cy="1677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« LA V</a:t>
            </a:r>
            <a:r>
              <a:rPr lang="fr-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E EN ACT</a:t>
            </a:r>
            <a:r>
              <a:rPr lang="fr-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ON »</a:t>
            </a:r>
            <a:b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</a:b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Oui Ensemble</a:t>
            </a:r>
            <a:endParaRPr dirty="0">
              <a:latin typeface="Trebuchet MS" panose="020B0603020202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366500" y="3531875"/>
            <a:ext cx="281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F3A14C-CFCD-D732-EC80-2ECB37E67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602482"/>
            <a:ext cx="4026419" cy="2944118"/>
          </a:xfrm>
          <a:prstGeom prst="rect">
            <a:avLst/>
          </a:prstGeom>
        </p:spPr>
      </p:pic>
      <p:sp>
        <p:nvSpPr>
          <p:cNvPr id="6" name="Google Shape;130;p20"/>
          <p:cNvSpPr txBox="1">
            <a:spLocks/>
          </p:cNvSpPr>
          <p:nvPr/>
        </p:nvSpPr>
        <p:spPr>
          <a:xfrm>
            <a:off x="4013200" y="406400"/>
            <a:ext cx="4978401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endParaRPr lang="fr-FR" sz="3000" b="1" dirty="0">
              <a:solidFill>
                <a:schemeClr val="dk1"/>
              </a:solidFill>
            </a:endParaRPr>
          </a:p>
          <a:p>
            <a:pPr marL="0" indent="0">
              <a:buFont typeface="Lato"/>
              <a:buNone/>
            </a:pPr>
            <a:endParaRPr lang="fr-FR" sz="2800" b="1" dirty="0">
              <a:solidFill>
                <a:srgbClr val="F46728"/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Lato"/>
              <a:buNone/>
            </a:pPr>
            <a:r>
              <a:rPr lang="fr-FR" sz="2700" b="1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équipe avec les Ressources Humaines</a:t>
            </a:r>
            <a:endParaRPr lang="fr-FR" sz="2700" b="1" dirty="0">
              <a:solidFill>
                <a:srgbClr val="F46728"/>
              </a:solidFill>
              <a:latin typeface="Raleway" pitchFamily="2" charset="0"/>
            </a:endParaRPr>
          </a:p>
          <a:p>
            <a:pPr marL="0" indent="0">
              <a:buFont typeface="Lato"/>
              <a:buNone/>
            </a:pPr>
            <a:r>
              <a:rPr lang="fr-FR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citoyens actifs et engagés, formés et valorisés.</a:t>
            </a:r>
          </a:p>
          <a:p>
            <a:pPr marL="285750" indent="-285750"/>
            <a:r>
              <a:rPr lang="fr-FR" sz="1800" i="1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Missions</a:t>
            </a:r>
            <a:r>
              <a:rPr lang="fr-FR" sz="18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Rester autonomes et actifs, avoir des emplois et des missions valorisées, recevoir des formations, travailler près de chez eux.</a:t>
            </a:r>
          </a:p>
          <a:p>
            <a:pPr marL="285750" indent="-285750"/>
            <a:r>
              <a:rPr lang="fr-FR" sz="1800" i="1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Exigences</a:t>
            </a:r>
            <a:r>
              <a:rPr lang="fr-FR" sz="18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Retarder la dépendance, éviter les circuits illégaux, gagner des revenus décents, rester connectés sans isolement.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Lato"/>
              <a:buNone/>
            </a:pPr>
            <a:endParaRPr lang="fr-FR" sz="18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Lato"/>
              <a:buNone/>
            </a:pPr>
            <a:endParaRPr lang="fr-F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600"/>
              </a:spcBef>
              <a:buFont typeface="Lato"/>
              <a:buNone/>
            </a:pPr>
            <a:endParaRPr lang="fr-FR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77453095-FCFB-A081-98AE-50E0F8343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>
            <a:extLst>
              <a:ext uri="{FF2B5EF4-FFF2-40B4-BE49-F238E27FC236}">
                <a16:creationId xmlns:a16="http://schemas.microsoft.com/office/drawing/2014/main" id="{EA438A2B-1EE8-DD0D-5E59-F727AF0487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7600" y="76200"/>
            <a:ext cx="5288750" cy="47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 b="1" dirty="0">
                <a:solidFill>
                  <a:schemeClr val="dk1"/>
                </a:solidFill>
                <a:latin typeface="Raleway" pitchFamily="2" charset="0"/>
              </a:rPr>
              <a:t>En équipe avec les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 b="1" dirty="0">
                <a:solidFill>
                  <a:schemeClr val="dk1"/>
                </a:solidFill>
                <a:latin typeface="Raleway" pitchFamily="2" charset="0"/>
              </a:rPr>
              <a:t>Bénéficiaires de Services</a:t>
            </a: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leway" pitchFamily="2" charset="0"/>
              </a:rPr>
              <a:t>Des services RH éthiques et de qualité, en répondant aux besoins individualisés.</a:t>
            </a:r>
          </a:p>
          <a:p>
            <a:pPr marL="1079500" indent="-285750">
              <a:buSzPct val="115000"/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bg2"/>
                </a:solidFill>
                <a:latin typeface="Raleway" pitchFamily="2" charset="0"/>
              </a:rPr>
              <a:t>Missions</a:t>
            </a:r>
            <a:r>
              <a:rPr lang="fr-FR" sz="1800" dirty="0">
                <a:solidFill>
                  <a:schemeClr val="bg2"/>
                </a:solidFill>
                <a:latin typeface="Raleway" pitchFamily="2" charset="0"/>
              </a:rPr>
              <a:t> : Collaborer dans le réseau solidaire, recevoir des services éthiques et qualitatifs.</a:t>
            </a:r>
          </a:p>
          <a:p>
            <a:pPr marL="1079500" indent="-285750">
              <a:buSzPct val="115000"/>
              <a:buFont typeface="Arial" panose="020B0604020202020204" pitchFamily="34" charset="0"/>
              <a:buChar char="•"/>
            </a:pPr>
            <a:r>
              <a:rPr lang="fr-FR" sz="1800" i="1" dirty="0">
                <a:solidFill>
                  <a:schemeClr val="bg2"/>
                </a:solidFill>
                <a:latin typeface="Raleway" pitchFamily="2" charset="0"/>
              </a:rPr>
              <a:t>Exigences</a:t>
            </a:r>
            <a:r>
              <a:rPr lang="fr-FR" sz="1800" dirty="0">
                <a:solidFill>
                  <a:schemeClr val="bg2"/>
                </a:solidFill>
                <a:latin typeface="Raleway" pitchFamily="2" charset="0"/>
              </a:rPr>
              <a:t> : Simplicité de gestion     des services, établir des relations de confiance, pouvoir financer les services reçus.</a:t>
            </a:r>
            <a:endParaRPr lang="fr-FR" sz="2000" b="1" dirty="0"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Raleway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AC4251-E900-4F98-5029-5D53A05E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0100"/>
            <a:ext cx="4500559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1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3679372" y="2178050"/>
            <a:ext cx="4876800" cy="2228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342900" indent="-342900" algn="just"/>
            <a:r>
              <a:rPr lang="fr-FR" sz="1800" i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Missions</a:t>
            </a:r>
            <a:r>
              <a:rPr lang="fr-FR" sz="1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Sensibiliser et éduquer, initier et entreprendre des projets, soutenir le concept de vie « Bien Vieillir Longtemps Ensemble ».</a:t>
            </a:r>
          </a:p>
          <a:p>
            <a:pPr marL="342900" indent="-342900"/>
            <a:r>
              <a:rPr lang="fr-FR" sz="1800" i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Exigences</a:t>
            </a:r>
            <a:r>
              <a:rPr lang="fr-FR" sz="1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Respect de l’éthique, collaborer da</a:t>
            </a:r>
            <a:r>
              <a:rPr lang="fr-FR" sz="18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 les équipes pluri- disciplinaires, proposer des services personnalisés.</a:t>
            </a:r>
            <a:endParaRPr lang="fr-FR" sz="1800" dirty="0"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Raleway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BDB9D9-BE3D-0F10-3CE8-3389C0A20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78" y="1928230"/>
            <a:ext cx="3696949" cy="2923169"/>
          </a:xfrm>
          <a:prstGeom prst="rect">
            <a:avLst/>
          </a:prstGeom>
        </p:spPr>
      </p:pic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FB308C8E-CC51-E14F-3D53-A24C5263EC7F}"/>
              </a:ext>
            </a:extLst>
          </p:cNvPr>
          <p:cNvSpPr txBox="1">
            <a:spLocks/>
          </p:cNvSpPr>
          <p:nvPr/>
        </p:nvSpPr>
        <p:spPr>
          <a:xfrm>
            <a:off x="3276600" y="419100"/>
            <a:ext cx="5431972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endParaRPr lang="fr-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Font typeface="Lato"/>
              <a:buNone/>
            </a:pPr>
            <a:r>
              <a:rPr lang="fr-FR" sz="2700" b="1" dirty="0">
                <a:solidFill>
                  <a:schemeClr val="dk1"/>
                </a:solidFill>
                <a:latin typeface="Raleway" pitchFamily="2" charset="0"/>
              </a:rPr>
              <a:t>En équipe avec les Entrepreneurs Sociaux</a:t>
            </a:r>
          </a:p>
          <a:p>
            <a:pPr marL="0" indent="0">
              <a:buFont typeface="Lato"/>
              <a:buNone/>
            </a:pPr>
            <a:r>
              <a:rPr lang="fr-FR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Innovateurs sociaux dynamiques, soutenus par une économie circulaire équitable.</a:t>
            </a:r>
          </a:p>
          <a:p>
            <a:pPr marL="0" indent="0">
              <a:buFont typeface="Lato"/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0" y="495300"/>
            <a:ext cx="4492626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fr-FR" sz="28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0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FRANCE et au LAOS</a:t>
            </a:r>
            <a:br>
              <a:rPr lang="fr-FR" sz="32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2400" b="0" dirty="0">
              <a:solidFill>
                <a:schemeClr val="lt2"/>
              </a:solidFill>
              <a:latin typeface="Raleway" pitchFamily="2" charset="0"/>
            </a:endParaRPr>
          </a:p>
        </p:txBody>
      </p:sp>
      <p:sp>
        <p:nvSpPr>
          <p:cNvPr id="2" name="Google Shape;205;p28">
            <a:extLst>
              <a:ext uri="{FF2B5EF4-FFF2-40B4-BE49-F238E27FC236}">
                <a16:creationId xmlns:a16="http://schemas.microsoft.com/office/drawing/2014/main" id="{099416A1-9C57-DCDB-A38A-50903890DF81}"/>
              </a:ext>
            </a:extLst>
          </p:cNvPr>
          <p:cNvSpPr txBox="1">
            <a:spLocks/>
          </p:cNvSpPr>
          <p:nvPr/>
        </p:nvSpPr>
        <p:spPr>
          <a:xfrm>
            <a:off x="49600" y="1155700"/>
            <a:ext cx="4408100" cy="378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FR" sz="26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600" b="0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6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ntrepreneurs </a:t>
            </a:r>
            <a:r>
              <a:rPr lang="fr-FR" sz="2600" b="0" dirty="0">
                <a:solidFill>
                  <a:srgbClr val="008A66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6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ociaux </a:t>
            </a:r>
            <a:r>
              <a:rPr lang="fr-FR" sz="2600" b="0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6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fr-FR" sz="2600" b="0" dirty="0">
                <a:solidFill>
                  <a:srgbClr val="008A66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6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 </a:t>
            </a:r>
            <a:r>
              <a:rPr lang="fr-FR" sz="26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appliquent une méthode de gestion spécifique au sein de chaque quartier, </a:t>
            </a:r>
          </a:p>
          <a:p>
            <a:r>
              <a:rPr lang="fr-FR" sz="26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œuvrant dans un esprit de compagnonnage avec  les Tiers-lieux </a:t>
            </a:r>
          </a:p>
          <a:p>
            <a:r>
              <a:rPr lang="fr-FR" sz="26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adaptés aux territoires. </a:t>
            </a:r>
            <a:endParaRPr lang="fr-FR" sz="2600" b="0" dirty="0">
              <a:solidFill>
                <a:schemeClr val="bg2">
                  <a:lumMod val="85000"/>
                  <a:lumOff val="15000"/>
                </a:schemeClr>
              </a:solidFill>
              <a:latin typeface="Raleway" pitchFamily="2" charset="0"/>
            </a:endParaRPr>
          </a:p>
        </p:txBody>
      </p:sp>
      <p:pic>
        <p:nvPicPr>
          <p:cNvPr id="1026" name="Picture 2" descr="Carte touristique du Laos : quelles destinations à visiter ...">
            <a:extLst>
              <a:ext uri="{FF2B5EF4-FFF2-40B4-BE49-F238E27FC236}">
                <a16:creationId xmlns:a16="http://schemas.microsoft.com/office/drawing/2014/main" id="{38DFDAA5-2DC6-5BE1-0A6D-20E1C4CC7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24" y="183757"/>
            <a:ext cx="2974676" cy="27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e de France géographique">
            <a:extLst>
              <a:ext uri="{FF2B5EF4-FFF2-40B4-BE49-F238E27FC236}">
                <a16:creationId xmlns:a16="http://schemas.microsoft.com/office/drawing/2014/main" id="{26CC7433-74FF-FDC7-37EB-47D29E85E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051374"/>
            <a:ext cx="2892424" cy="289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39700" y="749300"/>
            <a:ext cx="4343400" cy="3169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fr" sz="2900" dirty="0">
                <a:solidFill>
                  <a:srgbClr val="F46728"/>
                </a:solidFill>
              </a:rPr>
            </a:br>
            <a:r>
              <a:rPr lang="fr" sz="2900" dirty="0">
                <a:solidFill>
                  <a:srgbClr val="F46728"/>
                </a:solidFill>
              </a:rPr>
              <a:t>IMPACT ET B</a:t>
            </a:r>
            <a:r>
              <a:rPr lang="fr-FR" sz="2900" dirty="0">
                <a:solidFill>
                  <a:srgbClr val="F46728"/>
                </a:solidFill>
              </a:rPr>
              <a:t>É</a:t>
            </a:r>
            <a:r>
              <a:rPr lang="fr" sz="2900" dirty="0">
                <a:solidFill>
                  <a:srgbClr val="F46728"/>
                </a:solidFill>
              </a:rPr>
              <a:t>N</a:t>
            </a:r>
            <a:r>
              <a:rPr lang="fr-FR" sz="2900" dirty="0">
                <a:solidFill>
                  <a:srgbClr val="F46728"/>
                </a:solidFill>
              </a:rPr>
              <a:t>É</a:t>
            </a:r>
            <a:r>
              <a:rPr lang="fr" sz="2900" dirty="0">
                <a:solidFill>
                  <a:srgbClr val="F46728"/>
                </a:solidFill>
              </a:rPr>
              <a:t>F</a:t>
            </a:r>
            <a:r>
              <a:rPr lang="fr-FR" sz="2900" dirty="0">
                <a:solidFill>
                  <a:srgbClr val="F46728"/>
                </a:solidFill>
              </a:rPr>
              <a:t>İ</a:t>
            </a:r>
            <a:r>
              <a:rPr lang="fr" sz="2900" dirty="0">
                <a:solidFill>
                  <a:srgbClr val="F46728"/>
                </a:solidFill>
              </a:rPr>
              <a:t>CES</a:t>
            </a:r>
            <a:br>
              <a:rPr lang="fr" sz="2400" b="0" dirty="0">
                <a:solidFill>
                  <a:schemeClr val="dk2"/>
                </a:solidFill>
              </a:rPr>
            </a:br>
            <a:br>
              <a:rPr lang="fr" sz="2400" b="0" dirty="0">
                <a:solidFill>
                  <a:schemeClr val="dk2"/>
                </a:solidFill>
              </a:rPr>
            </a:br>
            <a:br>
              <a:rPr lang="fr" sz="2400" b="0" dirty="0">
                <a:solidFill>
                  <a:schemeClr val="dk2"/>
                </a:solidFill>
              </a:rPr>
            </a:br>
            <a:r>
              <a:rPr lang="fr-FR" sz="28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Le projet d’intérêt général </a:t>
            </a:r>
            <a:r>
              <a:rPr lang="fr-FR" sz="2800" b="0" dirty="0">
                <a:solidFill>
                  <a:srgbClr val="F46728"/>
                </a:solidFill>
                <a:latin typeface="Raleway" pitchFamily="2" charset="0"/>
                <a:cs typeface="Times New Roman" panose="02020603050405020304" pitchFamily="18" charset="0"/>
              </a:rPr>
              <a:t>O</a:t>
            </a:r>
            <a:r>
              <a:rPr lang="fr-FR" sz="28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ui </a:t>
            </a:r>
            <a:r>
              <a:rPr lang="fr-FR" sz="2800" b="0" dirty="0">
                <a:solidFill>
                  <a:srgbClr val="008A66"/>
                </a:solidFill>
                <a:latin typeface="Raleway" pitchFamily="2" charset="0"/>
                <a:cs typeface="Times New Roman" panose="02020603050405020304" pitchFamily="18" charset="0"/>
              </a:rPr>
              <a:t>E</a:t>
            </a:r>
            <a:r>
              <a:rPr lang="fr-FR" sz="2800" b="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cs typeface="Times New Roman" panose="02020603050405020304" pitchFamily="18" charset="0"/>
              </a:rPr>
              <a:t>nsemble crée un</a:t>
            </a:r>
            <a:r>
              <a:rPr lang="fr-FR" sz="28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réseau solidaire pour un avenir inclusif </a:t>
            </a:r>
            <a:br>
              <a:rPr lang="fr-FR" sz="28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durable.</a:t>
            </a:r>
            <a:br>
              <a:rPr lang="fr-FR" sz="28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" sz="2400" b="0" dirty="0">
                <a:solidFill>
                  <a:schemeClr val="dk2"/>
                </a:solidFill>
              </a:rPr>
            </a:br>
            <a:endParaRPr sz="2400" b="0" dirty="0">
              <a:solidFill>
                <a:schemeClr val="dk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E63B2D-9EF9-B863-FB27-134F89686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837" y="614934"/>
            <a:ext cx="4072663" cy="39136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7CA80129-46C1-D4FE-5864-28E47B874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>
            <a:extLst>
              <a:ext uri="{FF2B5EF4-FFF2-40B4-BE49-F238E27FC236}">
                <a16:creationId xmlns:a16="http://schemas.microsoft.com/office/drawing/2014/main" id="{E5779006-0847-7725-92C4-C0332523C3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663350"/>
            <a:ext cx="9144000" cy="21675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D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É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COUVREZ COMMENT OU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 ENSEMBLE R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É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VOLUT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ONNE L’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NCLUS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ON SOC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ALE </a:t>
            </a:r>
            <a:b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</a:b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ET LE MA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NT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EN EN ACT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V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T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É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 </a:t>
            </a:r>
            <a:b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</a:b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TOUT AU LONG DE LA V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E</a:t>
            </a:r>
            <a:endParaRPr sz="3200" dirty="0">
              <a:latin typeface="Raleway" pitchFamily="2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4">
            <a:extLst>
              <a:ext uri="{FF2B5EF4-FFF2-40B4-BE49-F238E27FC236}">
                <a16:creationId xmlns:a16="http://schemas.microsoft.com/office/drawing/2014/main" id="{A6739250-2BFB-33B0-0ED1-BE66E6D28C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43943" y="4251220"/>
            <a:ext cx="5646057" cy="5555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dirty="0">
              <a:solidFill>
                <a:schemeClr val="bg1"/>
              </a:solidFill>
              <a:latin typeface="Raleway" pitchFamily="2" charset="0"/>
            </a:endParaRPr>
          </a:p>
          <a:p>
            <a:pPr marL="0" indent="0" algn="r"/>
            <a:endParaRPr lang="fr-FR" dirty="0">
              <a:solidFill>
                <a:schemeClr val="bg1"/>
              </a:solidFill>
              <a:latin typeface="Raleway" pitchFamily="2" charset="0"/>
            </a:endParaRPr>
          </a:p>
          <a:p>
            <a:pPr marL="0" indent="0" algn="r"/>
            <a:r>
              <a:rPr lang="fr-FR" sz="2400" b="1" dirty="0">
                <a:solidFill>
                  <a:schemeClr val="bg1"/>
                </a:solidFill>
                <a:latin typeface="Raleway" pitchFamily="2" charset="0"/>
              </a:rPr>
              <a:t>Site web : </a:t>
            </a:r>
            <a:r>
              <a:rPr lang="fr-FR" sz="2400" b="1" i="0" dirty="0">
                <a:solidFill>
                  <a:schemeClr val="bg1"/>
                </a:solidFill>
                <a:effectLst/>
                <a:latin typeface="Raleway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Oui-Ensemble.org</a:t>
            </a:r>
            <a:endParaRPr lang="fr-FR" sz="2400" b="1" i="0" dirty="0">
              <a:solidFill>
                <a:schemeClr val="bg1"/>
              </a:solidFill>
              <a:effectLst/>
              <a:latin typeface="Raleway" pitchFamily="2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80" name="Google Shape;80;p14">
            <a:extLst>
              <a:ext uri="{FF2B5EF4-FFF2-40B4-BE49-F238E27FC236}">
                <a16:creationId xmlns:a16="http://schemas.microsoft.com/office/drawing/2014/main" id="{59BD4A4E-C8AC-6328-0E27-65EDE6D1D78C}"/>
              </a:ext>
            </a:extLst>
          </p:cNvPr>
          <p:cNvSpPr txBox="1"/>
          <p:nvPr/>
        </p:nvSpPr>
        <p:spPr>
          <a:xfrm>
            <a:off x="6366500" y="3531875"/>
            <a:ext cx="281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Google Shape;187;p26">
            <a:extLst>
              <a:ext uri="{FF2B5EF4-FFF2-40B4-BE49-F238E27FC236}">
                <a16:creationId xmlns:a16="http://schemas.microsoft.com/office/drawing/2014/main" id="{D43D5AEB-E322-89C7-D3FE-831DAEBFC61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830882"/>
            <a:ext cx="8293100" cy="1283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C8FC067-1763-E1D8-5A66-E2D24D962EB8}"/>
              </a:ext>
            </a:extLst>
          </p:cNvPr>
          <p:cNvSpPr txBox="1"/>
          <p:nvPr/>
        </p:nvSpPr>
        <p:spPr>
          <a:xfrm>
            <a:off x="850900" y="2970540"/>
            <a:ext cx="7467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fr-FR" sz="2800" b="1" dirty="0">
                <a:solidFill>
                  <a:schemeClr val="bg2"/>
                </a:solidFill>
                <a:latin typeface="Raleway" pitchFamily="2" charset="0"/>
              </a:rPr>
              <a:t>Contactez-nous pour en savoir plus !</a:t>
            </a:r>
          </a:p>
          <a:p>
            <a:pPr marL="0" indent="0"/>
            <a:r>
              <a:rPr lang="fr-FR" sz="2600" b="1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Email :</a:t>
            </a:r>
            <a:r>
              <a:rPr lang="fr-FR" sz="26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b="1" u="sng" dirty="0">
                <a:solidFill>
                  <a:srgbClr val="0000FF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asso.ouiensemble@gmail.com</a:t>
            </a:r>
            <a:endParaRPr lang="fr-FR" sz="2600" b="1" dirty="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7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 idx="4294967295"/>
          </p:nvPr>
        </p:nvSpPr>
        <p:spPr>
          <a:xfrm>
            <a:off x="535774" y="508950"/>
            <a:ext cx="7973226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3600" dirty="0">
                <a:solidFill>
                  <a:schemeClr val="dk1"/>
                </a:solidFill>
                <a:latin typeface="Raleway" pitchFamily="2" charset="0"/>
              </a:rPr>
              <a:t>Contexte du projet </a:t>
            </a:r>
            <a:br>
              <a:rPr lang="fr" sz="3600" dirty="0">
                <a:solidFill>
                  <a:schemeClr val="dk1"/>
                </a:solidFill>
              </a:rPr>
            </a:br>
            <a:endParaRPr sz="3600"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535774" y="1841500"/>
            <a:ext cx="5789870" cy="1123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fr-FR" sz="28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Ensemble, nous pouvons créer un avenir meilleur pour tous ! »</a:t>
            </a:r>
            <a:endParaRPr sz="2800" dirty="0">
              <a:latin typeface="Raleway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2" name="Google Shape;81;p14">
            <a:extLst>
              <a:ext uri="{FF2B5EF4-FFF2-40B4-BE49-F238E27FC236}">
                <a16:creationId xmlns:a16="http://schemas.microsoft.com/office/drawing/2014/main" id="{07944385-9C04-E02D-AAAA-AA115498C6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742" y="2491613"/>
            <a:ext cx="2956550" cy="207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66">
            <a:alpha val="95000"/>
          </a:srgb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83100" y="642256"/>
            <a:ext cx="8631600" cy="3676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" dirty="0"/>
            </a:br>
            <a:r>
              <a:rPr lang="fr-FR" sz="5400" dirty="0"/>
              <a:t>Avec</a:t>
            </a:r>
            <a:r>
              <a:rPr lang="fr" sz="5400" dirty="0"/>
              <a:t> quel nouveau </a:t>
            </a:r>
            <a:r>
              <a:rPr lang="fr" sz="5400" dirty="0">
                <a:solidFill>
                  <a:schemeClr val="accent5"/>
                </a:solidFill>
              </a:rPr>
              <a:t> </a:t>
            </a:r>
            <a:r>
              <a:rPr lang="fr" sz="5400" dirty="0">
                <a:solidFill>
                  <a:schemeClr val="bg1"/>
                </a:solidFill>
              </a:rPr>
              <a:t>« </a:t>
            </a:r>
            <a:r>
              <a:rPr lang="fr" sz="5400" dirty="0">
                <a:solidFill>
                  <a:schemeClr val="accent5"/>
                </a:solidFill>
              </a:rPr>
              <a:t>Produit-Service </a:t>
            </a:r>
            <a:r>
              <a:rPr lang="fr" sz="5400" dirty="0">
                <a:solidFill>
                  <a:schemeClr val="bg1"/>
                </a:solidFill>
              </a:rPr>
              <a:t>» ?  </a:t>
            </a:r>
            <a:endParaRPr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66">
            <a:alpha val="95000"/>
          </a:srgbClr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01601" y="584200"/>
            <a:ext cx="8874602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400" dirty="0">
                <a:solidFill>
                  <a:schemeClr val="accent5"/>
                </a:solidFill>
              </a:rPr>
              <a:t>Aucun !</a:t>
            </a:r>
            <a:br>
              <a:rPr lang="fr-FR" sz="1800" b="1" dirty="0">
                <a:solidFill>
                  <a:schemeClr val="bg1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Google Shape;102;p17">
            <a:extLst>
              <a:ext uri="{FF2B5EF4-FFF2-40B4-BE49-F238E27FC236}">
                <a16:creationId xmlns:a16="http://schemas.microsoft.com/office/drawing/2014/main" id="{D62DD1AC-442A-D803-8E93-225424EEB044}"/>
              </a:ext>
            </a:extLst>
          </p:cNvPr>
          <p:cNvSpPr txBox="1">
            <a:spLocks/>
          </p:cNvSpPr>
          <p:nvPr/>
        </p:nvSpPr>
        <p:spPr>
          <a:xfrm>
            <a:off x="406400" y="2819400"/>
            <a:ext cx="8635999" cy="100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fr-FR" sz="36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Bien Vieillir Longtemps Ensemble »</a:t>
            </a:r>
            <a:br>
              <a:rPr lang="fr-FR" sz="36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6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" name="Google Shape;102;p17">
            <a:extLst>
              <a:ext uri="{FF2B5EF4-FFF2-40B4-BE49-F238E27FC236}">
                <a16:creationId xmlns:a16="http://schemas.microsoft.com/office/drawing/2014/main" id="{B810C97F-A21B-2B9F-FBE3-145E0040BB8C}"/>
              </a:ext>
            </a:extLst>
          </p:cNvPr>
          <p:cNvSpPr txBox="1">
            <a:spLocks/>
          </p:cNvSpPr>
          <p:nvPr/>
        </p:nvSpPr>
        <p:spPr>
          <a:xfrm>
            <a:off x="254001" y="1612900"/>
            <a:ext cx="8874602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fr-FR" sz="36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avons réinventé une Organisation en réseau avec des principes pour</a:t>
            </a:r>
            <a:endParaRPr lang="fr-FR"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00" y="0"/>
            <a:ext cx="7848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689100" y="420697"/>
            <a:ext cx="6248400" cy="64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b="1" dirty="0">
                <a:solidFill>
                  <a:srgbClr val="008A66"/>
                </a:solidFill>
                <a:latin typeface="Raleway"/>
                <a:ea typeface="Raleway"/>
                <a:cs typeface="Raleway"/>
                <a:sym typeface="Raleway"/>
              </a:rPr>
              <a:t>Les principes du projet</a:t>
            </a:r>
            <a:endParaRPr sz="3200" b="1" dirty="0">
              <a:solidFill>
                <a:srgbClr val="008A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4294967295"/>
          </p:nvPr>
        </p:nvSpPr>
        <p:spPr>
          <a:xfrm>
            <a:off x="1790700" y="977900"/>
            <a:ext cx="5778500" cy="3606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fr" sz="2400" b="1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Inclusion</a:t>
            </a:r>
            <a:br>
              <a:rPr lang="fr" sz="1400" dirty="0">
                <a:latin typeface="Raleway" pitchFamily="2" charset="0"/>
                <a:ea typeface="Raleway"/>
                <a:cs typeface="Raleway"/>
                <a:sym typeface="Raleway"/>
              </a:rPr>
            </a:br>
            <a:r>
              <a:rPr lang="fr-FR" sz="2000" dirty="0">
                <a:effectLst/>
                <a:latin typeface="Raleway" pitchFamily="2" charset="0"/>
                <a:ea typeface="Times New Roman" panose="02020603050405020304" pitchFamily="18" charset="0"/>
              </a:rPr>
              <a:t>Ce projet encourage l’inclusion et la diversité pour un monde plus équitable</a:t>
            </a:r>
            <a:r>
              <a:rPr lang="fr" sz="2000" dirty="0">
                <a:solidFill>
                  <a:schemeClr val="dk2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.</a:t>
            </a:r>
            <a:endParaRPr sz="2000" dirty="0">
              <a:latin typeface="Raleway" pitchFamily="2" charset="0"/>
              <a:ea typeface="Raleway"/>
              <a:cs typeface="Raleway"/>
              <a:sym typeface="Raleway"/>
            </a:endParaRPr>
          </a:p>
          <a:p>
            <a:pPr indent="-317500">
              <a:lnSpc>
                <a:spcPct val="100000"/>
              </a:lnSpc>
              <a:spcBef>
                <a:spcPts val="700"/>
              </a:spcBef>
              <a:buClr>
                <a:schemeClr val="dk1"/>
              </a:buClr>
              <a:buSzPts val="1400"/>
              <a:buFont typeface="Raleway"/>
              <a:buChar char="➔"/>
            </a:pPr>
            <a:r>
              <a:rPr lang="fr" sz="2400" b="1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Solidarité</a:t>
            </a:r>
            <a:br>
              <a:rPr lang="fr" sz="1400" dirty="0">
                <a:latin typeface="Raleway" pitchFamily="2" charset="0"/>
                <a:ea typeface="Raleway"/>
                <a:cs typeface="Raleway"/>
                <a:sym typeface="Raleway"/>
              </a:rPr>
            </a:br>
            <a:r>
              <a:rPr lang="fr-FR" sz="20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projet met l’accent sur la solidarité et l’entraide pour un meilleur avenir.</a:t>
            </a:r>
            <a:endParaRPr sz="2000" dirty="0">
              <a:latin typeface="Raleway" pitchFamily="2" charset="0"/>
              <a:ea typeface="Raleway"/>
              <a:cs typeface="Raleway"/>
              <a:sym typeface="Raleway"/>
            </a:endParaRPr>
          </a:p>
          <a:p>
            <a:pPr indent="-31750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fr" sz="2400" b="1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Progrès</a:t>
            </a:r>
            <a:br>
              <a:rPr lang="fr" sz="1400" dirty="0">
                <a:latin typeface="Raleway" pitchFamily="2" charset="0"/>
                <a:ea typeface="Raleway"/>
                <a:cs typeface="Raleway"/>
                <a:sym typeface="Raleway"/>
              </a:rPr>
            </a:br>
            <a:r>
              <a:rPr lang="fr-FR" sz="200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0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fr-FR" sz="2000" dirty="0">
                <a:solidFill>
                  <a:srgbClr val="008A66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0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 vise à construire un avenir meilleur pour tous fondé sur le progrès social et économique.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400"/>
              <a:buFont typeface="Raleway"/>
              <a:buChar char="➔"/>
            </a:pP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66">
            <a:alpha val="95000"/>
          </a:srgbClr>
        </a:solid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C6539EEA-D725-1114-E50D-60E2760E4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>
            <a:extLst>
              <a:ext uri="{FF2B5EF4-FFF2-40B4-BE49-F238E27FC236}">
                <a16:creationId xmlns:a16="http://schemas.microsoft.com/office/drawing/2014/main" id="{5D5E61DB-ED05-3214-9EEE-C6BE37865B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" y="1371600"/>
            <a:ext cx="8890000" cy="1085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bg1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fr-FR" sz="32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>
                <a:solidFill>
                  <a:schemeClr val="bg1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 du </a:t>
            </a:r>
            <a:r>
              <a:rPr lang="fr-FR" sz="32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de problèmes et du manque de financement pour les résoudre !</a:t>
            </a:r>
            <a:endParaRPr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Google Shape;102;p17">
            <a:extLst>
              <a:ext uri="{FF2B5EF4-FFF2-40B4-BE49-F238E27FC236}">
                <a16:creationId xmlns:a16="http://schemas.microsoft.com/office/drawing/2014/main" id="{3B02150D-9B0C-1FB7-0461-85C943790C37}"/>
              </a:ext>
            </a:extLst>
          </p:cNvPr>
          <p:cNvSpPr txBox="1">
            <a:spLocks/>
          </p:cNvSpPr>
          <p:nvPr/>
        </p:nvSpPr>
        <p:spPr>
          <a:xfrm>
            <a:off x="114300" y="254000"/>
            <a:ext cx="8890000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fr-FR" sz="5400" dirty="0">
                <a:solidFill>
                  <a:schemeClr val="accent5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Pourquoi ?</a:t>
            </a:r>
            <a:br>
              <a:rPr lang="fr-FR" sz="5400" dirty="0">
                <a:solidFill>
                  <a:schemeClr val="accent5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8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32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" name="Google Shape;102;p17">
            <a:extLst>
              <a:ext uri="{FF2B5EF4-FFF2-40B4-BE49-F238E27FC236}">
                <a16:creationId xmlns:a16="http://schemas.microsoft.com/office/drawing/2014/main" id="{A54A4BC0-B83F-2A7C-8151-DC5E483958D7}"/>
              </a:ext>
            </a:extLst>
          </p:cNvPr>
          <p:cNvSpPr txBox="1">
            <a:spLocks/>
          </p:cNvSpPr>
          <p:nvPr/>
        </p:nvSpPr>
        <p:spPr>
          <a:xfrm>
            <a:off x="0" y="2686050"/>
            <a:ext cx="9156700" cy="1936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mettons en place une forme différente de coopération, tant au </a:t>
            </a:r>
            <a:r>
              <a:rPr lang="fr-FR" sz="280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niveau local </a:t>
            </a:r>
            <a:r>
              <a:rPr lang="fr-FR" sz="28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national et international, pour "Travailler autrement",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"Vivre dignement" et "Vieillir sereinement".</a:t>
            </a:r>
            <a:br>
              <a:rPr lang="fr-FR" sz="24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400" b="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5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66">
            <a:alpha val="95000"/>
          </a:srgbClr>
        </a:solid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9B8DFC41-FBE9-2E92-1C15-D2F73BDBE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>
            <a:extLst>
              <a:ext uri="{FF2B5EF4-FFF2-40B4-BE49-F238E27FC236}">
                <a16:creationId xmlns:a16="http://schemas.microsoft.com/office/drawing/2014/main" id="{F287D674-FBE0-D792-B23A-2F6AA68DED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1460501"/>
            <a:ext cx="84328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</a:rPr>
              <a:t>Entrepreneurs concepteurs a</a:t>
            </a:r>
            <a:r>
              <a:rPr lang="fr-FR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vant tout réalistes et pragmatiques :</a:t>
            </a:r>
            <a:endParaRPr sz="38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Google Shape;102;p17">
            <a:extLst>
              <a:ext uri="{FF2B5EF4-FFF2-40B4-BE49-F238E27FC236}">
                <a16:creationId xmlns:a16="http://schemas.microsoft.com/office/drawing/2014/main" id="{A1F840ED-CFC5-B73D-76E2-24DE8FBCFCA3}"/>
              </a:ext>
            </a:extLst>
          </p:cNvPr>
          <p:cNvSpPr txBox="1">
            <a:spLocks/>
          </p:cNvSpPr>
          <p:nvPr/>
        </p:nvSpPr>
        <p:spPr>
          <a:xfrm>
            <a:off x="114300" y="254000"/>
            <a:ext cx="8890000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fr-FR" sz="5400" dirty="0">
                <a:solidFill>
                  <a:schemeClr val="accent5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sommes-nous ?</a:t>
            </a:r>
            <a:br>
              <a:rPr lang="fr-FR" sz="5400" dirty="0">
                <a:solidFill>
                  <a:schemeClr val="accent5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8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" name="Google Shape;102;p17">
            <a:extLst>
              <a:ext uri="{FF2B5EF4-FFF2-40B4-BE49-F238E27FC236}">
                <a16:creationId xmlns:a16="http://schemas.microsoft.com/office/drawing/2014/main" id="{A23D55F9-D443-ECBE-42F8-BAD6CFC5AB29}"/>
              </a:ext>
            </a:extLst>
          </p:cNvPr>
          <p:cNvSpPr txBox="1">
            <a:spLocks/>
          </p:cNvSpPr>
          <p:nvPr/>
        </p:nvSpPr>
        <p:spPr>
          <a:xfrm>
            <a:off x="749300" y="2870198"/>
            <a:ext cx="7848600" cy="180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55600" indent="-355600" algn="just"/>
            <a:r>
              <a:rPr lang="fr-FR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fr-FR" sz="2600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fr-FR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ous savons qu’un futur ne peut être possible que sous la condition d’une </a:t>
            </a:r>
            <a:r>
              <a:rPr lang="fr-FR" sz="2600" u="dotted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nouvelle éthique</a:t>
            </a:r>
            <a:r>
              <a:rPr lang="fr-FR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qui doit se matérialiser par la </a:t>
            </a:r>
            <a:r>
              <a:rPr lang="fr-FR" sz="2600" u="dotted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sécurisation</a:t>
            </a:r>
            <a:r>
              <a:rPr lang="fr-FR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des ressources humaines.</a:t>
            </a:r>
            <a:endParaRPr lang="fr-FR" sz="2600" b="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3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00" y="162737"/>
            <a:ext cx="8064500" cy="48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 txBox="1"/>
          <p:nvPr/>
        </p:nvSpPr>
        <p:spPr>
          <a:xfrm>
            <a:off x="990600" y="609600"/>
            <a:ext cx="7188200" cy="132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endParaRPr lang="fr-F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rgbClr val="F46728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rgbClr val="F46728"/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rgbClr val="F46728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rgbClr val="F46728"/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3600" b="1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coopérations à l’unisson </a:t>
            </a:r>
          </a:p>
          <a:p>
            <a:pPr algn="ctr"/>
            <a:r>
              <a:rPr lang="fr-FR" sz="3600" b="1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service des êtres vivants !</a:t>
            </a:r>
            <a:endParaRPr lang="fr-FR" sz="3600" dirty="0">
              <a:solidFill>
                <a:schemeClr val="bg2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4294967295"/>
          </p:nvPr>
        </p:nvSpPr>
        <p:spPr>
          <a:xfrm>
            <a:off x="1371600" y="2184399"/>
            <a:ext cx="6400800" cy="2311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4400" b="1" dirty="0">
                <a:solidFill>
                  <a:srgbClr val="008A66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44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fr-FR" sz="4400" b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44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</a:t>
            </a:r>
            <a:r>
              <a:rPr lang="fr-FR" sz="4400" b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8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promeut l’inclusion sociale et l’activité à tous les âges, en aidant chacun à rester actif.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92">
          <a:extLst>
            <a:ext uri="{FF2B5EF4-FFF2-40B4-BE49-F238E27FC236}">
              <a16:creationId xmlns:a16="http://schemas.microsoft.com/office/drawing/2014/main" id="{102D01EC-4299-0D55-5357-8EA63CF3C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3D400F7-E56E-4F09-DF53-7062FD1A9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77920" cy="2679699"/>
          </a:xfrm>
          <a:prstGeom prst="rect">
            <a:avLst/>
          </a:prstGeom>
        </p:spPr>
      </p:pic>
      <p:pic>
        <p:nvPicPr>
          <p:cNvPr id="6" name="Google Shape;121;p19">
            <a:extLst>
              <a:ext uri="{FF2B5EF4-FFF2-40B4-BE49-F238E27FC236}">
                <a16:creationId xmlns:a16="http://schemas.microsoft.com/office/drawing/2014/main" id="{637A8624-79D0-455E-F481-4C63AB1988D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6500" y="0"/>
            <a:ext cx="6667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7DC5698-F43B-7710-B168-83813393B4B5}"/>
              </a:ext>
            </a:extLst>
          </p:cNvPr>
          <p:cNvSpPr txBox="1"/>
          <p:nvPr/>
        </p:nvSpPr>
        <p:spPr>
          <a:xfrm>
            <a:off x="3073400" y="406400"/>
            <a:ext cx="57023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L’Organisation</a:t>
            </a:r>
            <a:r>
              <a:rPr lang="fr-FR" sz="280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80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fr-FR" sz="2800" dirty="0">
                <a:solidFill>
                  <a:srgbClr val="008A66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80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 </a:t>
            </a:r>
          </a:p>
          <a:p>
            <a:pPr algn="ctr"/>
            <a:r>
              <a:rPr lang="fr-FR" sz="280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réseau </a:t>
            </a:r>
            <a:r>
              <a:rPr lang="fr-FR" sz="280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porte une </a:t>
            </a:r>
          </a:p>
          <a:p>
            <a:pPr algn="ctr"/>
            <a:r>
              <a:rPr lang="fr-FR" sz="2800" dirty="0">
                <a:solidFill>
                  <a:schemeClr val="bg2">
                    <a:lumMod val="95000"/>
                    <a:lumOff val="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fr-FR" sz="2800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recette Ressources Humaines</a:t>
            </a:r>
            <a:r>
              <a:rPr lang="fr-FR" sz="2800" dirty="0">
                <a:solidFill>
                  <a:schemeClr val="bg2">
                    <a:lumMod val="95000"/>
                    <a:lumOff val="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fr-FR" sz="2800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conçue dans la démarche Bottom-up, c’est-à-dire que les idées et les initiatives viennent du bas. Elle inclut la démarche marketing et</a:t>
            </a:r>
            <a:r>
              <a:rPr lang="fr-FR" sz="280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l’utilisation du procédé de conception projet global et transversal.</a:t>
            </a:r>
            <a:endParaRPr lang="en-GB" sz="2800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84566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596</Words>
  <Application>Microsoft Office PowerPoint</Application>
  <PresentationFormat>Affichage à l'écran (16:9)</PresentationFormat>
  <Paragraphs>94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Lato</vt:lpstr>
      <vt:lpstr>Trebuchet MS</vt:lpstr>
      <vt:lpstr>Raleway</vt:lpstr>
      <vt:lpstr>Calibri</vt:lpstr>
      <vt:lpstr>Arial</vt:lpstr>
      <vt:lpstr>Swiss</vt:lpstr>
      <vt:lpstr>« LA VİE EN ACTİON » Oui Ensemble</vt:lpstr>
      <vt:lpstr>Contexte du projet  </vt:lpstr>
      <vt:lpstr> Avec quel nouveau  « Produit-Service » ?  </vt:lpstr>
      <vt:lpstr>Aucun ! </vt:lpstr>
      <vt:lpstr>Présentation PowerPoint</vt:lpstr>
      <vt:lpstr>À cause du volume de problèmes et du manque de financement pour les résoudre !</vt:lpstr>
      <vt:lpstr>Entrepreneurs concepteurs avant tout réalistes et pragmatiques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En FRANCE et au LAOS  </vt:lpstr>
      <vt:lpstr> IMPACT ET BÉNÉFİCES   Le projet d’intérêt général Oui Ensemble crée un réseau solidaire pour un avenir inclusif  et durable.  </vt:lpstr>
      <vt:lpstr>DÉCOUVREZ COMMENT OUİ ENSEMBLE RÉVOLUTİONNE L’İNCLUSİON SOCİALE  ET LE MAİNTİEN EN ACTİVİTÉ  TOUT AU LONG DE LA VİE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CHANSY UPRAVAN</cp:lastModifiedBy>
  <cp:revision>71</cp:revision>
  <dcterms:modified xsi:type="dcterms:W3CDTF">2024-11-07T00:47:50Z</dcterms:modified>
</cp:coreProperties>
</file>