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5" r:id="rId2"/>
    <p:sldId id="636" r:id="rId3"/>
    <p:sldId id="619" r:id="rId4"/>
    <p:sldId id="593" r:id="rId5"/>
    <p:sldId id="639" r:id="rId6"/>
    <p:sldId id="602" r:id="rId7"/>
    <p:sldId id="581" r:id="rId8"/>
    <p:sldId id="580" r:id="rId9"/>
    <p:sldId id="594" r:id="rId10"/>
    <p:sldId id="600" r:id="rId11"/>
    <p:sldId id="599" r:id="rId12"/>
    <p:sldId id="314" r:id="rId13"/>
    <p:sldId id="598" r:id="rId14"/>
    <p:sldId id="259" r:id="rId15"/>
    <p:sldId id="651" r:id="rId16"/>
    <p:sldId id="309" r:id="rId17"/>
    <p:sldId id="316" r:id="rId18"/>
    <p:sldId id="307" r:id="rId19"/>
    <p:sldId id="310" r:id="rId20"/>
    <p:sldId id="311" r:id="rId21"/>
    <p:sldId id="595" r:id="rId22"/>
    <p:sldId id="302" r:id="rId23"/>
    <p:sldId id="608" r:id="rId24"/>
    <p:sldId id="258" r:id="rId25"/>
    <p:sldId id="652" r:id="rId26"/>
    <p:sldId id="285" r:id="rId27"/>
    <p:sldId id="631" r:id="rId28"/>
    <p:sldId id="661" r:id="rId29"/>
    <p:sldId id="660" r:id="rId30"/>
    <p:sldId id="632" r:id="rId31"/>
    <p:sldId id="654" r:id="rId32"/>
    <p:sldId id="563" r:id="rId33"/>
    <p:sldId id="641" r:id="rId34"/>
    <p:sldId id="543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SY UPRAVAN" initials="CU" lastIdx="1" clrIdx="0">
    <p:extLst>
      <p:ext uri="{19B8F6BF-5375-455C-9EA6-DF929625EA0E}">
        <p15:presenceInfo xmlns:p15="http://schemas.microsoft.com/office/powerpoint/2012/main" userId="d8213a37fb3846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E19"/>
    <a:srgbClr val="FF6600"/>
    <a:srgbClr val="F6E2EC"/>
    <a:srgbClr val="FFF9E7"/>
    <a:srgbClr val="FFFF97"/>
    <a:srgbClr val="FFFFAB"/>
    <a:srgbClr val="FFFF57"/>
    <a:srgbClr val="FFFBEF"/>
    <a:srgbClr val="FFFF00"/>
    <a:srgbClr val="D78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F9370-9DF1-41C5-81BA-8EF5760F4DC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4DE48A-0BB3-4DC0-AB73-3DA8CEAEC289}">
      <dgm:prSet/>
      <dgm:spPr/>
      <dgm:t>
        <a:bodyPr/>
        <a:lstStyle/>
        <a:p>
          <a:endParaRPr lang="fr-FR" dirty="0"/>
        </a:p>
      </dgm:t>
    </dgm:pt>
    <dgm:pt modelId="{D814DDDC-F22F-4AF8-8C73-8C6E4EAE8F92}" type="parTrans" cxnId="{7D0AC14A-9DD9-4BBF-9AD3-F5FA328D8924}">
      <dgm:prSet/>
      <dgm:spPr/>
      <dgm:t>
        <a:bodyPr/>
        <a:lstStyle/>
        <a:p>
          <a:endParaRPr lang="fr-FR"/>
        </a:p>
      </dgm:t>
    </dgm:pt>
    <dgm:pt modelId="{ED3CB094-DDB5-4D43-95EA-9B7B45E78829}" type="sibTrans" cxnId="{7D0AC14A-9DD9-4BBF-9AD3-F5FA328D8924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fr-FR"/>
        </a:p>
      </dgm:t>
    </dgm:pt>
    <dgm:pt modelId="{6AADD258-FF51-4B5E-AD5F-AE2F2EF27AD2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FE76BA3B-E62C-475A-BBDC-E04974252A2E}" type="parTrans" cxnId="{0C8C1D15-FFF4-46AF-88CE-047D46E0F331}">
      <dgm:prSet/>
      <dgm:spPr/>
      <dgm:t>
        <a:bodyPr/>
        <a:lstStyle/>
        <a:p>
          <a:endParaRPr lang="fr-FR"/>
        </a:p>
      </dgm:t>
    </dgm:pt>
    <dgm:pt modelId="{80DD9D6A-C909-4336-910D-5170D1F9926D}" type="sibTrans" cxnId="{0C8C1D15-FFF4-46AF-88CE-047D46E0F331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fr-FR"/>
        </a:p>
      </dgm:t>
    </dgm:pt>
    <dgm:pt modelId="{D9376E60-9DC0-420A-917D-55A352B82BDB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6D8A6E8A-085E-4333-B851-29E0552375A8}" type="parTrans" cxnId="{C14021C5-CB6C-400F-86F0-AD664EC40B78}">
      <dgm:prSet/>
      <dgm:spPr/>
      <dgm:t>
        <a:bodyPr/>
        <a:lstStyle/>
        <a:p>
          <a:endParaRPr lang="fr-FR"/>
        </a:p>
      </dgm:t>
    </dgm:pt>
    <dgm:pt modelId="{D4450E35-84C4-47DD-AB9D-6B1D1CF5AD69}" type="sibTrans" cxnId="{C14021C5-CB6C-400F-86F0-AD664EC40B7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fr-FR"/>
        </a:p>
      </dgm:t>
    </dgm:pt>
    <dgm:pt modelId="{5B927925-4EBF-4564-99BD-1E7CC8E2BDAB}">
      <dgm:prSet phldrT="[Texte]" custT="1"/>
      <dgm:spPr/>
      <dgm:t>
        <a:bodyPr/>
        <a:lstStyle/>
        <a:p>
          <a:r>
            <a:rPr lang="fr-FR" sz="500" dirty="0"/>
            <a:t> </a:t>
          </a:r>
          <a:endParaRPr lang="fr-FR" sz="2400" dirty="0"/>
        </a:p>
      </dgm:t>
    </dgm:pt>
    <dgm:pt modelId="{1BBF204C-9674-4436-9498-0317B2F22233}" type="sibTrans" cxnId="{23A704F0-E2FC-41D1-BAD8-8619BD77D110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fr-FR"/>
        </a:p>
      </dgm:t>
    </dgm:pt>
    <dgm:pt modelId="{B1819A11-5A91-445B-A1A8-FC296F5A1095}" type="parTrans" cxnId="{23A704F0-E2FC-41D1-BAD8-8619BD77D110}">
      <dgm:prSet/>
      <dgm:spPr/>
      <dgm:t>
        <a:bodyPr/>
        <a:lstStyle/>
        <a:p>
          <a:endParaRPr lang="fr-FR"/>
        </a:p>
      </dgm:t>
    </dgm:pt>
    <dgm:pt modelId="{9057B853-8A0A-403B-884A-17668D2B0385}">
      <dgm:prSet phldrT="[Texte]" custT="1"/>
      <dgm:spPr/>
      <dgm:t>
        <a:bodyPr/>
        <a:lstStyle/>
        <a:p>
          <a:endParaRPr lang="fr-FR" sz="2400" dirty="0"/>
        </a:p>
      </dgm:t>
    </dgm:pt>
    <dgm:pt modelId="{EF65D069-68EA-4873-9E30-97FCC42ED732}" type="parTrans" cxnId="{D52B35B6-CA74-4A28-AB97-74DA4481BC64}">
      <dgm:prSet/>
      <dgm:spPr/>
      <dgm:t>
        <a:bodyPr/>
        <a:lstStyle/>
        <a:p>
          <a:endParaRPr lang="fr-FR"/>
        </a:p>
      </dgm:t>
    </dgm:pt>
    <dgm:pt modelId="{6D17746B-45C3-4589-B167-7E25E4A43A63}" type="sibTrans" cxnId="{D52B35B6-CA74-4A28-AB97-74DA4481BC64}">
      <dgm:prSet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fr-FR"/>
        </a:p>
      </dgm:t>
    </dgm:pt>
    <dgm:pt modelId="{187DE114-79B2-4D4E-84A6-A2BC6E56C111}" type="pres">
      <dgm:prSet presAssocID="{C27F9370-9DF1-41C5-81BA-8EF5760F4DCC}" presName="Name0" presStyleCnt="0">
        <dgm:presLayoutVars>
          <dgm:chMax val="7"/>
          <dgm:chPref val="7"/>
          <dgm:dir/>
        </dgm:presLayoutVars>
      </dgm:prSet>
      <dgm:spPr/>
    </dgm:pt>
    <dgm:pt modelId="{E3D4D045-8364-43A7-951C-9A5BEEED5202}" type="pres">
      <dgm:prSet presAssocID="{C27F9370-9DF1-41C5-81BA-8EF5760F4DCC}" presName="Name1" presStyleCnt="0"/>
      <dgm:spPr/>
    </dgm:pt>
    <dgm:pt modelId="{77551D29-6CB5-4E39-B7CE-B97DF321D9A6}" type="pres">
      <dgm:prSet presAssocID="{ED3CB094-DDB5-4D43-95EA-9B7B45E78829}" presName="picture_1" presStyleCnt="0"/>
      <dgm:spPr/>
    </dgm:pt>
    <dgm:pt modelId="{F1A99CB5-9BA5-4A79-A82E-DFC040F83BEE}" type="pres">
      <dgm:prSet presAssocID="{ED3CB094-DDB5-4D43-95EA-9B7B45E78829}" presName="pictureRepeatNode" presStyleLbl="alignImgPlace1" presStyleIdx="0" presStyleCnt="5" custScaleX="124177" custScaleY="74653" custLinFactNeighborX="-2307" custLinFactNeighborY="-2690"/>
      <dgm:spPr/>
    </dgm:pt>
    <dgm:pt modelId="{05883907-5479-4741-8565-D59F7935957F}" type="pres">
      <dgm:prSet presAssocID="{094DE48A-0BB3-4DC0-AB73-3DA8CEAEC289}" presName="text_1" presStyleLbl="node1" presStyleIdx="0" presStyleCnt="0">
        <dgm:presLayoutVars>
          <dgm:bulletEnabled val="1"/>
        </dgm:presLayoutVars>
      </dgm:prSet>
      <dgm:spPr/>
    </dgm:pt>
    <dgm:pt modelId="{AAF536F5-11D0-4571-96FC-CB243E108B81}" type="pres">
      <dgm:prSet presAssocID="{80DD9D6A-C909-4336-910D-5170D1F9926D}" presName="picture_2" presStyleCnt="0"/>
      <dgm:spPr/>
    </dgm:pt>
    <dgm:pt modelId="{0C15BBF8-DE30-4228-B5DE-DCB533A48087}" type="pres">
      <dgm:prSet presAssocID="{80DD9D6A-C909-4336-910D-5170D1F9926D}" presName="pictureRepeatNode" presStyleLbl="alignImgPlace1" presStyleIdx="1" presStyleCnt="5" custScaleX="88454" custScaleY="95295"/>
      <dgm:spPr/>
    </dgm:pt>
    <dgm:pt modelId="{7693951C-DD3F-41B5-BFE7-EE6A970FEEB6}" type="pres">
      <dgm:prSet presAssocID="{6AADD258-FF51-4B5E-AD5F-AE2F2EF27AD2}" presName="line_2" presStyleLbl="parChTrans1D1" presStyleIdx="0" presStyleCnt="4"/>
      <dgm:spPr/>
    </dgm:pt>
    <dgm:pt modelId="{7ADE2D4E-B6AC-4100-9B68-B4418F058C7A}" type="pres">
      <dgm:prSet presAssocID="{6AADD258-FF51-4B5E-AD5F-AE2F2EF27AD2}" presName="textparent_2" presStyleLbl="node1" presStyleIdx="0" presStyleCnt="0"/>
      <dgm:spPr/>
    </dgm:pt>
    <dgm:pt modelId="{9752352A-C9F8-4A78-9356-F7D2AB376397}" type="pres">
      <dgm:prSet presAssocID="{6AADD258-FF51-4B5E-AD5F-AE2F2EF27AD2}" presName="text_2" presStyleLbl="revTx" presStyleIdx="0" presStyleCnt="4">
        <dgm:presLayoutVars>
          <dgm:bulletEnabled val="1"/>
        </dgm:presLayoutVars>
      </dgm:prSet>
      <dgm:spPr/>
    </dgm:pt>
    <dgm:pt modelId="{2D3C71A1-8F13-4B50-A910-0AF2D8CB6680}" type="pres">
      <dgm:prSet presAssocID="{D4450E35-84C4-47DD-AB9D-6B1D1CF5AD69}" presName="picture_3" presStyleCnt="0"/>
      <dgm:spPr/>
    </dgm:pt>
    <dgm:pt modelId="{A4C0753E-BC47-409D-A979-BA08F4213D63}" type="pres">
      <dgm:prSet presAssocID="{D4450E35-84C4-47DD-AB9D-6B1D1CF5AD69}" presName="pictureRepeatNode" presStyleLbl="alignImgPlace1" presStyleIdx="2" presStyleCnt="5" custScaleX="89511" custScaleY="88486"/>
      <dgm:spPr/>
    </dgm:pt>
    <dgm:pt modelId="{9105904A-DDC2-41F6-8DAA-66EBD436162F}" type="pres">
      <dgm:prSet presAssocID="{D9376E60-9DC0-420A-917D-55A352B82BDB}" presName="line_3" presStyleLbl="parChTrans1D1" presStyleIdx="1" presStyleCnt="4"/>
      <dgm:spPr/>
    </dgm:pt>
    <dgm:pt modelId="{456E2D4D-F59C-4CBE-AC88-52342249B498}" type="pres">
      <dgm:prSet presAssocID="{D9376E60-9DC0-420A-917D-55A352B82BDB}" presName="textparent_3" presStyleLbl="node1" presStyleIdx="0" presStyleCnt="0"/>
      <dgm:spPr/>
    </dgm:pt>
    <dgm:pt modelId="{60522A34-284C-4E50-B1F7-2609969D078F}" type="pres">
      <dgm:prSet presAssocID="{D9376E60-9DC0-420A-917D-55A352B82BDB}" presName="text_3" presStyleLbl="revTx" presStyleIdx="1" presStyleCnt="4">
        <dgm:presLayoutVars>
          <dgm:bulletEnabled val="1"/>
        </dgm:presLayoutVars>
      </dgm:prSet>
      <dgm:spPr/>
    </dgm:pt>
    <dgm:pt modelId="{695E5FE4-E7F5-4C16-84D0-9C6B3CFC463A}" type="pres">
      <dgm:prSet presAssocID="{1BBF204C-9674-4436-9498-0317B2F22233}" presName="picture_4" presStyleCnt="0"/>
      <dgm:spPr/>
    </dgm:pt>
    <dgm:pt modelId="{60679D4E-F497-4881-8AD4-E7D4B213FF47}" type="pres">
      <dgm:prSet presAssocID="{1BBF204C-9674-4436-9498-0317B2F22233}" presName="pictureRepeatNode" presStyleLbl="alignImgPlace1" presStyleIdx="3" presStyleCnt="5" custScaleX="89511" custScaleY="86707"/>
      <dgm:spPr/>
    </dgm:pt>
    <dgm:pt modelId="{B33DFFE4-42CA-480B-A7A9-03CB7DF7B889}" type="pres">
      <dgm:prSet presAssocID="{5B927925-4EBF-4564-99BD-1E7CC8E2BDAB}" presName="line_4" presStyleLbl="parChTrans1D1" presStyleIdx="2" presStyleCnt="4"/>
      <dgm:spPr/>
    </dgm:pt>
    <dgm:pt modelId="{D6F834A5-2D58-4E61-AB41-ED2A3D2BADA2}" type="pres">
      <dgm:prSet presAssocID="{5B927925-4EBF-4564-99BD-1E7CC8E2BDAB}" presName="textparent_4" presStyleLbl="node1" presStyleIdx="0" presStyleCnt="0"/>
      <dgm:spPr/>
    </dgm:pt>
    <dgm:pt modelId="{62008C0C-A170-412E-84C2-CDAE22C90303}" type="pres">
      <dgm:prSet presAssocID="{5B927925-4EBF-4564-99BD-1E7CC8E2BDAB}" presName="text_4" presStyleLbl="revTx" presStyleIdx="2" presStyleCnt="4">
        <dgm:presLayoutVars>
          <dgm:bulletEnabled val="1"/>
        </dgm:presLayoutVars>
      </dgm:prSet>
      <dgm:spPr/>
    </dgm:pt>
    <dgm:pt modelId="{E1D02034-E2BD-474C-A877-BA6408C14FC3}" type="pres">
      <dgm:prSet presAssocID="{6D17746B-45C3-4589-B167-7E25E4A43A63}" presName="picture_5" presStyleCnt="0"/>
      <dgm:spPr/>
    </dgm:pt>
    <dgm:pt modelId="{75774941-16CA-4178-BFA0-BE9C7BED6C35}" type="pres">
      <dgm:prSet presAssocID="{6D17746B-45C3-4589-B167-7E25E4A43A63}" presName="pictureRepeatNode" presStyleLbl="alignImgPlace1" presStyleIdx="4" presStyleCnt="5" custScaleX="92393" custScaleY="80848" custLinFactNeighborX="-13356"/>
      <dgm:spPr/>
    </dgm:pt>
    <dgm:pt modelId="{17A51B4E-5D60-46D2-8CBA-C2AF3882F3B0}" type="pres">
      <dgm:prSet presAssocID="{9057B853-8A0A-403B-884A-17668D2B0385}" presName="line_5" presStyleLbl="parChTrans1D1" presStyleIdx="3" presStyleCnt="4"/>
      <dgm:spPr/>
    </dgm:pt>
    <dgm:pt modelId="{42B3302D-A3BE-489F-93EF-FC68A722ADB1}" type="pres">
      <dgm:prSet presAssocID="{9057B853-8A0A-403B-884A-17668D2B0385}" presName="textparent_5" presStyleLbl="node1" presStyleIdx="0" presStyleCnt="0"/>
      <dgm:spPr/>
    </dgm:pt>
    <dgm:pt modelId="{215B2528-9B09-48C6-889B-72A445D113EB}" type="pres">
      <dgm:prSet presAssocID="{9057B853-8A0A-403B-884A-17668D2B0385}" presName="text_5" presStyleLbl="revTx" presStyleIdx="3" presStyleCnt="4">
        <dgm:presLayoutVars>
          <dgm:bulletEnabled val="1"/>
        </dgm:presLayoutVars>
      </dgm:prSet>
      <dgm:spPr/>
    </dgm:pt>
  </dgm:ptLst>
  <dgm:cxnLst>
    <dgm:cxn modelId="{D87FD207-EB11-40D1-90A9-DA0259CC6ABF}" type="presOf" srcId="{1BBF204C-9674-4436-9498-0317B2F22233}" destId="{60679D4E-F497-4881-8AD4-E7D4B213FF47}" srcOrd="0" destOrd="0" presId="urn:microsoft.com/office/officeart/2008/layout/CircularPictureCallout"/>
    <dgm:cxn modelId="{0C8C1D15-FFF4-46AF-88CE-047D46E0F331}" srcId="{C27F9370-9DF1-41C5-81BA-8EF5760F4DCC}" destId="{6AADD258-FF51-4B5E-AD5F-AE2F2EF27AD2}" srcOrd="1" destOrd="0" parTransId="{FE76BA3B-E62C-475A-BBDC-E04974252A2E}" sibTransId="{80DD9D6A-C909-4336-910D-5170D1F9926D}"/>
    <dgm:cxn modelId="{A8DE232A-D804-47F4-9586-222B0F2C0C35}" type="presOf" srcId="{5B927925-4EBF-4564-99BD-1E7CC8E2BDAB}" destId="{62008C0C-A170-412E-84C2-CDAE22C90303}" srcOrd="0" destOrd="0" presId="urn:microsoft.com/office/officeart/2008/layout/CircularPictureCallout"/>
    <dgm:cxn modelId="{66E0182E-1B96-435C-B5E7-2DD9E4681000}" type="presOf" srcId="{80DD9D6A-C909-4336-910D-5170D1F9926D}" destId="{0C15BBF8-DE30-4228-B5DE-DCB533A48087}" srcOrd="0" destOrd="0" presId="urn:microsoft.com/office/officeart/2008/layout/CircularPictureCallout"/>
    <dgm:cxn modelId="{E2C2F360-C02B-4828-910F-FFCADF586CC8}" type="presOf" srcId="{ED3CB094-DDB5-4D43-95EA-9B7B45E78829}" destId="{F1A99CB5-9BA5-4A79-A82E-DFC040F83BEE}" srcOrd="0" destOrd="0" presId="urn:microsoft.com/office/officeart/2008/layout/CircularPictureCallout"/>
    <dgm:cxn modelId="{35BC4142-7CC6-49A8-9AC1-A00E6169AD4D}" type="presOf" srcId="{D4450E35-84C4-47DD-AB9D-6B1D1CF5AD69}" destId="{A4C0753E-BC47-409D-A979-BA08F4213D63}" srcOrd="0" destOrd="0" presId="urn:microsoft.com/office/officeart/2008/layout/CircularPictureCallout"/>
    <dgm:cxn modelId="{7D0AC14A-9DD9-4BBF-9AD3-F5FA328D8924}" srcId="{C27F9370-9DF1-41C5-81BA-8EF5760F4DCC}" destId="{094DE48A-0BB3-4DC0-AB73-3DA8CEAEC289}" srcOrd="0" destOrd="0" parTransId="{D814DDDC-F22F-4AF8-8C73-8C6E4EAE8F92}" sibTransId="{ED3CB094-DDB5-4D43-95EA-9B7B45E78829}"/>
    <dgm:cxn modelId="{D41B914B-0654-4595-A913-494222F12B4D}" type="presOf" srcId="{D9376E60-9DC0-420A-917D-55A352B82BDB}" destId="{60522A34-284C-4E50-B1F7-2609969D078F}" srcOrd="0" destOrd="0" presId="urn:microsoft.com/office/officeart/2008/layout/CircularPictureCallout"/>
    <dgm:cxn modelId="{61ADBC74-A98E-4807-92E0-6ECF0C63AEC5}" type="presOf" srcId="{094DE48A-0BB3-4DC0-AB73-3DA8CEAEC289}" destId="{05883907-5479-4741-8565-D59F7935957F}" srcOrd="0" destOrd="0" presId="urn:microsoft.com/office/officeart/2008/layout/CircularPictureCallout"/>
    <dgm:cxn modelId="{49B60582-6CA2-4696-AF69-7C0569682F20}" type="presOf" srcId="{6D17746B-45C3-4589-B167-7E25E4A43A63}" destId="{75774941-16CA-4178-BFA0-BE9C7BED6C35}" srcOrd="0" destOrd="0" presId="urn:microsoft.com/office/officeart/2008/layout/CircularPictureCallout"/>
    <dgm:cxn modelId="{0237A191-6FBD-4166-A04A-65F3B53BA30D}" type="presOf" srcId="{9057B853-8A0A-403B-884A-17668D2B0385}" destId="{215B2528-9B09-48C6-889B-72A445D113EB}" srcOrd="0" destOrd="0" presId="urn:microsoft.com/office/officeart/2008/layout/CircularPictureCallout"/>
    <dgm:cxn modelId="{D52B35B6-CA74-4A28-AB97-74DA4481BC64}" srcId="{C27F9370-9DF1-41C5-81BA-8EF5760F4DCC}" destId="{9057B853-8A0A-403B-884A-17668D2B0385}" srcOrd="4" destOrd="0" parTransId="{EF65D069-68EA-4873-9E30-97FCC42ED732}" sibTransId="{6D17746B-45C3-4589-B167-7E25E4A43A63}"/>
    <dgm:cxn modelId="{C14021C5-CB6C-400F-86F0-AD664EC40B78}" srcId="{C27F9370-9DF1-41C5-81BA-8EF5760F4DCC}" destId="{D9376E60-9DC0-420A-917D-55A352B82BDB}" srcOrd="2" destOrd="0" parTransId="{6D8A6E8A-085E-4333-B851-29E0552375A8}" sibTransId="{D4450E35-84C4-47DD-AB9D-6B1D1CF5AD69}"/>
    <dgm:cxn modelId="{40BD1CE3-495C-4F28-A5C9-09B5C5C34B76}" type="presOf" srcId="{6AADD258-FF51-4B5E-AD5F-AE2F2EF27AD2}" destId="{9752352A-C9F8-4A78-9356-F7D2AB376397}" srcOrd="0" destOrd="0" presId="urn:microsoft.com/office/officeart/2008/layout/CircularPictureCallout"/>
    <dgm:cxn modelId="{AF8656EA-78F5-40BB-8270-0A9BD55D0225}" type="presOf" srcId="{C27F9370-9DF1-41C5-81BA-8EF5760F4DCC}" destId="{187DE114-79B2-4D4E-84A6-A2BC6E56C111}" srcOrd="0" destOrd="0" presId="urn:microsoft.com/office/officeart/2008/layout/CircularPictureCallout"/>
    <dgm:cxn modelId="{23A704F0-E2FC-41D1-BAD8-8619BD77D110}" srcId="{C27F9370-9DF1-41C5-81BA-8EF5760F4DCC}" destId="{5B927925-4EBF-4564-99BD-1E7CC8E2BDAB}" srcOrd="3" destOrd="0" parTransId="{B1819A11-5A91-445B-A1A8-FC296F5A1095}" sibTransId="{1BBF204C-9674-4436-9498-0317B2F22233}"/>
    <dgm:cxn modelId="{A3415B87-B32E-4284-8CF8-C4715CAAB15E}" type="presParOf" srcId="{187DE114-79B2-4D4E-84A6-A2BC6E56C111}" destId="{E3D4D045-8364-43A7-951C-9A5BEEED5202}" srcOrd="0" destOrd="0" presId="urn:microsoft.com/office/officeart/2008/layout/CircularPictureCallout"/>
    <dgm:cxn modelId="{7A0C534E-FA7A-4938-8114-18A58466779F}" type="presParOf" srcId="{E3D4D045-8364-43A7-951C-9A5BEEED5202}" destId="{77551D29-6CB5-4E39-B7CE-B97DF321D9A6}" srcOrd="0" destOrd="0" presId="urn:microsoft.com/office/officeart/2008/layout/CircularPictureCallout"/>
    <dgm:cxn modelId="{C8048EFA-2932-4DF8-A6F3-DF4A8C88134F}" type="presParOf" srcId="{77551D29-6CB5-4E39-B7CE-B97DF321D9A6}" destId="{F1A99CB5-9BA5-4A79-A82E-DFC040F83BEE}" srcOrd="0" destOrd="0" presId="urn:microsoft.com/office/officeart/2008/layout/CircularPictureCallout"/>
    <dgm:cxn modelId="{D1771DC9-4E6E-4BD8-B6FF-232EC742A4AC}" type="presParOf" srcId="{E3D4D045-8364-43A7-951C-9A5BEEED5202}" destId="{05883907-5479-4741-8565-D59F7935957F}" srcOrd="1" destOrd="0" presId="urn:microsoft.com/office/officeart/2008/layout/CircularPictureCallout"/>
    <dgm:cxn modelId="{168F9E5C-F068-4984-B64C-F0CCB344C965}" type="presParOf" srcId="{E3D4D045-8364-43A7-951C-9A5BEEED5202}" destId="{AAF536F5-11D0-4571-96FC-CB243E108B81}" srcOrd="2" destOrd="0" presId="urn:microsoft.com/office/officeart/2008/layout/CircularPictureCallout"/>
    <dgm:cxn modelId="{B437B378-455C-4258-89FA-125D0B78C7A9}" type="presParOf" srcId="{AAF536F5-11D0-4571-96FC-CB243E108B81}" destId="{0C15BBF8-DE30-4228-B5DE-DCB533A48087}" srcOrd="0" destOrd="0" presId="urn:microsoft.com/office/officeart/2008/layout/CircularPictureCallout"/>
    <dgm:cxn modelId="{EA6F4A44-FCFC-43F5-81A9-CD08541B1A0E}" type="presParOf" srcId="{E3D4D045-8364-43A7-951C-9A5BEEED5202}" destId="{7693951C-DD3F-41B5-BFE7-EE6A970FEEB6}" srcOrd="3" destOrd="0" presId="urn:microsoft.com/office/officeart/2008/layout/CircularPictureCallout"/>
    <dgm:cxn modelId="{AB9F9EA9-E197-4977-911A-5E8396D02F8B}" type="presParOf" srcId="{E3D4D045-8364-43A7-951C-9A5BEEED5202}" destId="{7ADE2D4E-B6AC-4100-9B68-B4418F058C7A}" srcOrd="4" destOrd="0" presId="urn:microsoft.com/office/officeart/2008/layout/CircularPictureCallout"/>
    <dgm:cxn modelId="{7CB0F72D-0EFE-45DC-AD34-15EFBD36058E}" type="presParOf" srcId="{7ADE2D4E-B6AC-4100-9B68-B4418F058C7A}" destId="{9752352A-C9F8-4A78-9356-F7D2AB376397}" srcOrd="0" destOrd="0" presId="urn:microsoft.com/office/officeart/2008/layout/CircularPictureCallout"/>
    <dgm:cxn modelId="{2EF390FA-2EEE-423F-8A32-3DCA75F00EA5}" type="presParOf" srcId="{E3D4D045-8364-43A7-951C-9A5BEEED5202}" destId="{2D3C71A1-8F13-4B50-A910-0AF2D8CB6680}" srcOrd="5" destOrd="0" presId="urn:microsoft.com/office/officeart/2008/layout/CircularPictureCallout"/>
    <dgm:cxn modelId="{D167B299-880C-44A3-86B2-9F2D187A7370}" type="presParOf" srcId="{2D3C71A1-8F13-4B50-A910-0AF2D8CB6680}" destId="{A4C0753E-BC47-409D-A979-BA08F4213D63}" srcOrd="0" destOrd="0" presId="urn:microsoft.com/office/officeart/2008/layout/CircularPictureCallout"/>
    <dgm:cxn modelId="{C2681C7C-F5C3-427A-AFA7-535DBF326490}" type="presParOf" srcId="{E3D4D045-8364-43A7-951C-9A5BEEED5202}" destId="{9105904A-DDC2-41F6-8DAA-66EBD436162F}" srcOrd="6" destOrd="0" presId="urn:microsoft.com/office/officeart/2008/layout/CircularPictureCallout"/>
    <dgm:cxn modelId="{D297A290-A5BC-498B-B230-F927BDAA4A18}" type="presParOf" srcId="{E3D4D045-8364-43A7-951C-9A5BEEED5202}" destId="{456E2D4D-F59C-4CBE-AC88-52342249B498}" srcOrd="7" destOrd="0" presId="urn:microsoft.com/office/officeart/2008/layout/CircularPictureCallout"/>
    <dgm:cxn modelId="{EA925BC2-F754-4A57-9EBB-844AF69D3A56}" type="presParOf" srcId="{456E2D4D-F59C-4CBE-AC88-52342249B498}" destId="{60522A34-284C-4E50-B1F7-2609969D078F}" srcOrd="0" destOrd="0" presId="urn:microsoft.com/office/officeart/2008/layout/CircularPictureCallout"/>
    <dgm:cxn modelId="{86603C4B-FCFF-4013-B178-F60801FD5771}" type="presParOf" srcId="{E3D4D045-8364-43A7-951C-9A5BEEED5202}" destId="{695E5FE4-E7F5-4C16-84D0-9C6B3CFC463A}" srcOrd="8" destOrd="0" presId="urn:microsoft.com/office/officeart/2008/layout/CircularPictureCallout"/>
    <dgm:cxn modelId="{89E47079-F1F3-4435-9FD4-82E5DC50470B}" type="presParOf" srcId="{695E5FE4-E7F5-4C16-84D0-9C6B3CFC463A}" destId="{60679D4E-F497-4881-8AD4-E7D4B213FF47}" srcOrd="0" destOrd="0" presId="urn:microsoft.com/office/officeart/2008/layout/CircularPictureCallout"/>
    <dgm:cxn modelId="{B5F66872-6764-4437-8BF7-E9F2AABE4C0E}" type="presParOf" srcId="{E3D4D045-8364-43A7-951C-9A5BEEED5202}" destId="{B33DFFE4-42CA-480B-A7A9-03CB7DF7B889}" srcOrd="9" destOrd="0" presId="urn:microsoft.com/office/officeart/2008/layout/CircularPictureCallout"/>
    <dgm:cxn modelId="{48E46F83-289A-4FF8-855F-06D87B3CF60F}" type="presParOf" srcId="{E3D4D045-8364-43A7-951C-9A5BEEED5202}" destId="{D6F834A5-2D58-4E61-AB41-ED2A3D2BADA2}" srcOrd="10" destOrd="0" presId="urn:microsoft.com/office/officeart/2008/layout/CircularPictureCallout"/>
    <dgm:cxn modelId="{C3D0BF0B-D626-4224-8FF8-045242375A73}" type="presParOf" srcId="{D6F834A5-2D58-4E61-AB41-ED2A3D2BADA2}" destId="{62008C0C-A170-412E-84C2-CDAE22C90303}" srcOrd="0" destOrd="0" presId="urn:microsoft.com/office/officeart/2008/layout/CircularPictureCallout"/>
    <dgm:cxn modelId="{2633A71A-5748-4420-8BF7-E8673A5EC6B3}" type="presParOf" srcId="{E3D4D045-8364-43A7-951C-9A5BEEED5202}" destId="{E1D02034-E2BD-474C-A877-BA6408C14FC3}" srcOrd="11" destOrd="0" presId="urn:microsoft.com/office/officeart/2008/layout/CircularPictureCallout"/>
    <dgm:cxn modelId="{646C3CA3-FE25-4A78-B85D-8ACF4EA31A25}" type="presParOf" srcId="{E1D02034-E2BD-474C-A877-BA6408C14FC3}" destId="{75774941-16CA-4178-BFA0-BE9C7BED6C35}" srcOrd="0" destOrd="0" presId="urn:microsoft.com/office/officeart/2008/layout/CircularPictureCallout"/>
    <dgm:cxn modelId="{805F8D94-3E4E-4E9F-B6F7-160A3DADE651}" type="presParOf" srcId="{E3D4D045-8364-43A7-951C-9A5BEEED5202}" destId="{17A51B4E-5D60-46D2-8CBA-C2AF3882F3B0}" srcOrd="12" destOrd="0" presId="urn:microsoft.com/office/officeart/2008/layout/CircularPictureCallout"/>
    <dgm:cxn modelId="{EB356130-A7C8-442F-A103-F44FC4083D77}" type="presParOf" srcId="{E3D4D045-8364-43A7-951C-9A5BEEED5202}" destId="{42B3302D-A3BE-489F-93EF-FC68A722ADB1}" srcOrd="13" destOrd="0" presId="urn:microsoft.com/office/officeart/2008/layout/CircularPictureCallout"/>
    <dgm:cxn modelId="{7430C0FD-CB98-4B0B-80D2-D86535B0371A}" type="presParOf" srcId="{42B3302D-A3BE-489F-93EF-FC68A722ADB1}" destId="{215B2528-9B09-48C6-889B-72A445D113E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51B4E-5D60-46D2-8CBA-C2AF3882F3B0}">
      <dsp:nvSpPr>
        <dsp:cNvPr id="0" name=""/>
        <dsp:cNvSpPr/>
      </dsp:nvSpPr>
      <dsp:spPr>
        <a:xfrm>
          <a:off x="2783354" y="3495846"/>
          <a:ext cx="369143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DFFE4-42CA-480B-A7A9-03CB7DF7B889}">
      <dsp:nvSpPr>
        <dsp:cNvPr id="0" name=""/>
        <dsp:cNvSpPr/>
      </dsp:nvSpPr>
      <dsp:spPr>
        <a:xfrm>
          <a:off x="2783354" y="2585166"/>
          <a:ext cx="307307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5904A-DDC2-41F6-8DAA-66EBD436162F}">
      <dsp:nvSpPr>
        <dsp:cNvPr id="0" name=""/>
        <dsp:cNvSpPr/>
      </dsp:nvSpPr>
      <dsp:spPr>
        <a:xfrm>
          <a:off x="2783354" y="1483355"/>
          <a:ext cx="307307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3951C-DD3F-41B5-BFE7-EE6A970FEEB6}">
      <dsp:nvSpPr>
        <dsp:cNvPr id="0" name=""/>
        <dsp:cNvSpPr/>
      </dsp:nvSpPr>
      <dsp:spPr>
        <a:xfrm>
          <a:off x="2783354" y="572675"/>
          <a:ext cx="369143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99CB5-9BA5-4A79-A82E-DFC040F83BEE}">
      <dsp:nvSpPr>
        <dsp:cNvPr id="0" name=""/>
        <dsp:cNvSpPr/>
      </dsp:nvSpPr>
      <dsp:spPr>
        <a:xfrm>
          <a:off x="370034" y="534580"/>
          <a:ext cx="4653724" cy="279773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83907-5479-4741-8565-D59F7935957F}">
      <dsp:nvSpPr>
        <dsp:cNvPr id="0" name=""/>
        <dsp:cNvSpPr/>
      </dsp:nvSpPr>
      <dsp:spPr>
        <a:xfrm>
          <a:off x="1584105" y="2150438"/>
          <a:ext cx="2398498" cy="12367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/>
        </a:p>
      </dsp:txBody>
      <dsp:txXfrm>
        <a:off x="1584105" y="2150438"/>
        <a:ext cx="2398498" cy="1236725"/>
      </dsp:txXfrm>
    </dsp:sp>
    <dsp:sp modelId="{0C15BBF8-DE30-4228-B5DE-DCB533A48087}">
      <dsp:nvSpPr>
        <dsp:cNvPr id="0" name=""/>
        <dsp:cNvSpPr/>
      </dsp:nvSpPr>
      <dsp:spPr>
        <a:xfrm>
          <a:off x="6110150" y="179829"/>
          <a:ext cx="729289" cy="78569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2352A-C9F8-4A78-9356-F7D2AB376397}">
      <dsp:nvSpPr>
        <dsp:cNvPr id="0" name=""/>
        <dsp:cNvSpPr/>
      </dsp:nvSpPr>
      <dsp:spPr>
        <a:xfrm>
          <a:off x="6887036" y="160433"/>
          <a:ext cx="151780" cy="82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0" rIns="224790" bIns="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900" kern="1200" dirty="0"/>
            <a:t> </a:t>
          </a:r>
        </a:p>
      </dsp:txBody>
      <dsp:txXfrm>
        <a:off x="6887036" y="160433"/>
        <a:ext cx="151780" cy="824483"/>
      </dsp:txXfrm>
    </dsp:sp>
    <dsp:sp modelId="{A4C0753E-BC47-409D-A979-BA08F4213D63}">
      <dsp:nvSpPr>
        <dsp:cNvPr id="0" name=""/>
        <dsp:cNvSpPr/>
      </dsp:nvSpPr>
      <dsp:spPr>
        <a:xfrm>
          <a:off x="5487429" y="1118579"/>
          <a:ext cx="738003" cy="72955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22A34-284C-4E50-B1F7-2609969D078F}">
      <dsp:nvSpPr>
        <dsp:cNvPr id="0" name=""/>
        <dsp:cNvSpPr/>
      </dsp:nvSpPr>
      <dsp:spPr>
        <a:xfrm>
          <a:off x="6268673" y="1071113"/>
          <a:ext cx="213616" cy="82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0" rIns="224790" bIns="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900" kern="1200" dirty="0"/>
            <a:t> </a:t>
          </a:r>
        </a:p>
      </dsp:txBody>
      <dsp:txXfrm>
        <a:off x="6268673" y="1071113"/>
        <a:ext cx="213616" cy="824483"/>
      </dsp:txXfrm>
    </dsp:sp>
    <dsp:sp modelId="{60679D4E-F497-4881-8AD4-E7D4B213FF47}">
      <dsp:nvSpPr>
        <dsp:cNvPr id="0" name=""/>
        <dsp:cNvSpPr/>
      </dsp:nvSpPr>
      <dsp:spPr>
        <a:xfrm>
          <a:off x="5487429" y="2227723"/>
          <a:ext cx="738003" cy="71488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08C0C-A170-412E-84C2-CDAE22C90303}">
      <dsp:nvSpPr>
        <dsp:cNvPr id="0" name=""/>
        <dsp:cNvSpPr/>
      </dsp:nvSpPr>
      <dsp:spPr>
        <a:xfrm>
          <a:off x="6268673" y="2172924"/>
          <a:ext cx="213616" cy="82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" kern="1200" dirty="0"/>
            <a:t> </a:t>
          </a:r>
          <a:endParaRPr lang="fr-FR" sz="2400" kern="1200" dirty="0"/>
        </a:p>
      </dsp:txBody>
      <dsp:txXfrm>
        <a:off x="6268673" y="2172924"/>
        <a:ext cx="213616" cy="824483"/>
      </dsp:txXfrm>
    </dsp:sp>
    <dsp:sp modelId="{75774941-16CA-4178-BFA0-BE9C7BED6C35}">
      <dsp:nvSpPr>
        <dsp:cNvPr id="0" name=""/>
        <dsp:cNvSpPr/>
      </dsp:nvSpPr>
      <dsp:spPr>
        <a:xfrm>
          <a:off x="5983793" y="3162556"/>
          <a:ext cx="761765" cy="666578"/>
        </a:xfrm>
        <a:prstGeom prst="ellipse">
          <a:avLst/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B2528-9B09-48C6-889B-72A445D113EB}">
      <dsp:nvSpPr>
        <dsp:cNvPr id="0" name=""/>
        <dsp:cNvSpPr/>
      </dsp:nvSpPr>
      <dsp:spPr>
        <a:xfrm>
          <a:off x="6887036" y="3083604"/>
          <a:ext cx="151780" cy="82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</dsp:txBody>
      <dsp:txXfrm>
        <a:off x="6887036" y="3083604"/>
        <a:ext cx="151780" cy="824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5411E-1AAE-4B45-B152-E7B23459974D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584B3-139E-4655-A0AC-533B247420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63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09ED0-EFED-C0FE-D07C-A651EBD01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F326FD8-1C06-FB0C-43A8-DA8AA702E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2D29DB-B9EE-2175-017C-A43CD7D65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23927F-B562-B781-1086-D979597FA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B0CB2-0C46-492E-A905-46F35D2694C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45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0CB2-0C46-492E-A905-46F35D2694C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29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4F039-7AB0-1404-9EFB-B066A94D8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3E567B-4CCD-FC79-2620-DCFC38CBB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74C645-742A-8178-635C-FFEC36DA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E0D-26C6-4B68-B9BA-081F95E944B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FBCA1C-10CA-2C95-3C2D-2D9831A4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EDCB4E-6F7A-0F65-32EB-28879D5A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3DA3-8122-400E-A010-E8F2BD2D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56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74F75-E233-7849-47E5-F0363316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EA547C-FEE9-1B2A-B806-C3AB738C9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3963F2-0FCE-E124-2DFD-C6761646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E0D-26C6-4B68-B9BA-081F95E944B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56D938-EF21-C9B7-3387-01EEE5A7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ADBE55-0BFB-2E87-1758-B0398FB8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3DA3-8122-400E-A010-E8F2BD2D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17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42B010-886A-5596-37F1-ACBF4A9E5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C8B32C-9A20-25BC-B0EC-877E357CF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789626-7ED0-C1D8-406B-052DBA18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E0D-26C6-4B68-B9BA-081F95E944B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AA0E90-1611-7294-F0DD-FA801794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A202A-B5C9-D92A-FF2B-204793FC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3DA3-8122-400E-A010-E8F2BD2D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09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C9509-090B-6482-9B7F-D8898690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877651-D0CF-6D6E-81F6-7C86DFBD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90D166-6CA2-19A9-3CE7-FEC1EC92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E0D-26C6-4B68-B9BA-081F95E944B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9AFA1-DAAE-A227-57E6-761AE6D7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91B884-5D77-EEB5-64E7-8D491700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3DA3-8122-400E-A010-E8F2BD2D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88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3B6BE-6CE9-8337-2D31-3AB41D5D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78B43-DCB7-3BDB-AE5B-2CBB86300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8A34AB-A4DB-353E-A3BD-AE200D16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E0D-26C6-4B68-B9BA-081F95E944B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9C34A-4A49-16E0-B265-1AB6F1E9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82D6AE-37F3-C9AB-C946-8D8DA4E1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3DA3-8122-400E-A010-E8F2BD2D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65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3630-67C6-27FB-C5E2-31D28B33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B44C3C-BD09-0D73-5BED-062648B47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EFE881-5C89-62EA-6A8D-3260B5441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1501E2-67D8-A95D-E684-16E8B6BB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E0D-26C6-4B68-B9BA-081F95E944B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7AFD8A-49E2-02E8-49A4-4FB63743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64E5F8-F796-07DD-7049-34A49D6B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3DA3-8122-400E-A010-E8F2BD2D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9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47E49-CFDF-3498-0BA7-DADE5182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28B792-E0B5-D4A3-ACF9-39B8DC23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D45D3A-ADAD-95AF-A6E4-50AFB6838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1F6E6B-E71D-F24C-7922-BE04BBAC0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6107EE-B4D8-C36E-8315-CBC8C17DA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6A253D6-0C82-0217-7D2C-ACADB997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E0D-26C6-4B68-B9BA-081F95E944B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F84BC7F-79F8-447E-228B-FC8E3318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2AA137-1FBC-3DC6-1A2C-0592AD28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3DA3-8122-400E-A010-E8F2BD2D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43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C7C94-CF95-B5E8-EA3F-199F78B8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793B6B-23A7-4DF6-DD1F-D7FA513C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E0D-26C6-4B68-B9BA-081F95E944B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77D6C8-15AF-D5F6-A443-512C8C06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93059D-3277-599C-1FB1-31280171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3DA3-8122-400E-A010-E8F2BD2D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0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F243AA-1F56-9D5E-F0A1-95736DE8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E0D-26C6-4B68-B9BA-081F95E944B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04360E-FE10-202D-1F34-CBEF23B8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942D11-B36C-970B-C9D0-56343074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3DA3-8122-400E-A010-E8F2BD2D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59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13002-A20E-A43E-8EE7-D18CD0FA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D71C10-C46B-3C75-4650-02521F7BB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0CCF46-847B-E912-D4FC-15CDE9055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85B9D2-9564-7606-1155-0F2C38DC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E0D-26C6-4B68-B9BA-081F95E944B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DEC6C8-C84B-BB2F-BF2F-C15352A8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654B04-333A-B60C-8739-9E257204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3DA3-8122-400E-A010-E8F2BD2D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45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D4FC3-ECE7-E116-D665-E4C6D68A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263E2E-E698-5C41-BE9D-4B43C4361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3B4FFA-93DF-6229-9078-78AEE758F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CE4CE1-936D-E000-4122-80E9DF11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E0D-26C6-4B68-B9BA-081F95E944B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13B00C-B4F7-7EA9-87E8-0A7AD48D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66DF8-8FFF-9DB2-4D6B-F7B2E6A2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3DA3-8122-400E-A010-E8F2BD2D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7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907851-51E8-ED03-FD7D-E2D4F59E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E298B8-8B6C-0E0B-38CD-9AF623443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3CBDCF-26BF-0DA6-EEF3-E2940B6F6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9E0D-26C6-4B68-B9BA-081F95E944B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539AFD-6121-6827-CC41-8AFD3ADE6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9AD87-B9B2-A676-498F-0510F16DE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3DA3-8122-400E-A010-E8F2BD2D7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32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ui-ensemble.org/quelle-voie-pour-une-economie-soutenabl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image" Target="../media/image2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oui-ensemble.org/wp-content/uploads/2025/04/2024-ACTION-LAOS-ET-ORIENTATION-2025.pdf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ui-ensemble.org/wp-content/uploads/2025/04/2024-ACTION-FRANCE-ET-ORIENTATION-2025.pdf" TargetMode="External"/><Relationship Id="rId5" Type="http://schemas.openxmlformats.org/officeDocument/2006/relationships/image" Target="../media/image50.jpeg"/><Relationship Id="rId4" Type="http://schemas.openxmlformats.org/officeDocument/2006/relationships/image" Target="../media/image4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ui-ensemble.org/" TargetMode="External"/><Relationship Id="rId4" Type="http://schemas.openxmlformats.org/officeDocument/2006/relationships/hyperlink" Target="mailto:asso.ouiensemble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4DEFC-7426-015D-18CA-D4D9009C3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2D3882-F919-D054-C01B-A5181E303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2" y="1134285"/>
            <a:ext cx="5663951" cy="39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4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51339-FBDF-35A5-7614-D6C7C4300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440EA-A1FC-90D6-F175-EFD2003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473" y="281994"/>
            <a:ext cx="10002985" cy="1131690"/>
          </a:xfrm>
        </p:spPr>
        <p:txBody>
          <a:bodyPr>
            <a:noAutofit/>
          </a:bodyPr>
          <a:lstStyle/>
          <a:p>
            <a:r>
              <a:rPr lang="fr-FR" sz="4800" dirty="0">
                <a:latin typeface="Abadi" panose="020B0604020104020204" pitchFamily="34" charset="0"/>
                <a:ea typeface="Times New Roman" panose="02020603050405020304" pitchFamily="18" charset="0"/>
              </a:rPr>
              <a:t>Moyen pour tenir nos engagements</a:t>
            </a:r>
            <a:endParaRPr lang="fr-FR" sz="4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32E52A-8831-3C2E-6AF1-101E7668CA6A}"/>
              </a:ext>
            </a:extLst>
          </p:cNvPr>
          <p:cNvSpPr txBox="1"/>
          <p:nvPr/>
        </p:nvSpPr>
        <p:spPr>
          <a:xfrm>
            <a:off x="2355272" y="1581070"/>
            <a:ext cx="76061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364490" algn="ctr"/>
            <a:r>
              <a:rPr lang="fr-FR" sz="4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Plateforme S</a:t>
            </a:r>
            <a:r>
              <a:rPr lang="fr-FR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</a:t>
            </a:r>
            <a:r>
              <a:rPr lang="fr-FR" sz="4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EA9549-C7C3-5A5B-43E1-97EC6CBC7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5"/>
            <a:ext cx="1620982" cy="15446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A322D5-2E29-DC79-9A7F-5374E2AEAA93}"/>
              </a:ext>
            </a:extLst>
          </p:cNvPr>
          <p:cNvSpPr txBox="1"/>
          <p:nvPr/>
        </p:nvSpPr>
        <p:spPr>
          <a:xfrm>
            <a:off x="374074" y="2730985"/>
            <a:ext cx="11402290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364490" algn="just"/>
            <a:endParaRPr lang="fr-FR" sz="800" dirty="0">
              <a:solidFill>
                <a:srgbClr val="000000"/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marR="364490" indent="-360363" algn="just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0000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Héberger </a:t>
            </a:r>
            <a:r>
              <a:rPr lang="fr-FR" sz="28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Forces Vives ambassadrices </a:t>
            </a:r>
            <a:r>
              <a:rPr lang="fr-FR" sz="2800" b="1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8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fr-FR" sz="2800" b="1" dirty="0">
                <a:solidFill>
                  <a:srgbClr val="0D8D6F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8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</a:t>
            </a:r>
            <a:r>
              <a:rPr lang="fr-FR" sz="2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p</a:t>
            </a:r>
            <a:r>
              <a:rPr lang="fr-FR" sz="2800" dirty="0">
                <a:latin typeface="Abadi" panose="020B0604020104020204" pitchFamily="34" charset="0"/>
              </a:rPr>
              <a:t>ortent le Concept et déploient le Projet</a:t>
            </a:r>
            <a:r>
              <a:rPr lang="fr-FR" sz="2800" dirty="0">
                <a:latin typeface="Abadi" panose="020B0604020104020204" pitchFamily="34" charset="0"/>
                <a:cs typeface="Times New Roman" panose="02020603050405020304" pitchFamily="18" charset="0"/>
              </a:rPr>
              <a:t> en s’organisant a</a:t>
            </a:r>
            <a:r>
              <a:rPr lang="fr-FR" sz="2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sein d’un</a:t>
            </a:r>
            <a:r>
              <a:rPr lang="fr-FR" sz="2800" dirty="0">
                <a:latin typeface="Abadi" panose="020B0604020104020204" pitchFamily="34" charset="0"/>
              </a:rPr>
              <a:t> Modèle Économique créé de toutes pièces pour répondre à leurs besoins.</a:t>
            </a:r>
            <a:endParaRPr lang="fr-FR" sz="28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BC6A3A-8C00-166E-439D-DB3A506E901D}"/>
              </a:ext>
            </a:extLst>
          </p:cNvPr>
          <p:cNvSpPr txBox="1"/>
          <p:nvPr/>
        </p:nvSpPr>
        <p:spPr>
          <a:xfrm>
            <a:off x="2355273" y="2273792"/>
            <a:ext cx="76061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364490" algn="ctr"/>
            <a:r>
              <a:rPr lang="fr-FR" sz="2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(Système Informatique Ressources Humaines)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6CAD08-08D0-9BAF-F4F2-311BD88804C1}"/>
              </a:ext>
            </a:extLst>
          </p:cNvPr>
          <p:cNvSpPr txBox="1"/>
          <p:nvPr/>
        </p:nvSpPr>
        <p:spPr>
          <a:xfrm>
            <a:off x="374074" y="4213431"/>
            <a:ext cx="11402290" cy="2154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363" marR="364490" indent="-360363" algn="just">
              <a:buFont typeface="Wingdings" panose="05000000000000000000" pitchFamily="2" charset="2"/>
              <a:buChar char="§"/>
            </a:pPr>
            <a:r>
              <a:rPr lang="fr-FR" sz="28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Abriter </a:t>
            </a:r>
            <a:r>
              <a:rPr lang="fr-FR" sz="2800" b="1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multiples ingrédients du Projet dans 1</a:t>
            </a:r>
            <a:r>
              <a:rPr lang="fr-FR" sz="28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Abadi" panose="020B0604020104020204" pitchFamily="34" charset="0"/>
                <a:ea typeface="Times New Roman" panose="02020603050405020304" pitchFamily="18" charset="0"/>
              </a:rPr>
              <a:t>Boîte à Outils</a:t>
            </a:r>
            <a:r>
              <a:rPr lang="fr-FR" sz="2800" b="1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fr-FR" sz="2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63638" marR="364490" indent="-622300" algn="just"/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2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Boîte à </a:t>
            </a:r>
            <a:r>
              <a:rPr lang="fr-FR" sz="2600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utils c</a:t>
            </a:r>
            <a:r>
              <a:rPr lang="fr-FR" sz="2600" dirty="0">
                <a:latin typeface="Abadi" panose="020B0604020104020204" pitchFamily="34" charset="0"/>
                <a:ea typeface="Times New Roman" panose="02020603050405020304" pitchFamily="18" charset="0"/>
              </a:rPr>
              <a:t>onçue pour f</a:t>
            </a:r>
            <a:r>
              <a:rPr lang="fr-FR" sz="2600" dirty="0">
                <a:latin typeface="Abadi" panose="020B0604020104020204" pitchFamily="34" charset="0"/>
              </a:rPr>
              <a:t>aire vivre l’Action et tenir nos Engagements RH-Gestion-Organisation, en épaulant tous les intervenants dans leurs démarches au quotidien afin de répondre à une économie de la demande personnalisée et sur mesure.</a:t>
            </a:r>
            <a:r>
              <a:rPr lang="fr-FR" sz="2600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6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0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DD6F26-236C-DE0B-81BA-015A689D9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4EE43AB9-6EE4-313A-3E2F-62E738B515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711772"/>
              </p:ext>
            </p:extLst>
          </p:nvPr>
        </p:nvGraphicFramePr>
        <p:xfrm>
          <a:off x="0" y="1892663"/>
          <a:ext cx="7495309" cy="406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E5448650-1F3D-9290-7B02-EA362E5791EA}"/>
              </a:ext>
            </a:extLst>
          </p:cNvPr>
          <p:cNvSpPr txBox="1"/>
          <p:nvPr/>
        </p:nvSpPr>
        <p:spPr>
          <a:xfrm>
            <a:off x="7021742" y="2003490"/>
            <a:ext cx="4351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6600"/>
                </a:solidFill>
                <a:latin typeface="Abadi" panose="020B0604020104020204" pitchFamily="34" charset="0"/>
              </a:rPr>
              <a:t>L’algorithme de matching 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Orchestré de manière à combler les lacunes des systèmes ubérisés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E6FB032-1206-CB68-AD54-35E8AE34BD10}"/>
              </a:ext>
            </a:extLst>
          </p:cNvPr>
          <p:cNvSpPr txBox="1"/>
          <p:nvPr/>
        </p:nvSpPr>
        <p:spPr>
          <a:xfrm>
            <a:off x="6404520" y="3052692"/>
            <a:ext cx="5178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u="sng"/>
            </a:lvl1pPr>
          </a:lstStyle>
          <a:p>
            <a:r>
              <a:rPr lang="fr-FR" sz="2400" b="1" dirty="0">
                <a:solidFill>
                  <a:srgbClr val="FF6600"/>
                </a:solidFill>
                <a:latin typeface="Abadi" panose="020B0604020104020204" pitchFamily="34" charset="0"/>
              </a:rPr>
              <a:t>La politique des Ressources Humaines</a:t>
            </a:r>
          </a:p>
          <a:p>
            <a:r>
              <a:rPr lang="fr-FR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Conditionnée pour être auteur de sa vie avec ses talents évolutifs au sein du collectif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E4CC1E5-3B08-9381-FDDA-CE6C497948FA}"/>
              </a:ext>
            </a:extLst>
          </p:cNvPr>
          <p:cNvSpPr txBox="1"/>
          <p:nvPr/>
        </p:nvSpPr>
        <p:spPr>
          <a:xfrm>
            <a:off x="6413044" y="4097922"/>
            <a:ext cx="5178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6600"/>
                </a:solidFill>
                <a:latin typeface="Abadi" panose="020B0604020104020204" pitchFamily="34" charset="0"/>
              </a:rPr>
              <a:t>Le montage financier 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Élaboré dans une optique de cohésion sociale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EB30D56-039D-81E7-E6E0-57DB4339AC68}"/>
              </a:ext>
            </a:extLst>
          </p:cNvPr>
          <p:cNvSpPr txBox="1"/>
          <p:nvPr/>
        </p:nvSpPr>
        <p:spPr>
          <a:xfrm>
            <a:off x="6883036" y="5001489"/>
            <a:ext cx="5178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6600"/>
                </a:solidFill>
                <a:latin typeface="Abadi" panose="020B0604020104020204" pitchFamily="34" charset="0"/>
              </a:rPr>
              <a:t>L’enjeu climatique et environnemental 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Décliné sur des actions pédagogiques de sensibilisation et mis en œuvre dans les services proposés (concept local et durable)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ED9063A-FB1E-B1A5-BAF9-0AAB7893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7095"/>
            <a:ext cx="9927998" cy="12650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4800" dirty="0">
                <a:latin typeface="Abadi" panose="020B0604020104020204" pitchFamily="34" charset="0"/>
              </a:rPr>
              <a:t>Synthèse des éléments clés différenciants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34F036-3A00-DE15-2E40-1D2B9587DA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5"/>
            <a:ext cx="1620982" cy="15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359EBB-3315-397A-C7DC-50A71A97E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3304B-B075-646D-3158-294C3230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45" y="498768"/>
            <a:ext cx="10072255" cy="846467"/>
          </a:xfrm>
        </p:spPr>
        <p:txBody>
          <a:bodyPr>
            <a:noAutofit/>
          </a:bodyPr>
          <a:lstStyle/>
          <a:p>
            <a:r>
              <a:rPr lang="fr-FR" sz="4800" kern="0" dirty="0">
                <a:latin typeface="Abadi" panose="020B0604020104020204" pitchFamily="34" charset="0"/>
              </a:rPr>
              <a:t>Reconnaissance du projet </a:t>
            </a:r>
            <a:endParaRPr lang="fr-FR" sz="4800" dirty="0">
              <a:latin typeface="Abadi" panose="020B0604020104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3A4F427-A9A4-9A3A-0C29-EF18D2588C38}"/>
              </a:ext>
            </a:extLst>
          </p:cNvPr>
          <p:cNvSpPr txBox="1">
            <a:spLocks/>
          </p:cNvSpPr>
          <p:nvPr/>
        </p:nvSpPr>
        <p:spPr>
          <a:xfrm>
            <a:off x="1298614" y="2074260"/>
            <a:ext cx="9674191" cy="34152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fr-FR" sz="8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8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sz="4800" b="1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France Stratégie</a:t>
            </a:r>
            <a:r>
              <a:rPr lang="fr-FR" sz="48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2 axes :</a:t>
            </a:r>
          </a:p>
          <a:p>
            <a:pPr marL="1081088" indent="-539750">
              <a:buFont typeface="Wingdings" panose="05000000000000000000" pitchFamily="2" charset="2"/>
              <a:buChar char="§"/>
            </a:pPr>
            <a:r>
              <a:rPr lang="fr-FR" sz="4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"Économie soutenable" </a:t>
            </a:r>
          </a:p>
          <a:p>
            <a:pPr marL="1081088" indent="-539750">
              <a:buFont typeface="Wingdings" panose="05000000000000000000" pitchFamily="2" charset="2"/>
              <a:buChar char="§"/>
            </a:pPr>
            <a:r>
              <a:rPr lang="fr-FR" sz="4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"Interdépendances et autonomie à différentes échelles"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3600" i="1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63D2AE-306B-AFF5-586D-59E9E58CC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5"/>
            <a:ext cx="1620982" cy="15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0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582D9D-5757-1A52-A1BB-0CB1D8BB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 descr="Clap">
            <a:extLst>
              <a:ext uri="{FF2B5EF4-FFF2-40B4-BE49-F238E27FC236}">
                <a16:creationId xmlns:a16="http://schemas.microsoft.com/office/drawing/2014/main" id="{F5D5C6A6-F9B1-BFC0-272F-A830D1243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55" y="8055"/>
            <a:ext cx="2549236" cy="25492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346FC77-969E-8E46-8C83-00811E5471D3}"/>
              </a:ext>
            </a:extLst>
          </p:cNvPr>
          <p:cNvSpPr txBox="1">
            <a:spLocks/>
          </p:cNvSpPr>
          <p:nvPr/>
        </p:nvSpPr>
        <p:spPr>
          <a:xfrm>
            <a:off x="2729345" y="2244662"/>
            <a:ext cx="9033869" cy="2197965"/>
          </a:xfrm>
          <a:prstGeom prst="rect">
            <a:avLst/>
          </a:prstGeom>
          <a:solidFill>
            <a:srgbClr val="FFFF97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6600" dirty="0">
                <a:latin typeface="Abadi" panose="020B0604020104020204" pitchFamily="34" charset="0"/>
              </a:rPr>
              <a:t>Comment aborder </a:t>
            </a:r>
            <a:br>
              <a:rPr lang="fr-FR" sz="6600" dirty="0">
                <a:latin typeface="Abadi" panose="020B0604020104020204" pitchFamily="34" charset="0"/>
              </a:rPr>
            </a:br>
            <a:r>
              <a:rPr lang="fr-FR" sz="6600" dirty="0">
                <a:latin typeface="Abadi" panose="020B0604020104020204" pitchFamily="34" charset="0"/>
              </a:rPr>
              <a:t>« </a:t>
            </a:r>
            <a:r>
              <a:rPr lang="fr-FR" sz="6600" b="1" dirty="0">
                <a:solidFill>
                  <a:srgbClr val="FF6600"/>
                </a:solidFill>
                <a:latin typeface="Abadi" panose="020B0604020104020204" pitchFamily="34" charset="0"/>
              </a:rPr>
              <a:t>La vie en Action </a:t>
            </a:r>
            <a:r>
              <a:rPr lang="fr-FR" sz="6600" dirty="0">
                <a:latin typeface="Abadi" panose="020B0604020104020204" pitchFamily="34" charset="0"/>
              </a:rPr>
              <a:t>»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D0848-8994-431E-314D-EE760DF65D60}"/>
              </a:ext>
            </a:extLst>
          </p:cNvPr>
          <p:cNvSpPr/>
          <p:nvPr/>
        </p:nvSpPr>
        <p:spPr>
          <a:xfrm>
            <a:off x="635432" y="1363855"/>
            <a:ext cx="1348352" cy="482818"/>
          </a:xfrm>
          <a:prstGeom prst="rect">
            <a:avLst/>
          </a:prstGeom>
          <a:solidFill>
            <a:srgbClr val="FFFFA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badi" panose="020B0604020104020204" pitchFamily="34" charset="0"/>
              </a:rPr>
              <a:t>Acte 1</a:t>
            </a:r>
          </a:p>
        </p:txBody>
      </p:sp>
    </p:spTree>
    <p:extLst>
      <p:ext uri="{BB962C8B-B14F-4D97-AF65-F5344CB8AC3E}">
        <p14:creationId xmlns:p14="http://schemas.microsoft.com/office/powerpoint/2010/main" val="207167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EC92A-02EB-35AA-D5FB-0F322237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458" y="1057849"/>
            <a:ext cx="6962958" cy="1131690"/>
          </a:xfrm>
        </p:spPr>
        <p:txBody>
          <a:bodyPr>
            <a:normAutofit/>
          </a:bodyPr>
          <a:lstStyle/>
          <a:p>
            <a:r>
              <a:rPr lang="fr-FR" sz="7200" b="1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Vie en Action</a:t>
            </a:r>
            <a:endParaRPr lang="fr-FR" sz="7200" b="1" dirty="0">
              <a:solidFill>
                <a:srgbClr val="FF66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D00B7C3-E9E9-11FE-F8CF-3B524952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" y="0"/>
            <a:ext cx="4494375" cy="27852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E3D9B4-C595-9E39-82AD-B55AF2450C40}"/>
              </a:ext>
            </a:extLst>
          </p:cNvPr>
          <p:cNvSpPr txBox="1"/>
          <p:nvPr/>
        </p:nvSpPr>
        <p:spPr>
          <a:xfrm>
            <a:off x="893621" y="3352788"/>
            <a:ext cx="291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latin typeface="Abadi" panose="020B0604020104020204" pitchFamily="34" charset="0"/>
              </a:rPr>
              <a:t>Contexte :</a:t>
            </a:r>
            <a:r>
              <a:rPr lang="fr-FR" sz="4800" dirty="0"/>
              <a:t> 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2DCFF2-447A-AFFB-34B0-BF76B44D9FF3}"/>
              </a:ext>
            </a:extLst>
          </p:cNvPr>
          <p:cNvSpPr txBox="1">
            <a:spLocks/>
          </p:cNvSpPr>
          <p:nvPr/>
        </p:nvSpPr>
        <p:spPr>
          <a:xfrm>
            <a:off x="3865429" y="3204420"/>
            <a:ext cx="7232071" cy="2489785"/>
          </a:xfrm>
          <a:prstGeom prst="rect">
            <a:avLst/>
          </a:prstGeom>
          <a:solidFill>
            <a:srgbClr val="FFFFDD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800" kern="0" dirty="0">
              <a:solidFill>
                <a:srgbClr val="000000"/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800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4800" i="1" kern="0" dirty="0">
                <a:latin typeface="Abadi" panose="020B0604020104020204" pitchFamily="34" charset="0"/>
                <a:ea typeface="Times New Roman" panose="02020603050405020304" pitchFamily="18" charset="0"/>
              </a:rPr>
              <a:t>Ensemble, nous pouvons créer un avenir meilleur pour tous ! </a:t>
            </a:r>
            <a:r>
              <a:rPr lang="fr-FR" sz="4800" kern="0" dirty="0">
                <a:latin typeface="Abadi" panose="020B0604020104020204" pitchFamily="34" charset="0"/>
                <a:ea typeface="Times New Roman" panose="02020603050405020304" pitchFamily="18" charset="0"/>
              </a:rPr>
              <a:t>»</a:t>
            </a:r>
            <a:endParaRPr lang="fr-FR" sz="48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0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E229F-639E-DC2A-F324-D223ECE71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E8A7E-4C85-8ADE-08FC-AD75B2B4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039" y="497856"/>
            <a:ext cx="9955161" cy="667260"/>
          </a:xfrm>
        </p:spPr>
        <p:txBody>
          <a:bodyPr>
            <a:noAutofit/>
          </a:bodyPr>
          <a:lstStyle/>
          <a:p>
            <a:r>
              <a:rPr lang="fr-FR" b="1" kern="0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La Vie en Action</a:t>
            </a:r>
            <a:r>
              <a:rPr lang="fr-FR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c’est avant tout l’apport d’une réponse… </a:t>
            </a:r>
            <a:endParaRPr lang="fr-FR" b="1" dirty="0">
              <a:latin typeface="Abadi" panose="020B0604020104020204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31C2C6C-2636-D8A3-8B8C-DAC10809E754}"/>
              </a:ext>
            </a:extLst>
          </p:cNvPr>
          <p:cNvSpPr txBox="1">
            <a:spLocks/>
          </p:cNvSpPr>
          <p:nvPr/>
        </p:nvSpPr>
        <p:spPr>
          <a:xfrm>
            <a:off x="7407986" y="3694081"/>
            <a:ext cx="4497967" cy="1652203"/>
          </a:xfrm>
          <a:prstGeom prst="rect">
            <a:avLst/>
          </a:prstGeom>
          <a:solidFill>
            <a:srgbClr val="FFFFDD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buNone/>
            </a:pPr>
            <a:r>
              <a:rPr lang="fr-FR" sz="2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u</a:t>
            </a:r>
            <a:r>
              <a:rPr lang="fr-FR" sz="2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action citoyenne orchestrée sur un modèle transparent de réussite Altruiste et Éthique</a:t>
            </a:r>
            <a:endParaRPr lang="fr-FR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0100B94-FEE7-B5E4-B6F1-38AB596CE665}"/>
              </a:ext>
            </a:extLst>
          </p:cNvPr>
          <p:cNvSpPr txBox="1">
            <a:spLocks/>
          </p:cNvSpPr>
          <p:nvPr/>
        </p:nvSpPr>
        <p:spPr>
          <a:xfrm>
            <a:off x="722671" y="1885015"/>
            <a:ext cx="3805703" cy="1204775"/>
          </a:xfrm>
          <a:prstGeom prst="rect">
            <a:avLst/>
          </a:prstGeom>
          <a:solidFill>
            <a:srgbClr val="FFFFDD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4013">
              <a:buAutoNum type="arabicPeriod"/>
            </a:pP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un positionnement projet centré sur « l’Humain »</a:t>
            </a:r>
            <a:endParaRPr lang="fr-FR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258935-2A44-9F30-3899-771B378CD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33" y="2912538"/>
            <a:ext cx="2553936" cy="3677209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CD5FF7D-F265-CCFC-DA3B-4BEE9621EC7A}"/>
              </a:ext>
            </a:extLst>
          </p:cNvPr>
          <p:cNvSpPr txBox="1">
            <a:spLocks/>
          </p:cNvSpPr>
          <p:nvPr/>
        </p:nvSpPr>
        <p:spPr>
          <a:xfrm>
            <a:off x="318617" y="4534378"/>
            <a:ext cx="3131010" cy="799194"/>
          </a:xfrm>
          <a:prstGeom prst="rect">
            <a:avLst/>
          </a:prstGeom>
          <a:solidFill>
            <a:srgbClr val="FFFFDD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None/>
            </a:pPr>
            <a:r>
              <a:rPr lang="fr-FR" sz="2800" dirty="0">
                <a:latin typeface="Abadi" panose="020B0604020104020204" pitchFamily="34" charset="0"/>
              </a:rPr>
              <a:t>2. </a:t>
            </a: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u</a:t>
            </a:r>
            <a:r>
              <a:rPr lang="fr-FR" sz="2800" dirty="0">
                <a:latin typeface="Abadi" panose="020B0604020104020204" pitchFamily="34" charset="0"/>
              </a:rPr>
              <a:t>ne approche projet différente</a:t>
            </a:r>
            <a:endParaRPr lang="fr-FR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18F1584-52AC-87C9-F45B-76D214EF0CB6}"/>
              </a:ext>
            </a:extLst>
          </p:cNvPr>
          <p:cNvSpPr txBox="1">
            <a:spLocks/>
          </p:cNvSpPr>
          <p:nvPr/>
        </p:nvSpPr>
        <p:spPr>
          <a:xfrm>
            <a:off x="5646465" y="1737531"/>
            <a:ext cx="6259489" cy="872934"/>
          </a:xfrm>
          <a:prstGeom prst="rect">
            <a:avLst/>
          </a:prstGeom>
          <a:solidFill>
            <a:srgbClr val="FFFFDD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buNone/>
            </a:pP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À u</a:t>
            </a:r>
            <a:r>
              <a:rPr lang="fr-FR" sz="2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Solution </a:t>
            </a: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fr-FR" sz="28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Recette Ressources Humaines" </a:t>
            </a:r>
            <a:r>
              <a:rPr lang="fr-FR" sz="2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conçue sur Trois Principes</a:t>
            </a:r>
            <a:endParaRPr lang="fr-FR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osange 12">
            <a:extLst>
              <a:ext uri="{FF2B5EF4-FFF2-40B4-BE49-F238E27FC236}">
                <a16:creationId xmlns:a16="http://schemas.microsoft.com/office/drawing/2014/main" id="{65CC9228-9DEB-D942-0189-E537C4923E0B}"/>
              </a:ext>
            </a:extLst>
          </p:cNvPr>
          <p:cNvSpPr/>
          <p:nvPr/>
        </p:nvSpPr>
        <p:spPr>
          <a:xfrm>
            <a:off x="4328032" y="3772917"/>
            <a:ext cx="2702040" cy="2603239"/>
          </a:xfrm>
          <a:prstGeom prst="diamond">
            <a:avLst/>
          </a:prstGeom>
          <a:solidFill>
            <a:srgbClr val="FFFF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24A8411-50C3-D6F6-2BC9-FF119AFC6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27" y="4053000"/>
            <a:ext cx="1154174" cy="16618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4E9D847-6752-5340-8BF9-734DF8437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" y="0"/>
            <a:ext cx="1703734" cy="1055853"/>
          </a:xfrm>
          <a:prstGeom prst="rect">
            <a:avLst/>
          </a:prstGeom>
        </p:spPr>
      </p:pic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E335DA83-730E-C6A4-98FB-D22F2BE6153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6050" y="3326129"/>
            <a:ext cx="3664069" cy="90651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5C985F36-4ABF-3EB5-82BF-7FBA2BD8FF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30648" y="5569911"/>
            <a:ext cx="2895598" cy="114060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rc 24">
            <a:extLst>
              <a:ext uri="{FF2B5EF4-FFF2-40B4-BE49-F238E27FC236}">
                <a16:creationId xmlns:a16="http://schemas.microsoft.com/office/drawing/2014/main" id="{849B0C40-E36C-8050-352A-15321D19DD36}"/>
              </a:ext>
            </a:extLst>
          </p:cNvPr>
          <p:cNvCxnSpPr>
            <a:cxnSpLocks/>
          </p:cNvCxnSpPr>
          <p:nvPr/>
        </p:nvCxnSpPr>
        <p:spPr>
          <a:xfrm>
            <a:off x="5914106" y="2732586"/>
            <a:ext cx="1357781" cy="104033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 : en arc 35">
            <a:extLst>
              <a:ext uri="{FF2B5EF4-FFF2-40B4-BE49-F238E27FC236}">
                <a16:creationId xmlns:a16="http://schemas.microsoft.com/office/drawing/2014/main" id="{93F5292B-0C77-F126-337A-A94DF348BE0B}"/>
              </a:ext>
            </a:extLst>
          </p:cNvPr>
          <p:cNvCxnSpPr>
            <a:cxnSpLocks/>
          </p:cNvCxnSpPr>
          <p:nvPr/>
        </p:nvCxnSpPr>
        <p:spPr>
          <a:xfrm>
            <a:off x="963559" y="5569912"/>
            <a:ext cx="4035370" cy="114060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1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7DEBD-89CF-A308-549A-D0E76D996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6DC2F-4EA9-63F7-DE3F-B3FAB766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992" y="423453"/>
            <a:ext cx="10085376" cy="746148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Par quel biais aborder </a:t>
            </a:r>
            <a:r>
              <a:rPr lang="fr-FR" b="1" dirty="0">
                <a:solidFill>
                  <a:srgbClr val="FF66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La Vie en Action ?</a:t>
            </a:r>
            <a:endParaRPr lang="fr-FR" b="1" dirty="0">
              <a:solidFill>
                <a:srgbClr val="FF66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310EC6-C194-5BA4-FC7B-8738B497E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" y="0"/>
            <a:ext cx="1703734" cy="1055853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0E15FA0-2AFD-D792-45C0-68C1BBB5E97D}"/>
              </a:ext>
            </a:extLst>
          </p:cNvPr>
          <p:cNvSpPr txBox="1">
            <a:spLocks/>
          </p:cNvSpPr>
          <p:nvPr/>
        </p:nvSpPr>
        <p:spPr>
          <a:xfrm>
            <a:off x="1125864" y="3320552"/>
            <a:ext cx="9472863" cy="3232648"/>
          </a:xfrm>
          <a:prstGeom prst="rect">
            <a:avLst/>
          </a:prstGeom>
          <a:solidFill>
            <a:srgbClr val="FFFFE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1088" marR="364490" indent="-554038" defTabSz="984250">
              <a:lnSpc>
                <a:spcPct val="100000"/>
              </a:lnSpc>
              <a:buNone/>
            </a:pP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Parce que malgré les différences culturelles, les problématiques de </a:t>
            </a:r>
            <a:r>
              <a:rPr lang="fr-FR" sz="3200" u="sng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Précarité</a:t>
            </a:r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fr-FR" sz="3200" u="sng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Vieillissement</a:t>
            </a:r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populations sont comparables.</a:t>
            </a:r>
          </a:p>
          <a:p>
            <a:pPr marL="1081088" marR="364490" indent="-554038" defTabSz="984250">
              <a:lnSpc>
                <a:spcPct val="100000"/>
              </a:lnSpc>
              <a:buNone/>
            </a:pP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Parce que les </a:t>
            </a:r>
            <a:r>
              <a:rPr lang="fr-FR" sz="3200" u="sng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perturbations climatiques</a:t>
            </a:r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sont sans frontière.</a:t>
            </a:r>
            <a:endParaRPr lang="fr-FR" sz="3200" b="1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900113" marR="364490" indent="-539750" defTabSz="984250">
              <a:lnSpc>
                <a:spcPct val="100000"/>
              </a:lnSpc>
              <a:buNone/>
            </a:pPr>
            <a:endParaRPr lang="fr-FR" sz="3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364490" indent="0" defTabSz="984250">
              <a:lnSpc>
                <a:spcPct val="110000"/>
              </a:lnSpc>
              <a:buNone/>
            </a:pPr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F86A36C-0A7E-6F4A-2DDB-AF67733A8607}"/>
              </a:ext>
            </a:extLst>
          </p:cNvPr>
          <p:cNvSpPr txBox="1">
            <a:spLocks/>
          </p:cNvSpPr>
          <p:nvPr/>
        </p:nvSpPr>
        <p:spPr>
          <a:xfrm>
            <a:off x="368968" y="1137125"/>
            <a:ext cx="10764253" cy="931333"/>
          </a:xfrm>
          <a:prstGeom prst="rect">
            <a:avLst/>
          </a:prstGeom>
          <a:solidFill>
            <a:srgbClr val="FFFF97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-722313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3600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Un positionnement projet centré sur « l’Humain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B9D28A-FB56-010A-B19D-1F8B07D6D8B8}"/>
              </a:ext>
            </a:extLst>
          </p:cNvPr>
          <p:cNvSpPr txBox="1">
            <a:spLocks/>
          </p:cNvSpPr>
          <p:nvPr/>
        </p:nvSpPr>
        <p:spPr>
          <a:xfrm>
            <a:off x="1125864" y="2221083"/>
            <a:ext cx="9472863" cy="1228703"/>
          </a:xfrm>
          <a:prstGeom prst="rect">
            <a:avLst/>
          </a:prstGeom>
          <a:solidFill>
            <a:srgbClr val="FFFFE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32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l’unisson entre un pays développé et un pays en voie de développement :</a:t>
            </a:r>
          </a:p>
        </p:txBody>
      </p:sp>
    </p:spTree>
    <p:extLst>
      <p:ext uri="{BB962C8B-B14F-4D97-AF65-F5344CB8AC3E}">
        <p14:creationId xmlns:p14="http://schemas.microsoft.com/office/powerpoint/2010/main" val="98981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B8BAA0-4CFE-14D6-3E3C-B99244EF2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DAF3B6-8D3D-6331-7719-E5E62D95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137" y="582313"/>
            <a:ext cx="9826823" cy="647140"/>
          </a:xfrm>
        </p:spPr>
        <p:txBody>
          <a:bodyPr>
            <a:noAutofit/>
          </a:bodyPr>
          <a:lstStyle/>
          <a:p>
            <a:r>
              <a:rPr lang="fr-F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Par quel biais aborder </a:t>
            </a:r>
            <a:r>
              <a:rPr lang="fr-FR" sz="3000" dirty="0">
                <a:solidFill>
                  <a:srgbClr val="FF66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La Vie en Action ?</a:t>
            </a:r>
            <a:endParaRPr lang="fr-FR" sz="3000" dirty="0">
              <a:solidFill>
                <a:srgbClr val="FF66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D3AF66-74B4-B6D7-CBAF-F1A35915A853}"/>
              </a:ext>
            </a:extLst>
          </p:cNvPr>
          <p:cNvSpPr txBox="1"/>
          <p:nvPr/>
        </p:nvSpPr>
        <p:spPr>
          <a:xfrm>
            <a:off x="1191499" y="2334928"/>
            <a:ext cx="10349337" cy="3662541"/>
          </a:xfrm>
          <a:prstGeom prst="rect">
            <a:avLst/>
          </a:prstGeom>
          <a:solidFill>
            <a:srgbClr val="FFFFE1"/>
          </a:solidFill>
        </p:spPr>
        <p:txBody>
          <a:bodyPr wrap="square" rtlCol="0">
            <a:spAutoFit/>
          </a:bodyPr>
          <a:lstStyle/>
          <a:p>
            <a:pPr marR="364490"/>
            <a:r>
              <a:rPr lang="fr-FR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Coopération novatrice en Économie Sociale et Solidaire au niveau local, national et international :</a:t>
            </a:r>
          </a:p>
          <a:p>
            <a:pPr marR="364490"/>
            <a:endParaRPr lang="fr-FR" sz="800" b="1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R="364490" algn="just"/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Application de </a:t>
            </a:r>
            <a:r>
              <a:rPr lang="fr-FR" sz="3200" u="sng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méthodes</a:t>
            </a: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fr-FR" sz="3200" u="sng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Humaines</a:t>
            </a: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et </a:t>
            </a:r>
            <a:r>
              <a:rPr lang="fr-FR" sz="3200" u="sng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Holistiques</a:t>
            </a:r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</a:rPr>
              <a:t> mises au service d’un projet, </a:t>
            </a: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d’intérêt général apolitique à impact social et environnemental, qui </a:t>
            </a:r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</a:rPr>
              <a:t>se déploie </a:t>
            </a: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dans une démarche de proximit</a:t>
            </a:r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</a:rPr>
              <a:t>é par quartier, au sein d’un </a:t>
            </a: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modèle économique créé de toutes pièces. </a:t>
            </a:r>
            <a:endParaRPr lang="fr-FR" sz="3200" dirty="0"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BBFBAB-9A1F-46E0-35DF-5F063A5FA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" y="0"/>
            <a:ext cx="1703734" cy="105585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F2FB89-0248-7A2B-F5B0-AE2D9B0C20B1}"/>
              </a:ext>
            </a:extLst>
          </p:cNvPr>
          <p:cNvSpPr txBox="1"/>
          <p:nvPr/>
        </p:nvSpPr>
        <p:spPr>
          <a:xfrm>
            <a:off x="332509" y="1518143"/>
            <a:ext cx="10041208" cy="646331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6600"/>
                </a:solidFill>
                <a:latin typeface="Abadi" panose="020B0604020104020204" pitchFamily="34" charset="0"/>
              </a:rPr>
              <a:t>2. Une approche projet différente </a:t>
            </a:r>
          </a:p>
        </p:txBody>
      </p:sp>
    </p:spTree>
    <p:extLst>
      <p:ext uri="{BB962C8B-B14F-4D97-AF65-F5344CB8AC3E}">
        <p14:creationId xmlns:p14="http://schemas.microsoft.com/office/powerpoint/2010/main" val="138700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20BF62-0E0B-16F4-574C-B852AC41B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506D7-2645-F9CB-0964-80F761CC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992" y="444283"/>
            <a:ext cx="9150926" cy="746148"/>
          </a:xfrm>
        </p:spPr>
        <p:txBody>
          <a:bodyPr>
            <a:noAutofit/>
          </a:bodyPr>
          <a:lstStyle/>
          <a:p>
            <a:r>
              <a:rPr lang="fr-F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Par quel biais aborder </a:t>
            </a:r>
            <a:r>
              <a:rPr lang="fr-FR" sz="3000" dirty="0">
                <a:solidFill>
                  <a:srgbClr val="FF66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La Vie en Action ?</a:t>
            </a:r>
            <a:endParaRPr lang="fr-FR" sz="3000" dirty="0">
              <a:solidFill>
                <a:srgbClr val="FF66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31653F-D4C5-B87E-199C-FD4EBF914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" y="0"/>
            <a:ext cx="1703734" cy="1055853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C0E30B3-BE1E-367C-97CB-BB2341260EA4}"/>
              </a:ext>
            </a:extLst>
          </p:cNvPr>
          <p:cNvSpPr txBox="1">
            <a:spLocks/>
          </p:cNvSpPr>
          <p:nvPr/>
        </p:nvSpPr>
        <p:spPr>
          <a:xfrm>
            <a:off x="845127" y="2669008"/>
            <a:ext cx="10972800" cy="3537828"/>
          </a:xfrm>
          <a:prstGeom prst="rect">
            <a:avLst/>
          </a:prstGeom>
          <a:solidFill>
            <a:srgbClr val="FFFFE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364490" lvl="0" indent="0" algn="just">
              <a:lnSpc>
                <a:spcPct val="100000"/>
              </a:lnSpc>
              <a:buNone/>
            </a:pPr>
            <a:endParaRPr lang="fr-FR" sz="8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9388" marR="364490" lvl="0" indent="0" algn="just">
              <a:lnSpc>
                <a:spcPct val="100000"/>
              </a:lnSpc>
              <a:buNone/>
            </a:pPr>
            <a:r>
              <a:rPr lang="fr-FR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</a:t>
            </a:r>
            <a:r>
              <a:rPr lang="fr-FR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fr-FR" b="1" u="sng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Système </a:t>
            </a:r>
            <a:r>
              <a:rPr lang="fr-FR" b="1" u="sng" dirty="0">
                <a:latin typeface="Abadi" panose="020B0604020104020204" pitchFamily="34" charset="0"/>
                <a:ea typeface="Times New Roman" panose="02020603050405020304" pitchFamily="18" charset="0"/>
              </a:rPr>
              <a:t>O</a:t>
            </a:r>
            <a:r>
              <a:rPr lang="fr-FR" b="1" u="sng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rganisationnel</a:t>
            </a:r>
            <a:r>
              <a:rPr lang="fr-FR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proposé </a:t>
            </a:r>
            <a:r>
              <a:rPr lang="fr-FR" b="1" dirty="0">
                <a:latin typeface="Abadi" panose="020B0604020104020204" pitchFamily="34" charset="0"/>
                <a:ea typeface="Times New Roman" panose="02020603050405020304" pitchFamily="18" charset="0"/>
              </a:rPr>
              <a:t>a</a:t>
            </a:r>
            <a:r>
              <a:rPr lang="fr-FR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été pensé en partant du contexte des prises en charge de la </a:t>
            </a:r>
            <a:r>
              <a:rPr lang="fr-FR" b="1" dirty="0">
                <a:solidFill>
                  <a:srgbClr val="12C89D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Fin de Vie</a:t>
            </a:r>
            <a:r>
              <a:rPr lang="fr-FR" b="1" dirty="0">
                <a:solidFill>
                  <a:srgbClr val="00B050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fr-FR" b="1" dirty="0">
                <a:latin typeface="Abadi" panose="020B0604020104020204" pitchFamily="34" charset="0"/>
                <a:ea typeface="Times New Roman" panose="02020603050405020304" pitchFamily="18" charset="0"/>
              </a:rPr>
              <a:t>:</a:t>
            </a:r>
            <a:r>
              <a:rPr lang="fr-FR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</a:rPr>
              <a:t>colonne vertébrale</a:t>
            </a:r>
            <a:r>
              <a:rPr lang="fr-FR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expérimentale qui motive notre action </a:t>
            </a: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</a:rPr>
              <a:t>ancrée sur la valeur du Travail. Le projet </a:t>
            </a:r>
            <a:r>
              <a:rPr lang="fr-FR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O</a:t>
            </a: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</a:rPr>
              <a:t>ui </a:t>
            </a:r>
            <a:r>
              <a:rPr lang="fr-FR" dirty="0">
                <a:solidFill>
                  <a:srgbClr val="12C89D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E</a:t>
            </a: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</a:rPr>
              <a:t>nsemble aborde </a:t>
            </a:r>
            <a:r>
              <a:rPr lang="fr-FR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la précarité, le </a:t>
            </a: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</a:rPr>
              <a:t>B</a:t>
            </a:r>
            <a:r>
              <a:rPr lang="fr-FR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urn</a:t>
            </a: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fr-FR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out, la maltraitance</a:t>
            </a: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</a:rPr>
              <a:t> et </a:t>
            </a:r>
            <a:r>
              <a:rPr lang="fr-FR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la solitude</a:t>
            </a: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</a:rPr>
              <a:t>, à chaque étape de la vie, en avançant avec les acteurs mobilisés autour du « Maintien en activité » et des « Modes de Vie durables ». </a:t>
            </a:r>
            <a:endParaRPr lang="fr-FR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1F8B76C-A432-6108-4F55-32A9AEFE76AD}"/>
              </a:ext>
            </a:extLst>
          </p:cNvPr>
          <p:cNvSpPr txBox="1">
            <a:spLocks/>
          </p:cNvSpPr>
          <p:nvPr/>
        </p:nvSpPr>
        <p:spPr>
          <a:xfrm>
            <a:off x="360218" y="1436263"/>
            <a:ext cx="11707086" cy="1055853"/>
          </a:xfrm>
          <a:prstGeom prst="rect">
            <a:avLst/>
          </a:prstGeom>
          <a:solidFill>
            <a:srgbClr val="FFFF97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Font typeface="Arial" panose="020B0604020202020204" pitchFamily="34" charset="0"/>
              <a:buNone/>
            </a:pPr>
            <a:r>
              <a:rPr lang="fr-FR" sz="3600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Une action citoyenne orchestrée sur un modèle transparent de réussite Altruiste et Éthique</a:t>
            </a:r>
          </a:p>
        </p:txBody>
      </p:sp>
    </p:spTree>
    <p:extLst>
      <p:ext uri="{BB962C8B-B14F-4D97-AF65-F5344CB8AC3E}">
        <p14:creationId xmlns:p14="http://schemas.microsoft.com/office/powerpoint/2010/main" val="108357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FF57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050F6A-8F73-AD8A-75C0-24233F39B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F2C467-31BF-D2F8-2570-F9C7E8EA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992" y="439495"/>
            <a:ext cx="9150926" cy="746148"/>
          </a:xfrm>
        </p:spPr>
        <p:txBody>
          <a:bodyPr>
            <a:noAutofit/>
          </a:bodyPr>
          <a:lstStyle/>
          <a:p>
            <a:r>
              <a:rPr lang="fr-F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Par quel biais aborder </a:t>
            </a:r>
            <a:r>
              <a:rPr lang="fr-FR" sz="3000" dirty="0">
                <a:solidFill>
                  <a:srgbClr val="FF66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La Vie en Action ?</a:t>
            </a:r>
            <a:endParaRPr lang="fr-FR" sz="3000" dirty="0">
              <a:solidFill>
                <a:srgbClr val="FF66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2A493B-217A-5E1A-DEDD-99B88E3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" y="0"/>
            <a:ext cx="1703734" cy="1055853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3A88DEA-DE2F-F790-EB13-587556805239}"/>
              </a:ext>
            </a:extLst>
          </p:cNvPr>
          <p:cNvSpPr txBox="1">
            <a:spLocks/>
          </p:cNvSpPr>
          <p:nvPr/>
        </p:nvSpPr>
        <p:spPr>
          <a:xfrm>
            <a:off x="997531" y="2806055"/>
            <a:ext cx="10102518" cy="3137546"/>
          </a:xfrm>
          <a:prstGeom prst="rect">
            <a:avLst/>
          </a:prstGeom>
          <a:solidFill>
            <a:srgbClr val="FFFFE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275" indent="-568325" defTabSz="982663">
              <a:buNone/>
            </a:pPr>
            <a:r>
              <a:rPr lang="fr-F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Inclusion : </a:t>
            </a: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Encourager l’inclusion et la diversité pour un monde plus équitable.  </a:t>
            </a:r>
          </a:p>
          <a:p>
            <a:pPr marL="803275" indent="-568325" defTabSz="900113">
              <a:buNone/>
            </a:pP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→ </a:t>
            </a:r>
            <a:r>
              <a:rPr lang="fr-FR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Solidarité :</a:t>
            </a: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Mettre l’accent sur la solidarité et l’entraide pour un meilleur avenir.  </a:t>
            </a:r>
            <a:endParaRPr lang="fr-FR" sz="3200" dirty="0"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803275" indent="-568325" defTabSz="984250">
              <a:buNone/>
            </a:pP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→ </a:t>
            </a:r>
            <a:r>
              <a:rPr lang="fr-FR" sz="32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Progrès : </a:t>
            </a: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Construire un futur pour tous fondé sur le progrès social et économique.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4B910B3-F7BB-C57F-9427-59280C4CCCAB}"/>
              </a:ext>
            </a:extLst>
          </p:cNvPr>
          <p:cNvSpPr txBox="1">
            <a:spLocks/>
          </p:cNvSpPr>
          <p:nvPr/>
        </p:nvSpPr>
        <p:spPr>
          <a:xfrm>
            <a:off x="443345" y="1251158"/>
            <a:ext cx="11412857" cy="1438312"/>
          </a:xfrm>
          <a:prstGeom prst="rect">
            <a:avLst/>
          </a:prstGeom>
          <a:pattFill prst="lgCheck">
            <a:fgClr>
              <a:srgbClr val="FFFF65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539750">
              <a:buNone/>
            </a:pPr>
            <a:r>
              <a:rPr lang="fr-FR" sz="3600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Une Solution </a:t>
            </a:r>
            <a:r>
              <a:rPr lang="fr-FR" sz="3600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"Recette Ressources Humaines" </a:t>
            </a:r>
            <a:r>
              <a:rPr lang="fr-FR" sz="3600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conçue sur </a:t>
            </a:r>
            <a:r>
              <a:rPr lang="fr-FR" sz="3600" u="sng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Trois Principes</a:t>
            </a:r>
            <a:r>
              <a:rPr lang="fr-FR" sz="3600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autour de nos Modes de Vie :</a:t>
            </a:r>
            <a:endParaRPr lang="fr-FR" sz="3600" dirty="0">
              <a:solidFill>
                <a:srgbClr val="FF6600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9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1CA27-1CD3-D17A-930F-3CF87BFF4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44A2A-735B-0EEB-E6D7-9203E73B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05835">
            <a:off x="206472" y="1182540"/>
            <a:ext cx="4645742" cy="846467"/>
          </a:xfrm>
        </p:spPr>
        <p:txBody>
          <a:bodyPr>
            <a:noAutofit/>
          </a:bodyPr>
          <a:lstStyle/>
          <a:p>
            <a:r>
              <a:rPr lang="fr-FR" sz="60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fr-FR" sz="56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C’est </a:t>
            </a:r>
            <a:r>
              <a:rPr lang="fr-FR" sz="5600" b="1" kern="0" dirty="0">
                <a:latin typeface="Abadi" panose="020B0604020104020204" pitchFamily="34" charset="0"/>
                <a:ea typeface="Times New Roman" panose="02020603050405020304" pitchFamily="18" charset="0"/>
              </a:rPr>
              <a:t>quoi</a:t>
            </a:r>
            <a:r>
              <a:rPr lang="fr-FR" sz="5600" b="1" kern="0" dirty="0">
                <a:solidFill>
                  <a:srgbClr val="0000FF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fr-FR" sz="56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?</a:t>
            </a:r>
            <a:r>
              <a:rPr lang="fr-FR" sz="56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endParaRPr lang="fr-FR" sz="5600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59768F-BB58-2E9E-C7A1-AE8E80A8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12" y="1870355"/>
            <a:ext cx="7398327" cy="436419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endParaRPr lang="fr-FR" sz="8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0" algn="ctr">
              <a:buNone/>
            </a:pPr>
            <a:r>
              <a:rPr lang="fr-FR" sz="3200" i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3200" i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aire f</a:t>
            </a:r>
            <a:r>
              <a:rPr lang="fr-F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 à la complexité de nos modèles de société, en perte de sens et sans visibilité</a:t>
            </a:r>
            <a:r>
              <a:rPr lang="fr-FR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 se maintenant en activité avec un projet transparent, tissé sur </a:t>
            </a:r>
            <a:r>
              <a:rPr lang="fr-F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synergies et des passerelles solidaires entre les acteurs économiques convaincus que,</a:t>
            </a:r>
            <a:r>
              <a:rPr lang="fr-FR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sans éthique</a:t>
            </a:r>
            <a:r>
              <a:rPr lang="fr-FR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allons dans le mur !</a:t>
            </a:r>
            <a:r>
              <a:rPr lang="fr-FR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765509-2DF1-92B2-6A20-9CD0928F7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8" y="2937164"/>
            <a:ext cx="4774241" cy="3643746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E2C6C3E-5919-6714-0A36-5B4F73D5D0BF}"/>
              </a:ext>
            </a:extLst>
          </p:cNvPr>
          <p:cNvSpPr txBox="1">
            <a:spLocks/>
          </p:cNvSpPr>
          <p:nvPr/>
        </p:nvSpPr>
        <p:spPr>
          <a:xfrm>
            <a:off x="4447312" y="762013"/>
            <a:ext cx="7398327" cy="1163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fr-FR" sz="8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4800" b="1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Vie en Action</a:t>
            </a:r>
            <a:r>
              <a:rPr lang="fr-FR" sz="48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" i="1" dirty="0">
              <a:solidFill>
                <a:srgbClr val="FF6600"/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99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FF57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F448B4-49B1-5F84-D25D-003C357E6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A2C13-6346-8068-4F70-71B730BF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992" y="441682"/>
            <a:ext cx="9150926" cy="746148"/>
          </a:xfrm>
        </p:spPr>
        <p:txBody>
          <a:bodyPr>
            <a:noAutofit/>
          </a:bodyPr>
          <a:lstStyle/>
          <a:p>
            <a:r>
              <a:rPr lang="fr-FR" sz="3000" dirty="0">
                <a:solidFill>
                  <a:srgbClr val="FF66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Une solution "Recette RH " </a:t>
            </a:r>
            <a:endParaRPr lang="fr-FR" sz="3000" dirty="0">
              <a:solidFill>
                <a:srgbClr val="FF66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535C6B-A516-0CFA-89DB-899D4A94A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" y="0"/>
            <a:ext cx="1703734" cy="1055853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A8E425D-EFC2-ABAF-16AC-84189129378A}"/>
              </a:ext>
            </a:extLst>
          </p:cNvPr>
          <p:cNvSpPr txBox="1">
            <a:spLocks/>
          </p:cNvSpPr>
          <p:nvPr/>
        </p:nvSpPr>
        <p:spPr>
          <a:xfrm>
            <a:off x="877522" y="1886554"/>
            <a:ext cx="10763807" cy="482665"/>
          </a:xfrm>
          <a:prstGeom prst="rect">
            <a:avLst/>
          </a:prstGeom>
          <a:solidFill>
            <a:srgbClr val="FFFFE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64490" indent="0" algn="just">
              <a:buNone/>
            </a:pPr>
            <a:r>
              <a:rPr lang="fr-FR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Soutie</a:t>
            </a:r>
            <a:r>
              <a:rPr lang="fr-FR" sz="3000" dirty="0">
                <a:latin typeface="Abadi" panose="020B0604020104020204" pitchFamily="34" charset="0"/>
                <a:ea typeface="Times New Roman" panose="02020603050405020304" pitchFamily="18" charset="0"/>
              </a:rPr>
              <a:t>nt</a:t>
            </a:r>
            <a:r>
              <a:rPr lang="fr-FR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l’inclusion sociale sur le Pilier :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01F3FC1-7D06-4352-ECFA-DDAE7CCA787D}"/>
              </a:ext>
            </a:extLst>
          </p:cNvPr>
          <p:cNvSpPr txBox="1">
            <a:spLocks/>
          </p:cNvSpPr>
          <p:nvPr/>
        </p:nvSpPr>
        <p:spPr>
          <a:xfrm>
            <a:off x="273488" y="1101070"/>
            <a:ext cx="9673026" cy="746148"/>
          </a:xfrm>
          <a:prstGeom prst="rect">
            <a:avLst/>
          </a:prstGeom>
          <a:pattFill prst="lgCheck">
            <a:fgClr>
              <a:srgbClr val="FFFF65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3400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Conduite par une Gouvernance novatrice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5D868-BBAA-5898-C9F4-67BD50D2A1C2}"/>
              </a:ext>
            </a:extLst>
          </p:cNvPr>
          <p:cNvSpPr txBox="1">
            <a:spLocks/>
          </p:cNvSpPr>
          <p:nvPr/>
        </p:nvSpPr>
        <p:spPr>
          <a:xfrm>
            <a:off x="326841" y="2903912"/>
            <a:ext cx="11314488" cy="1215837"/>
          </a:xfrm>
          <a:prstGeom prst="rect">
            <a:avLst/>
          </a:prstGeom>
          <a:pattFill prst="lgCheck">
            <a:fgClr>
              <a:srgbClr val="FFFF65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539750">
              <a:buNone/>
            </a:pPr>
            <a:r>
              <a:rPr lang="fr-FR" sz="36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3400" kern="0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Structurée </a:t>
            </a:r>
            <a:r>
              <a:rPr lang="fr-FR" sz="3400" kern="0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autour de</a:t>
            </a:r>
            <a:r>
              <a:rPr lang="fr-FR" sz="3400" kern="0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multiples Missions et Activités</a:t>
            </a:r>
            <a:r>
              <a:rPr lang="fr-FR" sz="3400" kern="0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 a</a:t>
            </a:r>
            <a:r>
              <a:rPr lang="fr-FR" sz="3400" kern="0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 sein d’une Organisation en Réseau réinventée </a:t>
            </a:r>
            <a:endParaRPr lang="fr-FR" sz="3400" dirty="0">
              <a:solidFill>
                <a:srgbClr val="FF6600"/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44D7275-362C-5952-2DCF-0E49509C5D8C}"/>
              </a:ext>
            </a:extLst>
          </p:cNvPr>
          <p:cNvSpPr txBox="1">
            <a:spLocks/>
          </p:cNvSpPr>
          <p:nvPr/>
        </p:nvSpPr>
        <p:spPr>
          <a:xfrm>
            <a:off x="891372" y="2357606"/>
            <a:ext cx="10749958" cy="551845"/>
          </a:xfrm>
          <a:prstGeom prst="rect">
            <a:avLst/>
          </a:prstGeom>
          <a:solidFill>
            <a:srgbClr val="FFFFE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64490" indent="0">
              <a:buNone/>
            </a:pPr>
            <a:r>
              <a:rPr lang="fr-FR" sz="30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Travailler autrement - Vivre dignement </a:t>
            </a:r>
            <a:r>
              <a:rPr lang="fr-FR" sz="3000" b="1" dirty="0">
                <a:latin typeface="Abadi" panose="020B0604020104020204" pitchFamily="34" charset="0"/>
                <a:ea typeface="Times New Roman" panose="02020603050405020304" pitchFamily="18" charset="0"/>
              </a:rPr>
              <a:t>-</a:t>
            </a:r>
            <a:r>
              <a:rPr lang="fr-FR" sz="30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Vieillir sereinement.</a:t>
            </a:r>
            <a:endParaRPr lang="fr-FR" sz="30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1D0F755-AF7A-C748-594C-176D9D61E445}"/>
              </a:ext>
            </a:extLst>
          </p:cNvPr>
          <p:cNvSpPr txBox="1">
            <a:spLocks/>
          </p:cNvSpPr>
          <p:nvPr/>
        </p:nvSpPr>
        <p:spPr>
          <a:xfrm>
            <a:off x="849800" y="4166576"/>
            <a:ext cx="10791529" cy="2248089"/>
          </a:xfrm>
          <a:prstGeom prst="rect">
            <a:avLst/>
          </a:prstGeom>
          <a:solidFill>
            <a:srgbClr val="FFFFE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marR="364490" indent="0" algn="just">
              <a:buNone/>
            </a:pPr>
            <a:r>
              <a:rPr lang="fr-FR" sz="3000" dirty="0">
                <a:latin typeface="Abadi" panose="020B0604020104020204" pitchFamily="34" charset="0"/>
                <a:ea typeface="Times New Roman" panose="02020603050405020304" pitchFamily="18" charset="0"/>
              </a:rPr>
              <a:t>Promeut </a:t>
            </a:r>
            <a:r>
              <a:rPr lang="fr-FR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l’inclusion sociale en aidant chacun à rester actif et auteur </a:t>
            </a:r>
            <a:r>
              <a:rPr lang="fr-FR" sz="3000" dirty="0">
                <a:latin typeface="Abadi" panose="020B0604020104020204" pitchFamily="34" charset="0"/>
                <a:ea typeface="Times New Roman" panose="02020603050405020304" pitchFamily="18" charset="0"/>
              </a:rPr>
              <a:t>de s</a:t>
            </a:r>
            <a:r>
              <a:rPr lang="fr-FR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 vie, </a:t>
            </a:r>
            <a:r>
              <a:rPr lang="fr-FR" sz="3000" dirty="0">
                <a:latin typeface="Abadi" panose="020B0604020104020204" pitchFamily="34" charset="0"/>
                <a:ea typeface="Times New Roman" panose="02020603050405020304" pitchFamily="18" charset="0"/>
              </a:rPr>
              <a:t>pour lutter </a:t>
            </a:r>
            <a:r>
              <a:rPr lang="fr-FR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contre la dépendance financière, physique, affective et psychologique, par :</a:t>
            </a:r>
            <a:r>
              <a:rPr lang="fr-FR" sz="3000" dirty="0">
                <a:latin typeface="Abadi" panose="020B0604020104020204" pitchFamily="34" charset="0"/>
                <a:ea typeface="Times New Roman" panose="02020603050405020304" pitchFamily="18" charset="0"/>
              </a:rPr>
              <a:t> le</a:t>
            </a:r>
            <a:r>
              <a:rPr lang="fr-FR" sz="3000" b="1" dirty="0"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fr-FR" sz="30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Maintien de </a:t>
            </a:r>
            <a:r>
              <a:rPr lang="fr-FR" sz="3100" dirty="0">
                <a:latin typeface="Abadi" panose="020B0604020104020204" pitchFamily="34" charset="0"/>
                <a:ea typeface="Times New Roman" panose="02020603050405020304" pitchFamily="18" charset="0"/>
              </a:rPr>
              <a:t>l</a:t>
            </a:r>
            <a:r>
              <a:rPr lang="fr-FR" sz="30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’équilibre et la bonne santé, </a:t>
            </a:r>
            <a:r>
              <a:rPr lang="fr-FR" sz="3000" dirty="0">
                <a:latin typeface="Abadi" panose="020B0604020104020204" pitchFamily="34" charset="0"/>
                <a:ea typeface="Times New Roman" panose="02020603050405020304" pitchFamily="18" charset="0"/>
              </a:rPr>
              <a:t>u</a:t>
            </a:r>
            <a:r>
              <a:rPr lang="fr-FR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n </a:t>
            </a:r>
            <a:r>
              <a:rPr lang="fr-FR" sz="30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Lieu de </a:t>
            </a:r>
            <a:r>
              <a:rPr lang="fr-FR" sz="31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Vie </a:t>
            </a: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décent, et une</a:t>
            </a:r>
            <a:r>
              <a:rPr lang="fr-FR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30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Vie sociale</a:t>
            </a:r>
            <a:r>
              <a:rPr lang="fr-FR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épanouie.</a:t>
            </a:r>
          </a:p>
          <a:p>
            <a:pPr marL="82550" marR="364490" indent="0" algn="just">
              <a:buNone/>
            </a:pPr>
            <a:endParaRPr lang="fr-FR" sz="3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364490" lvl="0" indent="0" algn="just">
              <a:buNone/>
            </a:pPr>
            <a:endParaRPr lang="fr-FR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 descr="Clap">
            <a:extLst>
              <a:ext uri="{FF2B5EF4-FFF2-40B4-BE49-F238E27FC236}">
                <a16:creationId xmlns:a16="http://schemas.microsoft.com/office/drawing/2014/main" id="{207F31D5-E067-98E8-3E78-D63619E7D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62" y="18847"/>
            <a:ext cx="2533574" cy="25335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4E58AE-EA36-862E-02B0-DC9FDD27A0F7}"/>
              </a:ext>
            </a:extLst>
          </p:cNvPr>
          <p:cNvSpPr/>
          <p:nvPr/>
        </p:nvSpPr>
        <p:spPr>
          <a:xfrm>
            <a:off x="635432" y="1363855"/>
            <a:ext cx="1348352" cy="482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badi" panose="020B0604020104020204" pitchFamily="34" charset="0"/>
              </a:rPr>
              <a:t>Acte 2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DDAC161-0E46-BA0C-83EF-F3645AB9F230}"/>
              </a:ext>
            </a:extLst>
          </p:cNvPr>
          <p:cNvSpPr txBox="1">
            <a:spLocks/>
          </p:cNvSpPr>
          <p:nvPr/>
        </p:nvSpPr>
        <p:spPr>
          <a:xfrm>
            <a:off x="1132668" y="2256718"/>
            <a:ext cx="10677040" cy="21075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6600" dirty="0">
                <a:latin typeface="Abadi" panose="020B0604020104020204" pitchFamily="34" charset="0"/>
              </a:rPr>
              <a:t>Mais encore… </a:t>
            </a:r>
            <a:br>
              <a:rPr lang="fr-FR" sz="6600" dirty="0">
                <a:latin typeface="Abadi" panose="020B0604020104020204" pitchFamily="34" charset="0"/>
              </a:rPr>
            </a:br>
            <a:r>
              <a:rPr lang="fr-FR" sz="6600" dirty="0">
                <a:latin typeface="Abadi" panose="020B0604020104020204" pitchFamily="34" charset="0"/>
              </a:rPr>
              <a:t>Pourquoi </a:t>
            </a:r>
            <a:r>
              <a:rPr lang="fr-FR" sz="6600" dirty="0">
                <a:solidFill>
                  <a:srgbClr val="FF6600"/>
                </a:solidFill>
                <a:latin typeface="Abadi" panose="020B0604020104020204" pitchFamily="34" charset="0"/>
              </a:rPr>
              <a:t>O</a:t>
            </a:r>
            <a:r>
              <a:rPr lang="fr-FR" sz="6600" dirty="0">
                <a:latin typeface="Abadi" panose="020B0604020104020204" pitchFamily="34" charset="0"/>
              </a:rPr>
              <a:t>ui </a:t>
            </a:r>
            <a:r>
              <a:rPr lang="fr-FR" sz="6600" dirty="0">
                <a:solidFill>
                  <a:srgbClr val="12C89D"/>
                </a:solidFill>
                <a:latin typeface="Abadi" panose="020B0604020104020204" pitchFamily="34" charset="0"/>
              </a:rPr>
              <a:t>E</a:t>
            </a:r>
            <a:r>
              <a:rPr lang="fr-FR" sz="6600" dirty="0">
                <a:latin typeface="Abadi" panose="020B0604020104020204" pitchFamily="34" charset="0"/>
              </a:rPr>
              <a:t>nsemble ?</a:t>
            </a:r>
          </a:p>
        </p:txBody>
      </p:sp>
    </p:spTree>
    <p:extLst>
      <p:ext uri="{BB962C8B-B14F-4D97-AF65-F5344CB8AC3E}">
        <p14:creationId xmlns:p14="http://schemas.microsoft.com/office/powerpoint/2010/main" val="2865738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01117C-ADF3-B208-B2ED-0C5E458FB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8027A9-9E81-677D-1654-B90A07E1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73" y="497856"/>
            <a:ext cx="10903527" cy="667260"/>
          </a:xfrm>
        </p:spPr>
        <p:txBody>
          <a:bodyPr>
            <a:noAutofit/>
          </a:bodyPr>
          <a:lstStyle/>
          <a:p>
            <a:r>
              <a:rPr lang="fr-FR" b="1" kern="0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</a:t>
            </a:r>
            <a:r>
              <a:rPr lang="fr-FR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ui </a:t>
            </a:r>
            <a:r>
              <a:rPr lang="fr-FR" b="1" kern="0" dirty="0">
                <a:solidFill>
                  <a:srgbClr val="12C89D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E</a:t>
            </a:r>
            <a:r>
              <a:rPr lang="fr-FR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nsemble c’est avant tout… </a:t>
            </a:r>
            <a:endParaRPr lang="fr-FR" b="1" dirty="0">
              <a:latin typeface="Abadi" panose="020B0604020104020204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A123E29-E607-2BAC-5D3E-FC889D1A921F}"/>
              </a:ext>
            </a:extLst>
          </p:cNvPr>
          <p:cNvSpPr txBox="1">
            <a:spLocks/>
          </p:cNvSpPr>
          <p:nvPr/>
        </p:nvSpPr>
        <p:spPr>
          <a:xfrm>
            <a:off x="401783" y="3942650"/>
            <a:ext cx="7872064" cy="23166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-539750">
              <a:buAutoNum type="arabicPeriod" startAt="5"/>
            </a:pP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Acteur de l’Engagement…</a:t>
            </a:r>
          </a:p>
          <a:p>
            <a:pPr marL="900113" indent="-539750">
              <a:buAutoNum type="arabicPeriod" startAt="5"/>
            </a:pP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Modèle Économique pensé autrement au bénéfice des Associations Loi 1901 à but non lucratif…</a:t>
            </a:r>
          </a:p>
          <a:p>
            <a:pPr marL="900113" indent="-539750">
              <a:buAutoNum type="arabicPeriod" startAt="5"/>
            </a:pP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Raison d’Être…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347300-576E-2F5F-190E-E2951BC30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" y="79703"/>
            <a:ext cx="735707" cy="1059286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5999507-1D11-81E7-2962-186F8138CD3C}"/>
              </a:ext>
            </a:extLst>
          </p:cNvPr>
          <p:cNvSpPr txBox="1">
            <a:spLocks/>
          </p:cNvSpPr>
          <p:nvPr/>
        </p:nvSpPr>
        <p:spPr>
          <a:xfrm>
            <a:off x="401782" y="1501561"/>
            <a:ext cx="7540217" cy="23166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-539750">
              <a:buAutoNum type="arabicPeriod"/>
            </a:pP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Histoire</a:t>
            </a:r>
            <a:r>
              <a:rPr lang="fr-FR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900113" indent="-539750">
              <a:buAutoNum type="arabicPeriod"/>
            </a:pP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Portraits de Vie…</a:t>
            </a:r>
          </a:p>
          <a:p>
            <a:pPr marL="900113" indent="-539750">
              <a:buAutoNum type="arabicPeriod"/>
            </a:pP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Vision Pragmatique et Réaliste des problématiques…</a:t>
            </a:r>
          </a:p>
          <a:p>
            <a:pPr marL="900113" indent="-539750">
              <a:buAutoNum type="arabicPeriod"/>
            </a:pPr>
            <a:r>
              <a:rPr lang="fr-FR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Vision Sociale et Sociétale assumée…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C2DC23-D3DB-EDDF-14A0-8EDDA6ABD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91" y="1170571"/>
            <a:ext cx="735707" cy="10592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E29FE6B-3F4A-5374-FBCE-2173D7413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87" y="1418140"/>
            <a:ext cx="1127524" cy="16234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35EB57-ABAC-AD23-0E00-4BDE6FA2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72" y="1884985"/>
            <a:ext cx="1450861" cy="20889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9330088-FC19-B27E-41DA-5100E8701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27" y="453733"/>
            <a:ext cx="524722" cy="7555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EC88A9-D6CC-3A15-7FF5-84B0E65DD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4" y="752078"/>
            <a:ext cx="654943" cy="943000"/>
          </a:xfrm>
          <a:prstGeom prst="rect">
            <a:avLst/>
          </a:prstGeom>
        </p:spPr>
      </p:pic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95ABD9A4-CD9B-ED2C-7722-6E579BF843D5}"/>
              </a:ext>
            </a:extLst>
          </p:cNvPr>
          <p:cNvSpPr/>
          <p:nvPr/>
        </p:nvSpPr>
        <p:spPr>
          <a:xfrm>
            <a:off x="9085007" y="4277460"/>
            <a:ext cx="2802194" cy="2088979"/>
          </a:xfrm>
          <a:prstGeom prst="wedgeEllipseCallout">
            <a:avLst>
              <a:gd name="adj1" fmla="val -31478"/>
              <a:gd name="adj2" fmla="val -86550"/>
            </a:avLst>
          </a:prstGeom>
          <a:solidFill>
            <a:srgbClr val="FFFBE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Abadi" panose="020B0604020104020204" pitchFamily="34" charset="0"/>
              </a:rPr>
              <a:t>N’hésitez pas à nous contacter  car un PowerPoint plus exhaustif apporte les réponses ! </a:t>
            </a:r>
          </a:p>
        </p:txBody>
      </p:sp>
    </p:spTree>
    <p:extLst>
      <p:ext uri="{BB962C8B-B14F-4D97-AF65-F5344CB8AC3E}">
        <p14:creationId xmlns:p14="http://schemas.microsoft.com/office/powerpoint/2010/main" val="3760011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AF4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6A70D5-B448-8E8E-0FF4-3811E3DB0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 descr="Clap">
            <a:extLst>
              <a:ext uri="{FF2B5EF4-FFF2-40B4-BE49-F238E27FC236}">
                <a16:creationId xmlns:a16="http://schemas.microsoft.com/office/drawing/2014/main" id="{43DF6E85-6736-3AC6-55AB-039C5939F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9" y="22265"/>
            <a:ext cx="2565952" cy="25659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AAFBAE-B404-DE8E-264D-AA209846895F}"/>
              </a:ext>
            </a:extLst>
          </p:cNvPr>
          <p:cNvSpPr/>
          <p:nvPr/>
        </p:nvSpPr>
        <p:spPr>
          <a:xfrm>
            <a:off x="635432" y="1363855"/>
            <a:ext cx="1348352" cy="482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badi" panose="020B0604020104020204" pitchFamily="34" charset="0"/>
              </a:rPr>
              <a:t>Acte 3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C06CA115-6A1E-A17A-92C4-887FBC99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10" y="2420446"/>
            <a:ext cx="10196006" cy="1782329"/>
          </a:xfrm>
        </p:spPr>
        <p:txBody>
          <a:bodyPr>
            <a:noAutofit/>
          </a:bodyPr>
          <a:lstStyle/>
          <a:p>
            <a:pPr algn="r"/>
            <a:r>
              <a:rPr lang="fr-FR" sz="6600" dirty="0">
                <a:latin typeface="Abadi" panose="020B0604020104020204" pitchFamily="34" charset="0"/>
              </a:rPr>
              <a:t>La démarche </a:t>
            </a:r>
            <a:r>
              <a:rPr lang="fr-FR" sz="6600" dirty="0">
                <a:solidFill>
                  <a:srgbClr val="FF6600"/>
                </a:solidFill>
                <a:latin typeface="Abadi" panose="020B0604020104020204" pitchFamily="34" charset="0"/>
              </a:rPr>
              <a:t>O</a:t>
            </a:r>
            <a:r>
              <a:rPr lang="fr-FR" sz="6600" dirty="0">
                <a:latin typeface="Abadi" panose="020B0604020104020204" pitchFamily="34" charset="0"/>
              </a:rPr>
              <a:t>ui </a:t>
            </a:r>
            <a:r>
              <a:rPr lang="fr-FR" sz="6600" dirty="0">
                <a:solidFill>
                  <a:srgbClr val="12C89D"/>
                </a:solidFill>
                <a:latin typeface="Abadi" panose="020B0604020104020204" pitchFamily="34" charset="0"/>
              </a:rPr>
              <a:t>E</a:t>
            </a:r>
            <a:r>
              <a:rPr lang="fr-FR" sz="6600" dirty="0">
                <a:latin typeface="Abadi" panose="020B0604020104020204" pitchFamily="34" charset="0"/>
              </a:rPr>
              <a:t>nsemble</a:t>
            </a:r>
          </a:p>
        </p:txBody>
      </p:sp>
    </p:spTree>
    <p:extLst>
      <p:ext uri="{BB962C8B-B14F-4D97-AF65-F5344CB8AC3E}">
        <p14:creationId xmlns:p14="http://schemas.microsoft.com/office/powerpoint/2010/main" val="4121408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9F1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6F2DC-357D-B8A6-AE5C-B42C8C78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327" y="736928"/>
            <a:ext cx="10319401" cy="745511"/>
          </a:xfrm>
        </p:spPr>
        <p:txBody>
          <a:bodyPr>
            <a:noAutofit/>
          </a:bodyPr>
          <a:lstStyle/>
          <a:p>
            <a:pPr algn="ctr"/>
            <a:r>
              <a:rPr lang="fr-FR" sz="5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fr-FR" sz="5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arrêtons de faire l’autruche !</a:t>
            </a:r>
            <a:endParaRPr lang="fr-FR" sz="5000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6922D-6B38-2EE8-34BE-7A252739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556" y="1930734"/>
            <a:ext cx="10005664" cy="20249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Clarification de </a:t>
            </a:r>
            <a:r>
              <a:rPr lang="fr-FR" sz="54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démarche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5400" b="1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54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fr-FR" sz="5400" b="1" dirty="0">
                <a:solidFill>
                  <a:srgbClr val="12C49A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54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</a:t>
            </a:r>
            <a:endParaRPr lang="fr-FR" sz="5400" b="1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D3CDE6-C0C6-BF1B-455C-CEB54F2B9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9" y="296365"/>
            <a:ext cx="1769808" cy="254820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DB54F2-3B30-773B-1CE9-B006657B7F1A}"/>
              </a:ext>
            </a:extLst>
          </p:cNvPr>
          <p:cNvSpPr txBox="1"/>
          <p:nvPr/>
        </p:nvSpPr>
        <p:spPr>
          <a:xfrm>
            <a:off x="1784555" y="3842447"/>
            <a:ext cx="10005663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Pilotée sur 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 Mission capitale </a:t>
            </a:r>
            <a:r>
              <a:rPr lang="fr-FR" sz="4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fil directeur pour pérenniser « </a:t>
            </a:r>
            <a:r>
              <a:rPr lang="fr-FR" sz="4000" b="1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Vie en Action </a:t>
            </a:r>
            <a:r>
              <a:rPr lang="fr-FR" sz="4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dans la démarche Gagnant-Gagnant et répondre à un problème systémique.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511114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9F1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B62625-F4D3-AF14-BD71-DB1670B2F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D29AE-912F-21D9-EC44-4D615072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202" y="497856"/>
            <a:ext cx="10693998" cy="667260"/>
          </a:xfrm>
        </p:spPr>
        <p:txBody>
          <a:bodyPr>
            <a:noAutofit/>
          </a:bodyPr>
          <a:lstStyle/>
          <a:p>
            <a:r>
              <a:rPr lang="fr-FR" b="1" kern="0" dirty="0">
                <a:latin typeface="Abadi" panose="020B0604020104020204" pitchFamily="34" charset="0"/>
                <a:ea typeface="Times New Roman" panose="02020603050405020304" pitchFamily="18" charset="0"/>
              </a:rPr>
              <a:t>La démarche </a:t>
            </a:r>
            <a:r>
              <a:rPr lang="fr-FR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est avant tout… </a:t>
            </a:r>
            <a:endParaRPr lang="fr-FR" b="1" dirty="0">
              <a:latin typeface="Abadi" panose="020B0604020104020204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4067DF6-A387-67D7-625A-317FDD942399}"/>
              </a:ext>
            </a:extLst>
          </p:cNvPr>
          <p:cNvSpPr txBox="1">
            <a:spLocks/>
          </p:cNvSpPr>
          <p:nvPr/>
        </p:nvSpPr>
        <p:spPr>
          <a:xfrm>
            <a:off x="608258" y="3672357"/>
            <a:ext cx="8285019" cy="28107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buNone/>
            </a:pPr>
            <a:r>
              <a:rPr lang="fr-FR" sz="2400" dirty="0">
                <a:latin typeface="Abadi" panose="020B0604020104020204" pitchFamily="34" charset="0"/>
                <a:cs typeface="Arial" panose="020B0604020202020204" pitchFamily="34" charset="0"/>
              </a:rPr>
              <a:t>5. Coordonnée pour prendre le virage sociétal</a:t>
            </a: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fr-FR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Solution Humaniste.</a:t>
            </a:r>
          </a:p>
          <a:p>
            <a:pPr marL="354013" indent="-354013">
              <a:buNone/>
            </a:pP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Structurée avec une Méthode pour c</a:t>
            </a:r>
            <a:r>
              <a:rPr lang="fr-FR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oncrétiser </a:t>
            </a: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fr-FR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olution</a:t>
            </a: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>
              <a:buNone/>
            </a:pP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Élaborée sur une Stratégie de déploiement projet de proximité pilotée par étapes</a:t>
            </a:r>
            <a:r>
              <a:rPr lang="fr-FR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synchronisées</a:t>
            </a: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 l’Action France et l’Action Laos.</a:t>
            </a:r>
          </a:p>
          <a:p>
            <a:pPr marL="354013" indent="-354013">
              <a:buNone/>
            </a:pP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Orientée vers l’</a:t>
            </a:r>
            <a:r>
              <a:rPr lang="fr-FR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auto-financement de la </a:t>
            </a: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 Humaniste.</a:t>
            </a:r>
            <a:r>
              <a:rPr lang="fr-FR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4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18FCB8-62BE-8BA8-7BE9-CA64A40D2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" y="79703"/>
            <a:ext cx="909412" cy="130939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5B13B60-5118-0545-CC4F-13075E3135A8}"/>
              </a:ext>
            </a:extLst>
          </p:cNvPr>
          <p:cNvSpPr txBox="1">
            <a:spLocks/>
          </p:cNvSpPr>
          <p:nvPr/>
        </p:nvSpPr>
        <p:spPr>
          <a:xfrm>
            <a:off x="608258" y="1531051"/>
            <a:ext cx="8440118" cy="14395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buAutoNum type="arabicPeriod"/>
            </a:pPr>
            <a:r>
              <a:rPr lang="fr-FR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Orchestrée </a:t>
            </a: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 </a:t>
            </a:r>
            <a:r>
              <a:rPr lang="fr-FR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O</a:t>
            </a: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ffre à impact.</a:t>
            </a:r>
          </a:p>
          <a:p>
            <a:pPr marL="354013" indent="-354013">
              <a:buAutoNum type="arabicPeriod"/>
            </a:pP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Construite autour d’une vision Projet aux intérêts universels.</a:t>
            </a:r>
          </a:p>
          <a:p>
            <a:pPr marL="354013" indent="-354013">
              <a:buAutoNum type="arabicPeriod"/>
            </a:pP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Conçue Citoyenne dans le même courant de pensée.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9D8D20-585D-56E9-66CE-783E3A69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91" y="698625"/>
            <a:ext cx="735707" cy="10592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F6EFBDB-4020-BAC6-6A0F-F1F74FA33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91" y="975686"/>
            <a:ext cx="1127524" cy="16234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AAFA76F-0920-B0EE-877F-4DF91F12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68" y="1501530"/>
            <a:ext cx="1450861" cy="20889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4E4467-6D55-200D-6E83-30A1EE823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822" y="11727"/>
            <a:ext cx="524722" cy="7555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21CC62-FF1F-4518-9507-117A41C12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28" y="212644"/>
            <a:ext cx="654943" cy="943000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90E2245-40D9-B0CE-DF2B-C8BCA15D585C}"/>
              </a:ext>
            </a:extLst>
          </p:cNvPr>
          <p:cNvSpPr txBox="1">
            <a:spLocks/>
          </p:cNvSpPr>
          <p:nvPr/>
        </p:nvSpPr>
        <p:spPr>
          <a:xfrm>
            <a:off x="608258" y="2920180"/>
            <a:ext cx="7400116" cy="9585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buNone/>
            </a:pP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Coopérative avec des Partenaires Publics et Privés afin de </a:t>
            </a:r>
            <a:r>
              <a:rPr lang="fr-FR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répondre aux besoins de nos </a:t>
            </a:r>
            <a:r>
              <a:rPr lang="fr-FR" sz="24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oncitoyens.</a:t>
            </a:r>
            <a:endParaRPr lang="fr-FR" sz="24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D042C49-2B8F-A5B7-B6A0-E7C776079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63" y="2669708"/>
            <a:ext cx="590187" cy="8497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649FCAA-609F-D1C6-29E0-79E91769E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69" y="1789225"/>
            <a:ext cx="517129" cy="7445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B36F10A-02EC-6F22-34BA-3015B961B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12" y="1078274"/>
            <a:ext cx="446508" cy="6428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A10951C-C181-56C8-8E3C-49537180B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890" y="682923"/>
            <a:ext cx="301149" cy="4336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62512AD-E9FF-6BB8-D80B-3BD9ACC64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559" y="296766"/>
            <a:ext cx="301149" cy="4336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7F3B157-6F30-1832-9E8C-DF48453E0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28" y="2765813"/>
            <a:ext cx="590187" cy="8497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3A78215-5E2E-3402-9DE0-9F978ABDB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65" y="3033675"/>
            <a:ext cx="590187" cy="84976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6C22AC-1B22-39E0-9515-46F49AB8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73" y="3643982"/>
            <a:ext cx="590187" cy="84976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9419AA5-CD67-1928-FB41-523E5B4A9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98" y="3893113"/>
            <a:ext cx="590187" cy="849764"/>
          </a:xfrm>
          <a:prstGeom prst="rect">
            <a:avLst/>
          </a:prstGeom>
        </p:spPr>
      </p:pic>
      <p:sp>
        <p:nvSpPr>
          <p:cNvPr id="23" name="Bulle narrative : ronde 22">
            <a:extLst>
              <a:ext uri="{FF2B5EF4-FFF2-40B4-BE49-F238E27FC236}">
                <a16:creationId xmlns:a16="http://schemas.microsoft.com/office/drawing/2014/main" id="{EF8CA9F7-E24D-97F3-1F1F-8D4785CD3D81}"/>
              </a:ext>
            </a:extLst>
          </p:cNvPr>
          <p:cNvSpPr/>
          <p:nvPr/>
        </p:nvSpPr>
        <p:spPr>
          <a:xfrm>
            <a:off x="8893278" y="4247405"/>
            <a:ext cx="2951281" cy="2091550"/>
          </a:xfrm>
          <a:prstGeom prst="wedgeEllipseCallout">
            <a:avLst>
              <a:gd name="adj1" fmla="val -23482"/>
              <a:gd name="adj2" fmla="val -8090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Abadi" panose="020B0604020104020204" pitchFamily="34" charset="0"/>
              </a:rPr>
              <a:t>N’hésitez pas à nous contacter car un PowerPoint plus exhaustif apporte les réponses ! </a:t>
            </a:r>
          </a:p>
        </p:txBody>
      </p:sp>
    </p:spTree>
    <p:extLst>
      <p:ext uri="{BB962C8B-B14F-4D97-AF65-F5344CB8AC3E}">
        <p14:creationId xmlns:p14="http://schemas.microsoft.com/office/powerpoint/2010/main" val="4158829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9F1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81BD6C-2EC4-ACC4-39FB-BD00DA1C3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D44E6-7386-0A32-4D8A-F51ED3A2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6" y="333039"/>
            <a:ext cx="11546236" cy="744305"/>
          </a:xfrm>
          <a:gradFill flip="none" rotWithShape="1">
            <a:gsLst>
              <a:gs pos="0">
                <a:srgbClr val="D785AE">
                  <a:tint val="66000"/>
                  <a:satMod val="160000"/>
                </a:srgbClr>
              </a:gs>
              <a:gs pos="50000">
                <a:srgbClr val="D785AE">
                  <a:tint val="44500"/>
                  <a:satMod val="160000"/>
                </a:srgbClr>
              </a:gs>
              <a:gs pos="100000">
                <a:srgbClr val="D785AE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fr-FR" sz="5400" b="1" dirty="0">
                <a:latin typeface="Abadi" panose="020B0604020104020204" pitchFamily="34" charset="0"/>
                <a:cs typeface="Times New Roman" panose="02020603050405020304" pitchFamily="18" charset="0"/>
              </a:rPr>
              <a:t>Avec qui ?</a:t>
            </a:r>
            <a:endParaRPr lang="fr-FR" sz="5400" b="1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666970-4556-1589-4E46-551AA0F79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6" y="1294061"/>
            <a:ext cx="11546236" cy="5030655"/>
          </a:xfrm>
          <a:solidFill>
            <a:srgbClr val="F6E2EC"/>
          </a:solidFill>
        </p:spPr>
        <p:txBody>
          <a:bodyPr>
            <a:normAutofit lnSpcReduction="10000"/>
          </a:bodyPr>
          <a:lstStyle/>
          <a:p>
            <a:pPr marL="0" marR="93980" indent="0" algn="ctr">
              <a:lnSpc>
                <a:spcPct val="100000"/>
              </a:lnSpc>
              <a:buSzPct val="100000"/>
              <a:buNone/>
            </a:pPr>
            <a:r>
              <a:rPr lang="fr-FR" sz="44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Création d’E</a:t>
            </a:r>
            <a:r>
              <a:rPr lang="fr-FR" sz="4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mplois Ambassadeurs </a:t>
            </a:r>
          </a:p>
          <a:p>
            <a:pPr marL="0" marR="93980" indent="0" algn="ctr">
              <a:lnSpc>
                <a:spcPct val="100000"/>
              </a:lnSpc>
              <a:buSzPct val="100000"/>
              <a:buNone/>
            </a:pPr>
            <a:r>
              <a:rPr lang="fr-FR" sz="3900" b="1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39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ntrepreneurs </a:t>
            </a:r>
            <a:r>
              <a:rPr lang="fr-FR" sz="3900" b="1" dirty="0">
                <a:solidFill>
                  <a:srgbClr val="12C89D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39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ociaux O</a:t>
            </a:r>
            <a:r>
              <a:rPr lang="fr-FR" sz="39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pérationnels, Forces Vives pour porter le Concept Citoyen et son Projet</a:t>
            </a:r>
            <a:r>
              <a:rPr lang="fr-FR" sz="39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doublé : </a:t>
            </a:r>
          </a:p>
          <a:p>
            <a:pPr marL="1081088" marR="93980" indent="-631825">
              <a:lnSpc>
                <a:spcPct val="100000"/>
              </a:lnSpc>
              <a:buSzPct val="100000"/>
              <a:buNone/>
              <a:tabLst>
                <a:tab pos="977900" algn="l"/>
                <a:tab pos="1081088" algn="l"/>
              </a:tabLst>
            </a:pPr>
            <a:r>
              <a:rPr lang="fr-FR" sz="4000" dirty="0"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3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« Maintien </a:t>
            </a:r>
            <a:r>
              <a:rPr lang="fr-FR" sz="38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activité » des RH autour des Modes de Vie durables.</a:t>
            </a:r>
            <a:endParaRPr lang="fr-FR" sz="38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r>
              <a:rPr lang="fr-FR" sz="4000" dirty="0"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38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l’Apport de multi-services RH responsables </a:t>
            </a:r>
            <a:r>
              <a:rPr lang="fr-FR" sz="3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fr-FR" sz="38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spc="5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Domicile des Particuliers </a:t>
            </a:r>
            <a:r>
              <a:rPr lang="fr-FR" sz="3800" spc="5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3800" spc="5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8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ux Entreprises Partenaires</a:t>
            </a:r>
            <a:r>
              <a:rPr lang="fr-FR" sz="3800" kern="0" dirty="0">
                <a:latin typeface="Abadi" panose="020B0604020104020204" pitchFamily="34" charset="0"/>
                <a:ea typeface="Times New Roman" panose="02020603050405020304" pitchFamily="18" charset="0"/>
              </a:rPr>
              <a:t>.</a:t>
            </a:r>
            <a:endParaRPr lang="fr-FR" sz="3800" kern="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endParaRPr lang="fr-FR" sz="3800" kern="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endParaRPr lang="fr-FR" sz="3800" kern="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endParaRPr lang="fr-FR" sz="3800" kern="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endParaRPr lang="fr-FR" sz="3800" kern="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endParaRPr lang="fr-FR" sz="3800" kern="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endParaRPr lang="fr-FR" sz="3800" kern="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endParaRPr lang="fr-FR" sz="3800" kern="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endParaRPr lang="fr-FR" sz="3800" kern="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endParaRPr lang="fr-FR" sz="3800" kern="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endParaRPr lang="fr-FR" sz="3800" kern="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endParaRPr lang="fr-FR" sz="3800" kern="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marR="93980" indent="-623888">
              <a:lnSpc>
                <a:spcPct val="100000"/>
              </a:lnSpc>
              <a:buSzPct val="100000"/>
              <a:buNone/>
            </a:pPr>
            <a:endParaRPr lang="fr-FR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44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44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35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5D327C-2939-4DDC-03EC-4B12FB5A2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Clap">
            <a:extLst>
              <a:ext uri="{FF2B5EF4-FFF2-40B4-BE49-F238E27FC236}">
                <a16:creationId xmlns:a16="http://schemas.microsoft.com/office/drawing/2014/main" id="{31E03295-7E07-B080-91B9-C77453858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63" y="67581"/>
            <a:ext cx="2503959" cy="25039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CDF140-7D68-8D81-3CDF-29A3DC65C25E}"/>
              </a:ext>
            </a:extLst>
          </p:cNvPr>
          <p:cNvSpPr/>
          <p:nvPr/>
        </p:nvSpPr>
        <p:spPr>
          <a:xfrm>
            <a:off x="635432" y="1363855"/>
            <a:ext cx="1348352" cy="482818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badi" panose="020B0604020104020204" pitchFamily="34" charset="0"/>
              </a:rPr>
              <a:t>Acte 4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EC146FB-77CA-1263-0723-579B05E7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" y="2743202"/>
            <a:ext cx="11319164" cy="2778654"/>
          </a:xfrm>
        </p:spPr>
        <p:txBody>
          <a:bodyPr>
            <a:noAutofit/>
          </a:bodyPr>
          <a:lstStyle/>
          <a:p>
            <a:pPr algn="r"/>
            <a:r>
              <a:rPr lang="fr-FR" sz="6600" dirty="0">
                <a:latin typeface="Abadi" panose="020B0604020104020204" pitchFamily="34" charset="0"/>
              </a:rPr>
              <a:t>Quelle Formation </a:t>
            </a:r>
            <a:br>
              <a:rPr lang="fr-FR" sz="6600" dirty="0">
                <a:latin typeface="Abadi" panose="020B0604020104020204" pitchFamily="34" charset="0"/>
              </a:rPr>
            </a:br>
            <a:r>
              <a:rPr lang="fr-FR" sz="6600" dirty="0">
                <a:latin typeface="Abadi" panose="020B0604020104020204" pitchFamily="34" charset="0"/>
              </a:rPr>
              <a:t>pour ces Forces Vives</a:t>
            </a:r>
            <a:br>
              <a:rPr lang="fr-FR" sz="6600" dirty="0">
                <a:latin typeface="Abadi" panose="020B0604020104020204" pitchFamily="34" charset="0"/>
              </a:rPr>
            </a:br>
            <a:r>
              <a:rPr lang="fr-FR" sz="6600" dirty="0">
                <a:latin typeface="Abadi" panose="020B0604020104020204" pitchFamily="34" charset="0"/>
              </a:rPr>
              <a:t>Opérationnelles ?</a:t>
            </a:r>
          </a:p>
        </p:txBody>
      </p:sp>
    </p:spTree>
    <p:extLst>
      <p:ext uri="{BB962C8B-B14F-4D97-AF65-F5344CB8AC3E}">
        <p14:creationId xmlns:p14="http://schemas.microsoft.com/office/powerpoint/2010/main" val="1209904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4D319-81BF-3171-B0F7-0E174BA2A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95D049-171F-388A-50A4-DF3BD0DAA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509" y="1263111"/>
            <a:ext cx="8727918" cy="4655918"/>
          </a:xfrm>
          <a:solidFill>
            <a:srgbClr val="FFF3F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900" b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4300" dirty="0">
                <a:solidFill>
                  <a:schemeClr val="tx1"/>
                </a:solidFill>
                <a:latin typeface="Abadi" panose="020B0604020104020204" pitchFamily="34" charset="0"/>
              </a:rPr>
              <a:t>Former les </a:t>
            </a:r>
            <a:r>
              <a:rPr lang="fr-FR" sz="4300" dirty="0">
                <a:solidFill>
                  <a:srgbClr val="FF6600"/>
                </a:solidFill>
                <a:latin typeface="Abadi" panose="020B0604020104020204" pitchFamily="34" charset="0"/>
              </a:rPr>
              <a:t>E</a:t>
            </a:r>
            <a:r>
              <a:rPr lang="fr-FR" sz="4300" dirty="0">
                <a:solidFill>
                  <a:schemeClr val="tx1"/>
                </a:solidFill>
                <a:latin typeface="Abadi" panose="020B0604020104020204" pitchFamily="34" charset="0"/>
              </a:rPr>
              <a:t>ntrepreneurs </a:t>
            </a:r>
            <a:r>
              <a:rPr lang="fr-FR" sz="4300" dirty="0">
                <a:solidFill>
                  <a:srgbClr val="00AC7F"/>
                </a:solidFill>
                <a:latin typeface="Abadi" panose="020B0604020104020204" pitchFamily="34" charset="0"/>
              </a:rPr>
              <a:t>S</a:t>
            </a:r>
            <a:r>
              <a:rPr lang="fr-FR" sz="4300" dirty="0">
                <a:solidFill>
                  <a:schemeClr val="tx1"/>
                </a:solidFill>
                <a:latin typeface="Abadi" panose="020B0604020104020204" pitchFamily="34" charset="0"/>
              </a:rPr>
              <a:t>ociaux Opérationnels à la "Recette RH" novatrice en lien avec nos Modes de Vie, proposée au sein d’une Organisation en Réseau réinventée avec « l’Humain » mis au centre</a:t>
            </a:r>
            <a:r>
              <a:rPr lang="fr-FR" sz="4400" dirty="0">
                <a:solidFill>
                  <a:schemeClr val="tx1"/>
                </a:solidFill>
                <a:latin typeface="Abadi" panose="020B0604020104020204" pitchFamily="34" charset="0"/>
              </a:rPr>
              <a:t>.</a:t>
            </a:r>
          </a:p>
          <a:p>
            <a:pPr algn="ctr"/>
            <a:endParaRPr lang="fr-FR" sz="28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0" indent="0" algn="just">
              <a:buNone/>
            </a:pPr>
            <a:endParaRPr lang="fr-FR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44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44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Graphique 19" descr="Fleurs en pot">
            <a:extLst>
              <a:ext uri="{FF2B5EF4-FFF2-40B4-BE49-F238E27FC236}">
                <a16:creationId xmlns:a16="http://schemas.microsoft.com/office/drawing/2014/main" id="{35170385-EA90-A721-ED89-A475717B1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0907" y="697438"/>
            <a:ext cx="581891" cy="581891"/>
          </a:xfrm>
          <a:prstGeom prst="rect">
            <a:avLst/>
          </a:prstGeom>
        </p:spPr>
      </p:pic>
      <p:pic>
        <p:nvPicPr>
          <p:cNvPr id="21" name="Graphique 20" descr="Fleurs en pot">
            <a:extLst>
              <a:ext uri="{FF2B5EF4-FFF2-40B4-BE49-F238E27FC236}">
                <a16:creationId xmlns:a16="http://schemas.microsoft.com/office/drawing/2014/main" id="{D3E7BF51-833D-948B-4E50-171FDDE21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104" y="701775"/>
            <a:ext cx="581891" cy="581891"/>
          </a:xfrm>
          <a:prstGeom prst="rect">
            <a:avLst/>
          </a:prstGeom>
        </p:spPr>
      </p:pic>
      <p:pic>
        <p:nvPicPr>
          <p:cNvPr id="22" name="Graphique 21" descr="Fleurs en pot">
            <a:extLst>
              <a:ext uri="{FF2B5EF4-FFF2-40B4-BE49-F238E27FC236}">
                <a16:creationId xmlns:a16="http://schemas.microsoft.com/office/drawing/2014/main" id="{F1AE20FB-312A-8820-34FF-DF298E76A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2134" y="706115"/>
            <a:ext cx="581891" cy="581891"/>
          </a:xfrm>
          <a:prstGeom prst="rect">
            <a:avLst/>
          </a:prstGeom>
        </p:spPr>
      </p:pic>
      <p:pic>
        <p:nvPicPr>
          <p:cNvPr id="23" name="Graphique 22" descr="Fleurs en pot">
            <a:extLst>
              <a:ext uri="{FF2B5EF4-FFF2-40B4-BE49-F238E27FC236}">
                <a16:creationId xmlns:a16="http://schemas.microsoft.com/office/drawing/2014/main" id="{003CE207-EFCD-4DCC-8718-F4F9F426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433" y="107576"/>
            <a:ext cx="1229491" cy="1229491"/>
          </a:xfrm>
          <a:prstGeom prst="rect">
            <a:avLst/>
          </a:prstGeom>
        </p:spPr>
      </p:pic>
      <p:pic>
        <p:nvPicPr>
          <p:cNvPr id="24" name="Graphique 23" descr="Fleurs en pot">
            <a:extLst>
              <a:ext uri="{FF2B5EF4-FFF2-40B4-BE49-F238E27FC236}">
                <a16:creationId xmlns:a16="http://schemas.microsoft.com/office/drawing/2014/main" id="{8631D531-246D-BAFF-CCD4-95C8DD325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952" y="1318673"/>
            <a:ext cx="581891" cy="581891"/>
          </a:xfrm>
          <a:prstGeom prst="rect">
            <a:avLst/>
          </a:prstGeom>
        </p:spPr>
      </p:pic>
      <p:pic>
        <p:nvPicPr>
          <p:cNvPr id="25" name="Graphique 24" descr="Fleurs en pot">
            <a:extLst>
              <a:ext uri="{FF2B5EF4-FFF2-40B4-BE49-F238E27FC236}">
                <a16:creationId xmlns:a16="http://schemas.microsoft.com/office/drawing/2014/main" id="{A41243B7-EDA7-9090-2310-D2C573378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461" y="1932361"/>
            <a:ext cx="581891" cy="581891"/>
          </a:xfrm>
          <a:prstGeom prst="rect">
            <a:avLst/>
          </a:prstGeom>
        </p:spPr>
      </p:pic>
      <p:pic>
        <p:nvPicPr>
          <p:cNvPr id="26" name="Graphique 25" descr="Fleurs en pot">
            <a:extLst>
              <a:ext uri="{FF2B5EF4-FFF2-40B4-BE49-F238E27FC236}">
                <a16:creationId xmlns:a16="http://schemas.microsoft.com/office/drawing/2014/main" id="{D2EF67B7-9E25-E3C8-CD4A-CA05831F1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068" y="2543776"/>
            <a:ext cx="581891" cy="581891"/>
          </a:xfrm>
          <a:prstGeom prst="rect">
            <a:avLst/>
          </a:prstGeom>
        </p:spPr>
      </p:pic>
      <p:pic>
        <p:nvPicPr>
          <p:cNvPr id="5" name="Graphique 4" descr="Fleurs en pot">
            <a:extLst>
              <a:ext uri="{FF2B5EF4-FFF2-40B4-BE49-F238E27FC236}">
                <a16:creationId xmlns:a16="http://schemas.microsoft.com/office/drawing/2014/main" id="{DEC071CF-27DB-216A-AD5E-C320D69E6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959" y="3153385"/>
            <a:ext cx="581891" cy="581891"/>
          </a:xfrm>
          <a:prstGeom prst="rect">
            <a:avLst/>
          </a:prstGeom>
        </p:spPr>
      </p:pic>
      <p:pic>
        <p:nvPicPr>
          <p:cNvPr id="6" name="Graphique 5" descr="Fleurs en pot">
            <a:extLst>
              <a:ext uri="{FF2B5EF4-FFF2-40B4-BE49-F238E27FC236}">
                <a16:creationId xmlns:a16="http://schemas.microsoft.com/office/drawing/2014/main" id="{D84AFF2E-A1A6-6528-5E72-CFD73CF54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702" y="3776841"/>
            <a:ext cx="581891" cy="58189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D86408D-0C03-3361-D4C5-68B79FB08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" y="31747"/>
            <a:ext cx="853919" cy="12294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B55DCF-0EAE-1B52-F80B-23FEA6629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93" y="3613355"/>
            <a:ext cx="2253507" cy="3244645"/>
          </a:xfrm>
          <a:prstGeom prst="rect">
            <a:avLst/>
          </a:prstGeom>
        </p:spPr>
      </p:pic>
      <p:pic>
        <p:nvPicPr>
          <p:cNvPr id="8" name="Graphique 7" descr="Fleurs en pot">
            <a:extLst>
              <a:ext uri="{FF2B5EF4-FFF2-40B4-BE49-F238E27FC236}">
                <a16:creationId xmlns:a16="http://schemas.microsoft.com/office/drawing/2014/main" id="{83BF6342-1291-B3DF-C15A-8EA835709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5492" y="4955458"/>
            <a:ext cx="1936043" cy="1936043"/>
          </a:xfrm>
          <a:prstGeom prst="rect">
            <a:avLst/>
          </a:prstGeom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891412CF-C2BB-950F-EF3F-80DCA5550A2E}"/>
              </a:ext>
            </a:extLst>
          </p:cNvPr>
          <p:cNvSpPr/>
          <p:nvPr/>
        </p:nvSpPr>
        <p:spPr>
          <a:xfrm>
            <a:off x="9129251" y="88375"/>
            <a:ext cx="2951281" cy="2091550"/>
          </a:xfrm>
          <a:prstGeom prst="wedgeEllipseCallout">
            <a:avLst>
              <a:gd name="adj1" fmla="val 21494"/>
              <a:gd name="adj2" fmla="val 93966"/>
            </a:avLst>
          </a:prstGeom>
          <a:solidFill>
            <a:srgbClr val="F6E2E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Abadi" panose="020B0604020104020204" pitchFamily="34" charset="0"/>
              </a:rPr>
              <a:t>N’hésitez pas à nous contacter car un PowerPoint plus exhaustif apporte les réponses ! </a:t>
            </a:r>
          </a:p>
        </p:txBody>
      </p:sp>
    </p:spTree>
    <p:extLst>
      <p:ext uri="{BB962C8B-B14F-4D97-AF65-F5344CB8AC3E}">
        <p14:creationId xmlns:p14="http://schemas.microsoft.com/office/powerpoint/2010/main" val="4117383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BA59E-58A5-849A-B5D8-0DC59099C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que 17" descr="Fleurs en pot">
            <a:extLst>
              <a:ext uri="{FF2B5EF4-FFF2-40B4-BE49-F238E27FC236}">
                <a16:creationId xmlns:a16="http://schemas.microsoft.com/office/drawing/2014/main" id="{117D19B6-4CFC-A5C6-318F-ABFB04256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1366131" cy="1366131"/>
          </a:xfrm>
          <a:prstGeom prst="rect">
            <a:avLst/>
          </a:prstGeom>
        </p:spPr>
      </p:pic>
      <p:pic>
        <p:nvPicPr>
          <p:cNvPr id="20" name="Graphique 19" descr="Fleurs en pot">
            <a:extLst>
              <a:ext uri="{FF2B5EF4-FFF2-40B4-BE49-F238E27FC236}">
                <a16:creationId xmlns:a16="http://schemas.microsoft.com/office/drawing/2014/main" id="{48E5C5B5-A4A1-91D2-6AEB-32328613F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8167" y="653205"/>
            <a:ext cx="581891" cy="581891"/>
          </a:xfrm>
          <a:prstGeom prst="rect">
            <a:avLst/>
          </a:prstGeom>
        </p:spPr>
      </p:pic>
      <p:pic>
        <p:nvPicPr>
          <p:cNvPr id="21" name="Graphique 20" descr="Fleurs en pot">
            <a:extLst>
              <a:ext uri="{FF2B5EF4-FFF2-40B4-BE49-F238E27FC236}">
                <a16:creationId xmlns:a16="http://schemas.microsoft.com/office/drawing/2014/main" id="{ACE7028B-D27A-3F1E-7EEF-7AB172D4A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4348" y="657538"/>
            <a:ext cx="581891" cy="581891"/>
          </a:xfrm>
          <a:prstGeom prst="rect">
            <a:avLst/>
          </a:prstGeom>
        </p:spPr>
      </p:pic>
      <p:pic>
        <p:nvPicPr>
          <p:cNvPr id="22" name="Graphique 21" descr="Fleurs en pot">
            <a:extLst>
              <a:ext uri="{FF2B5EF4-FFF2-40B4-BE49-F238E27FC236}">
                <a16:creationId xmlns:a16="http://schemas.microsoft.com/office/drawing/2014/main" id="{703B2197-758F-1FFA-98A7-14A7E8BC7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2633" y="661875"/>
            <a:ext cx="581891" cy="5818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F38C1C0-119E-AB9B-B399-5DA0A5F1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607" y="497856"/>
            <a:ext cx="8254180" cy="667260"/>
          </a:xfrm>
        </p:spPr>
        <p:txBody>
          <a:bodyPr>
            <a:noAutofit/>
          </a:bodyPr>
          <a:lstStyle/>
          <a:p>
            <a:r>
              <a:rPr lang="fr-FR" b="1" kern="0" dirty="0">
                <a:latin typeface="Abadi" panose="020B0604020104020204" pitchFamily="34" charset="0"/>
                <a:ea typeface="Times New Roman" panose="02020603050405020304" pitchFamily="18" charset="0"/>
              </a:rPr>
              <a:t>La Formation </a:t>
            </a:r>
            <a:r>
              <a:rPr lang="fr-FR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est avant tout… </a:t>
            </a:r>
            <a:endParaRPr lang="fr-FR" b="1" dirty="0">
              <a:latin typeface="Abadi" panose="020B0604020104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47ED32-8CB2-D600-2EBF-FF0FB9DCE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493">
            <a:off x="10675501" y="4704737"/>
            <a:ext cx="1472255" cy="2119782"/>
          </a:xfrm>
          <a:prstGeom prst="rect">
            <a:avLst/>
          </a:prstGeom>
        </p:spPr>
      </p:pic>
      <p:pic>
        <p:nvPicPr>
          <p:cNvPr id="17" name="Graphique 16" descr="Fleurs en pot">
            <a:extLst>
              <a:ext uri="{FF2B5EF4-FFF2-40B4-BE49-F238E27FC236}">
                <a16:creationId xmlns:a16="http://schemas.microsoft.com/office/drawing/2014/main" id="{C60B4283-8FBD-1017-8344-8799A092E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233" y="333766"/>
            <a:ext cx="932295" cy="93229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A2AE5A-DAC0-102A-9692-039D74D7E1A1}"/>
              </a:ext>
            </a:extLst>
          </p:cNvPr>
          <p:cNvSpPr txBox="1">
            <a:spLocks/>
          </p:cNvSpPr>
          <p:nvPr/>
        </p:nvSpPr>
        <p:spPr>
          <a:xfrm>
            <a:off x="490320" y="1223991"/>
            <a:ext cx="10863480" cy="4749106"/>
          </a:xfrm>
          <a:prstGeom prst="rect">
            <a:avLst/>
          </a:prstGeom>
          <a:solidFill>
            <a:srgbClr val="FFF3F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900" b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3000" b="1" spc="40" dirty="0">
                <a:latin typeface="Abadi" panose="020B0604020104020204" pitchFamily="34" charset="0"/>
                <a:cs typeface="Arial" panose="020B0604020202020204" pitchFamily="34" charset="0"/>
              </a:rPr>
              <a:t>Au profit des Profils Forces Vives tournées vers les autres, dans la 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démarche intergénérationnelle et transculturelle, motivées par les</a:t>
            </a:r>
            <a:r>
              <a:rPr lang="fr-FR" sz="3000" b="1" dirty="0">
                <a:latin typeface="Abadi" panose="020B0604020104020204" pitchFamily="34" charset="0"/>
                <a:ea typeface="Times New Roman" panose="02020603050405020304" pitchFamily="18" charset="0"/>
              </a:rPr>
              <a:t> méthodes Humaines et Holistiques</a:t>
            </a:r>
            <a:r>
              <a:rPr lang="fr-FR" sz="3000" b="1" spc="40" dirty="0">
                <a:latin typeface="Abadi" panose="020B0604020104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800" spc="40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72231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Form.1 </a:t>
            </a:r>
            <a:r>
              <a:rPr lang="fr-FR" sz="3000" b="1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3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fr-FR" sz="3000" b="1" dirty="0">
                <a:solidFill>
                  <a:srgbClr val="00AC7F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3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: </a:t>
            </a:r>
            <a:r>
              <a:rPr lang="fr-FR" sz="3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Revisiter nos Modes de Vie.</a:t>
            </a:r>
          </a:p>
          <a:p>
            <a:pPr marL="5461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800" b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Form.2 </a:t>
            </a:r>
            <a:r>
              <a:rPr lang="fr-FR" sz="3000" b="1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3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fr-FR" sz="3000" b="1" dirty="0">
                <a:solidFill>
                  <a:srgbClr val="00AC7F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3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: </a:t>
            </a:r>
            <a:r>
              <a:rPr lang="fr-FR" sz="3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Vivre la "Recette RH" en lien avec nos Modes de Vie. </a:t>
            </a:r>
          </a:p>
          <a:p>
            <a:pPr marL="5461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800" b="1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Form.3 </a:t>
            </a:r>
            <a:r>
              <a:rPr lang="fr-FR" sz="3000" b="1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3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fr-FR" sz="3000" b="1" dirty="0">
                <a:solidFill>
                  <a:srgbClr val="00AC7F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3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: </a:t>
            </a:r>
            <a:r>
              <a:rPr lang="fr-FR" sz="3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Transmettre la Boîte à Outils.</a:t>
            </a:r>
            <a:endParaRPr lang="fr-FR" sz="3000" dirty="0">
              <a:latin typeface="Abadi" panose="020B06040201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44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44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que 4" descr="Fleurs en pot">
            <a:extLst>
              <a:ext uri="{FF2B5EF4-FFF2-40B4-BE49-F238E27FC236}">
                <a16:creationId xmlns:a16="http://schemas.microsoft.com/office/drawing/2014/main" id="{2134CB19-A187-CD45-A331-25D806AD3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035" y="2879571"/>
            <a:ext cx="581891" cy="581891"/>
          </a:xfrm>
          <a:prstGeom prst="rect">
            <a:avLst/>
          </a:prstGeom>
        </p:spPr>
      </p:pic>
      <p:pic>
        <p:nvPicPr>
          <p:cNvPr id="6" name="Graphique 5" descr="Fleurs en pot">
            <a:extLst>
              <a:ext uri="{FF2B5EF4-FFF2-40B4-BE49-F238E27FC236}">
                <a16:creationId xmlns:a16="http://schemas.microsoft.com/office/drawing/2014/main" id="{B62B661D-DF09-D672-35AC-FE81787DA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246" y="3710263"/>
            <a:ext cx="581891" cy="581891"/>
          </a:xfrm>
          <a:prstGeom prst="rect">
            <a:avLst/>
          </a:prstGeom>
        </p:spPr>
      </p:pic>
      <p:pic>
        <p:nvPicPr>
          <p:cNvPr id="7" name="Graphique 6" descr="Fleurs en pot">
            <a:extLst>
              <a:ext uri="{FF2B5EF4-FFF2-40B4-BE49-F238E27FC236}">
                <a16:creationId xmlns:a16="http://schemas.microsoft.com/office/drawing/2014/main" id="{FF9BBA6C-9D67-BFF9-7EE1-20AFEBF8B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042" y="4998466"/>
            <a:ext cx="581891" cy="5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2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54F9B-51E4-3298-2C95-0F0C1D4A8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12B56D-F263-4FF9-3C1D-4C76ECDBC179}"/>
              </a:ext>
            </a:extLst>
          </p:cNvPr>
          <p:cNvSpPr/>
          <p:nvPr/>
        </p:nvSpPr>
        <p:spPr>
          <a:xfrm>
            <a:off x="678426" y="2135894"/>
            <a:ext cx="10840064" cy="4193617"/>
          </a:xfrm>
          <a:prstGeom prst="rect">
            <a:avLst/>
          </a:prstGeom>
          <a:solidFill>
            <a:schemeClr val="bg1"/>
          </a:solidFill>
          <a:ln w="57150">
            <a:solidFill>
              <a:srgbClr val="EE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fr-FR" sz="3600" b="1" dirty="0">
              <a:solidFill>
                <a:schemeClr val="tx1"/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5000" b="1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 un concept citoyen </a:t>
            </a:r>
          </a:p>
          <a:p>
            <a:pPr algn="ctr"/>
            <a:r>
              <a:rPr lang="fr-FR" sz="5000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5000" b="1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5000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ien </a:t>
            </a:r>
            <a:r>
              <a:rPr lang="fr-FR" sz="5000" b="1" dirty="0">
                <a:solidFill>
                  <a:srgbClr val="11B38C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5000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ieillir </a:t>
            </a:r>
            <a:r>
              <a:rPr lang="fr-FR" sz="5000" b="1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5000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ongtemps </a:t>
            </a:r>
            <a:r>
              <a:rPr lang="fr-FR" sz="5000" b="1" dirty="0">
                <a:solidFill>
                  <a:srgbClr val="11B38C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5000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 »</a:t>
            </a:r>
            <a:endParaRPr lang="fr-FR" sz="5000" b="1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fr-FR" sz="2000" b="1" dirty="0">
              <a:solidFill>
                <a:schemeClr val="tx1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4400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Porté sur les territoires locaux par des </a:t>
            </a:r>
            <a:r>
              <a:rPr lang="fr-FR" sz="4400" b="1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44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ntrepreneurs </a:t>
            </a:r>
            <a:r>
              <a:rPr lang="fr-FR" sz="4400" b="1" dirty="0">
                <a:solidFill>
                  <a:srgbClr val="00AC7F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44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ociaux O</a:t>
            </a:r>
            <a:r>
              <a:rPr lang="fr-FR" sz="4400" b="1" dirty="0">
                <a:solidFill>
                  <a:srgbClr val="0000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pérationnels</a:t>
            </a:r>
            <a:r>
              <a:rPr lang="fr-FR" sz="4400" b="1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Forces Vives ambassadrices</a:t>
            </a:r>
            <a:endParaRPr lang="fr-FR" sz="44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algn="ctr"/>
            <a:endParaRPr lang="fr-FR" sz="3400" dirty="0">
              <a:solidFill>
                <a:schemeClr val="tx1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939DE21-7AD4-8013-8AB3-A848046A7A5D}"/>
              </a:ext>
            </a:extLst>
          </p:cNvPr>
          <p:cNvSpPr txBox="1"/>
          <p:nvPr/>
        </p:nvSpPr>
        <p:spPr>
          <a:xfrm>
            <a:off x="5729096" y="338993"/>
            <a:ext cx="5789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Abadi" panose="020B0604020104020204" pitchFamily="34" charset="0"/>
              </a:rPr>
              <a:t>Comment faire vivre « </a:t>
            </a:r>
            <a:r>
              <a:rPr lang="fr-FR" sz="4800" b="1" dirty="0">
                <a:solidFill>
                  <a:srgbClr val="FF6600"/>
                </a:solidFill>
                <a:latin typeface="Abadi" panose="020B0604020104020204" pitchFamily="34" charset="0"/>
              </a:rPr>
              <a:t>La Vie en Action </a:t>
            </a:r>
            <a:r>
              <a:rPr lang="fr-FR" sz="4800" b="1" dirty="0">
                <a:latin typeface="Abadi" panose="020B0604020104020204" pitchFamily="34" charset="0"/>
              </a:rPr>
              <a:t>» ?</a:t>
            </a:r>
          </a:p>
        </p:txBody>
      </p:sp>
      <p:pic>
        <p:nvPicPr>
          <p:cNvPr id="6" name="Graphique 5" descr="Colibri">
            <a:extLst>
              <a:ext uri="{FF2B5EF4-FFF2-40B4-BE49-F238E27FC236}">
                <a16:creationId xmlns:a16="http://schemas.microsoft.com/office/drawing/2014/main" id="{B46A5C9D-E17C-18BD-6570-C0A7078E8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8898" y="-61571"/>
            <a:ext cx="1146040" cy="1146040"/>
          </a:xfrm>
          <a:prstGeom prst="rect">
            <a:avLst/>
          </a:prstGeom>
        </p:spPr>
      </p:pic>
      <p:pic>
        <p:nvPicPr>
          <p:cNvPr id="8" name="Graphique 7" descr="Chenille">
            <a:extLst>
              <a:ext uri="{FF2B5EF4-FFF2-40B4-BE49-F238E27FC236}">
                <a16:creationId xmlns:a16="http://schemas.microsoft.com/office/drawing/2014/main" id="{8D7D5438-9659-3D0D-8654-A53CA05CB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001" y="1703442"/>
            <a:ext cx="736964" cy="736964"/>
          </a:xfrm>
          <a:prstGeom prst="rect">
            <a:avLst/>
          </a:prstGeom>
        </p:spPr>
      </p:pic>
      <p:pic>
        <p:nvPicPr>
          <p:cNvPr id="10" name="Graphique 9" descr="Singe">
            <a:extLst>
              <a:ext uri="{FF2B5EF4-FFF2-40B4-BE49-F238E27FC236}">
                <a16:creationId xmlns:a16="http://schemas.microsoft.com/office/drawing/2014/main" id="{5122A6BA-DD44-9914-EE73-85151AEB4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26465" y="1061884"/>
            <a:ext cx="1173904" cy="1173904"/>
          </a:xfrm>
          <a:prstGeom prst="rect">
            <a:avLst/>
          </a:prstGeom>
        </p:spPr>
      </p:pic>
      <p:pic>
        <p:nvPicPr>
          <p:cNvPr id="14" name="Graphique 13" descr="Chat">
            <a:extLst>
              <a:ext uri="{FF2B5EF4-FFF2-40B4-BE49-F238E27FC236}">
                <a16:creationId xmlns:a16="http://schemas.microsoft.com/office/drawing/2014/main" id="{72B0E163-55A7-F729-D324-C6A8CEE576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88869" y="1272005"/>
            <a:ext cx="914400" cy="914400"/>
          </a:xfrm>
          <a:prstGeom prst="rect">
            <a:avLst/>
          </a:prstGeom>
        </p:spPr>
      </p:pic>
      <p:pic>
        <p:nvPicPr>
          <p:cNvPr id="16" name="Graphique 15" descr="Lapin">
            <a:extLst>
              <a:ext uri="{FF2B5EF4-FFF2-40B4-BE49-F238E27FC236}">
                <a16:creationId xmlns:a16="http://schemas.microsoft.com/office/drawing/2014/main" id="{0A53241A-7AAF-598F-FD11-E7C4498AF8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73684" y="1673948"/>
            <a:ext cx="502029" cy="502029"/>
          </a:xfrm>
          <a:prstGeom prst="rect">
            <a:avLst/>
          </a:prstGeom>
        </p:spPr>
      </p:pic>
      <p:pic>
        <p:nvPicPr>
          <p:cNvPr id="20" name="Graphique 19" descr="Rat">
            <a:extLst>
              <a:ext uri="{FF2B5EF4-FFF2-40B4-BE49-F238E27FC236}">
                <a16:creationId xmlns:a16="http://schemas.microsoft.com/office/drawing/2014/main" id="{86BEAA74-116D-6E9D-680F-100B204C75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04624" y="1732935"/>
            <a:ext cx="502029" cy="502029"/>
          </a:xfrm>
          <a:prstGeom prst="rect">
            <a:avLst/>
          </a:prstGeom>
        </p:spPr>
      </p:pic>
      <p:pic>
        <p:nvPicPr>
          <p:cNvPr id="22" name="Graphique 21" descr="Criquet">
            <a:extLst>
              <a:ext uri="{FF2B5EF4-FFF2-40B4-BE49-F238E27FC236}">
                <a16:creationId xmlns:a16="http://schemas.microsoft.com/office/drawing/2014/main" id="{DA30C026-9046-FB68-C8C1-C21FC15196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791590">
            <a:off x="5550316" y="1673944"/>
            <a:ext cx="457199" cy="457199"/>
          </a:xfrm>
          <a:prstGeom prst="rect">
            <a:avLst/>
          </a:prstGeom>
        </p:spPr>
      </p:pic>
      <p:pic>
        <p:nvPicPr>
          <p:cNvPr id="5" name="Graphique 4" descr="Phoque">
            <a:extLst>
              <a:ext uri="{FF2B5EF4-FFF2-40B4-BE49-F238E27FC236}">
                <a16:creationId xmlns:a16="http://schemas.microsoft.com/office/drawing/2014/main" id="{61FBA9A1-FAF8-B648-40B2-AD1B62DE51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3218" y="606773"/>
            <a:ext cx="1906142" cy="190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9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55303-53B8-4A97-CBB0-65314AE9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 descr="Clap">
            <a:extLst>
              <a:ext uri="{FF2B5EF4-FFF2-40B4-BE49-F238E27FC236}">
                <a16:creationId xmlns:a16="http://schemas.microsoft.com/office/drawing/2014/main" id="{70E11FB2-FF9B-E77C-7A19-69D8A7C56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46" y="57223"/>
            <a:ext cx="2507682" cy="25076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AD0869-AD43-4D46-B1EB-F01303EB459B}"/>
              </a:ext>
            </a:extLst>
          </p:cNvPr>
          <p:cNvSpPr/>
          <p:nvPr/>
        </p:nvSpPr>
        <p:spPr>
          <a:xfrm>
            <a:off x="635432" y="1363855"/>
            <a:ext cx="1348352" cy="482818"/>
          </a:xfrm>
          <a:prstGeom prst="rect">
            <a:avLst/>
          </a:prstGeom>
          <a:solidFill>
            <a:srgbClr val="E3E1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badi" panose="020B0604020104020204" pitchFamily="34" charset="0"/>
              </a:rPr>
              <a:t>Acte 5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C119B06-E47F-0022-4866-2F3DC26C0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2287807"/>
            <a:ext cx="11623964" cy="3241963"/>
          </a:xfrm>
        </p:spPr>
        <p:txBody>
          <a:bodyPr>
            <a:noAutofit/>
          </a:bodyPr>
          <a:lstStyle/>
          <a:p>
            <a:pPr algn="r"/>
            <a:r>
              <a:rPr lang="fr-FR" sz="6600" dirty="0">
                <a:latin typeface="Abadi" panose="020B0604020104020204" pitchFamily="34" charset="0"/>
              </a:rPr>
              <a:t>Responsabilités des </a:t>
            </a:r>
            <a:br>
              <a:rPr lang="fr-FR" sz="6600" dirty="0">
                <a:latin typeface="Abadi" panose="020B0604020104020204" pitchFamily="34" charset="0"/>
              </a:rPr>
            </a:br>
            <a:r>
              <a:rPr lang="fr-FR" sz="6600" dirty="0">
                <a:solidFill>
                  <a:srgbClr val="FF6600"/>
                </a:solidFill>
                <a:latin typeface="Abadi" panose="020B0604020104020204" pitchFamily="34" charset="0"/>
              </a:rPr>
              <a:t>E</a:t>
            </a:r>
            <a:r>
              <a:rPr lang="fr-FR" sz="6600" dirty="0">
                <a:latin typeface="Abadi" panose="020B0604020104020204" pitchFamily="34" charset="0"/>
              </a:rPr>
              <a:t>ntrepreneurs </a:t>
            </a:r>
            <a:r>
              <a:rPr lang="fr-FR" sz="6600" dirty="0">
                <a:solidFill>
                  <a:srgbClr val="12C89D"/>
                </a:solidFill>
                <a:latin typeface="Abadi" panose="020B0604020104020204" pitchFamily="34" charset="0"/>
              </a:rPr>
              <a:t>S</a:t>
            </a:r>
            <a:r>
              <a:rPr lang="fr-FR" sz="6600" dirty="0">
                <a:latin typeface="Abadi" panose="020B0604020104020204" pitchFamily="34" charset="0"/>
              </a:rPr>
              <a:t>ociaux Conceptuels</a:t>
            </a:r>
          </a:p>
        </p:txBody>
      </p:sp>
    </p:spTree>
    <p:extLst>
      <p:ext uri="{BB962C8B-B14F-4D97-AF65-F5344CB8AC3E}">
        <p14:creationId xmlns:p14="http://schemas.microsoft.com/office/powerpoint/2010/main" val="3641493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531753-2B47-ECEF-405A-D2C285102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0C13D-2E29-3CD3-AF75-CBE20C8B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58" y="146212"/>
            <a:ext cx="11251541" cy="871424"/>
          </a:xfrm>
        </p:spPr>
        <p:txBody>
          <a:bodyPr>
            <a:noAutofit/>
          </a:bodyPr>
          <a:lstStyle/>
          <a:p>
            <a:r>
              <a:rPr lang="fr-FR" sz="4200" b="1" kern="0" dirty="0">
                <a:latin typeface="Abadi" panose="020B0604020104020204" pitchFamily="34" charset="0"/>
                <a:ea typeface="Times New Roman" panose="02020603050405020304" pitchFamily="18" charset="0"/>
              </a:rPr>
              <a:t>R</a:t>
            </a:r>
            <a:r>
              <a:rPr lang="fr-FR" sz="42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esponsabilités </a:t>
            </a:r>
            <a:r>
              <a:rPr lang="fr-FR" sz="4200" b="1" kern="0" dirty="0">
                <a:latin typeface="Abadi" panose="020B0604020104020204" pitchFamily="34" charset="0"/>
                <a:ea typeface="Times New Roman" panose="02020603050405020304" pitchFamily="18" charset="0"/>
              </a:rPr>
              <a:t>que nous assumons</a:t>
            </a:r>
            <a:r>
              <a:rPr lang="fr-FR" sz="4200" b="1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avant tout… </a:t>
            </a:r>
            <a:endParaRPr lang="fr-FR" sz="4200" b="1" dirty="0">
              <a:latin typeface="Abadi" panose="020B06040201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6DB3CF-92C9-BD77-967E-4C917D532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" y="35592"/>
            <a:ext cx="691625" cy="995816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13752AE-DC2E-59D4-350C-2CBAF781FFAB}"/>
              </a:ext>
            </a:extLst>
          </p:cNvPr>
          <p:cNvSpPr txBox="1">
            <a:spLocks/>
          </p:cNvSpPr>
          <p:nvPr/>
        </p:nvSpPr>
        <p:spPr>
          <a:xfrm>
            <a:off x="589352" y="1059103"/>
            <a:ext cx="8805372" cy="143954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354013">
              <a:buAutoNum type="arabicPeriod"/>
            </a:pPr>
            <a:r>
              <a:rPr lang="fr-FR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L’organisation en réseau des </a:t>
            </a:r>
            <a:r>
              <a:rPr lang="fr-FR" sz="2000" dirty="0">
                <a:solidFill>
                  <a:srgbClr val="FF66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ntrepreneurs </a:t>
            </a:r>
            <a:r>
              <a:rPr lang="fr-FR" sz="2000" dirty="0">
                <a:solidFill>
                  <a:srgbClr val="00AC7F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ociaux Opérationnels.</a:t>
            </a:r>
            <a:endParaRPr lang="fr-FR" sz="20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354013">
              <a:buAutoNum type="arabicPeriod"/>
            </a:pPr>
            <a:r>
              <a:rPr lang="fr-FR" sz="2000" dirty="0">
                <a:latin typeface="Abadi" panose="020B0604020104020204" pitchFamily="34" charset="0"/>
                <a:cs typeface="Arial" panose="020B0604020202020204" pitchFamily="34" charset="0"/>
              </a:rPr>
              <a:t>Les missions globales de ces Forces Vives Opérationnelles conçues pour lutter contre </a:t>
            </a:r>
            <a:r>
              <a:rPr lang="fr-FR" sz="2000" dirty="0">
                <a:latin typeface="Abadi" panose="020B0604020104020204" pitchFamily="34" charset="0"/>
              </a:rPr>
              <a:t>l’ubérisation</a:t>
            </a:r>
            <a:r>
              <a:rPr lang="fr-FR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2913" indent="-354013">
              <a:buAutoNum type="arabicPeriod"/>
            </a:pPr>
            <a:r>
              <a:rPr lang="fr-FR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L’apport d’une solution face aux représentations dans le monde du Travail.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21BDF1-73EB-FFA9-8EFA-1F8513524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845" y="4699517"/>
            <a:ext cx="1486668" cy="21405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A4465E-CB2A-ABC8-BED3-1C946CC4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072">
            <a:off x="10672955" y="957012"/>
            <a:ext cx="946424" cy="1362680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F9E773B-CF0A-D7CB-8EC5-225068DE4DAA}"/>
              </a:ext>
            </a:extLst>
          </p:cNvPr>
          <p:cNvSpPr txBox="1">
            <a:spLocks/>
          </p:cNvSpPr>
          <p:nvPr/>
        </p:nvSpPr>
        <p:spPr>
          <a:xfrm>
            <a:off x="589352" y="2492476"/>
            <a:ext cx="8805372" cy="3982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354013">
              <a:buNone/>
            </a:pPr>
            <a:r>
              <a:rPr lang="fr-FR" sz="1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8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fr-FR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L’apport d’une solution face aux besoins de « Maintien en activité » des RH.</a:t>
            </a:r>
          </a:p>
        </p:txBody>
      </p:sp>
      <p:pic>
        <p:nvPicPr>
          <p:cNvPr id="12" name="Graphique 11" descr="Plante">
            <a:extLst>
              <a:ext uri="{FF2B5EF4-FFF2-40B4-BE49-F238E27FC236}">
                <a16:creationId xmlns:a16="http://schemas.microsoft.com/office/drawing/2014/main" id="{92B64693-7504-8ED6-626A-61FBBC6C7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5785" y="4877888"/>
            <a:ext cx="2113286" cy="2113286"/>
          </a:xfrm>
          <a:prstGeom prst="rect">
            <a:avLst/>
          </a:prstGeom>
        </p:spPr>
      </p:pic>
      <p:pic>
        <p:nvPicPr>
          <p:cNvPr id="13" name="Graphique 12" descr="Plante">
            <a:extLst>
              <a:ext uri="{FF2B5EF4-FFF2-40B4-BE49-F238E27FC236}">
                <a16:creationId xmlns:a16="http://schemas.microsoft.com/office/drawing/2014/main" id="{6D72F0E2-E375-BEA7-B378-1D6F27B7C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3262" y="930904"/>
            <a:ext cx="1146875" cy="15311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DF807F-C7C6-6C43-8FE4-9F542770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423" y="1069344"/>
            <a:ext cx="524722" cy="75550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B31EEF9-CFEF-DBC4-7706-92A889381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87" y="926326"/>
            <a:ext cx="1183880" cy="1704574"/>
          </a:xfrm>
          <a:prstGeom prst="rect">
            <a:avLst/>
          </a:prstGeom>
        </p:spPr>
      </p:pic>
      <p:pic>
        <p:nvPicPr>
          <p:cNvPr id="18" name="Graphique 17" descr="Plante">
            <a:extLst>
              <a:ext uri="{FF2B5EF4-FFF2-40B4-BE49-F238E27FC236}">
                <a16:creationId xmlns:a16="http://schemas.microsoft.com/office/drawing/2014/main" id="{95CF5C3D-C7C4-B33E-CE53-995B30FDD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4287" y="1082095"/>
            <a:ext cx="1267373" cy="1267373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EC4EC67-0C9C-4896-0BE3-F5BB5EB0A5F4}"/>
              </a:ext>
            </a:extLst>
          </p:cNvPr>
          <p:cNvSpPr txBox="1">
            <a:spLocks/>
          </p:cNvSpPr>
          <p:nvPr/>
        </p:nvSpPr>
        <p:spPr>
          <a:xfrm>
            <a:off x="608259" y="2875952"/>
            <a:ext cx="8786464" cy="3628087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354013">
              <a:buNone/>
            </a:pPr>
            <a:r>
              <a:rPr lang="fr-FR" sz="1800" b="1" dirty="0">
                <a:latin typeface="Abadi" panose="020B0604020104020204" pitchFamily="34" charset="0"/>
                <a:cs typeface="Arial" panose="020B0604020202020204" pitchFamily="34" charset="0"/>
              </a:rPr>
              <a:t>5.  </a:t>
            </a:r>
            <a:r>
              <a:rPr lang="fr-FR" sz="2000" dirty="0">
                <a:latin typeface="Abadi" panose="020B0604020104020204" pitchFamily="34" charset="0"/>
                <a:cs typeface="Times New Roman" panose="02020603050405020304" pitchFamily="18" charset="0"/>
              </a:rPr>
              <a:t>L’apport d’</a:t>
            </a:r>
            <a:r>
              <a:rPr lang="fr-FR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solution face aux besoins des Bénéficiaires de Services RH</a:t>
            </a:r>
            <a:r>
              <a:rPr lang="fr-FR" sz="2000" dirty="0"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20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354013">
              <a:buNone/>
            </a:pPr>
            <a:r>
              <a:rPr lang="fr-FR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fr-FR" sz="2000" spc="40" dirty="0"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fr-FR" sz="2000" spc="4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a collaboration optimisée entre les Forces vives et les P</a:t>
            </a:r>
            <a:r>
              <a:rPr lang="fr-FR" sz="2000" dirty="0">
                <a:solidFill>
                  <a:schemeClr val="tx1"/>
                </a:solidFill>
                <a:latin typeface="Abadi" panose="020B0604020104020204" pitchFamily="34" charset="0"/>
              </a:rPr>
              <a:t>artenaires aux Intérêts Communs.</a:t>
            </a:r>
            <a:r>
              <a:rPr lang="fr-FR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42913" indent="-354013">
              <a:buAutoNum type="arabicPeriod" startAt="7"/>
            </a:pPr>
            <a:r>
              <a:rPr lang="fr-FR" sz="2000" spc="4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développement </a:t>
            </a:r>
            <a:r>
              <a:rPr lang="fr-FR" sz="2000" spc="40" dirty="0">
                <a:solidFill>
                  <a:schemeClr val="tx1"/>
                </a:solidFill>
                <a:latin typeface="Abadi" panose="020B0604020104020204" pitchFamily="34" charset="0"/>
              </a:rPr>
              <a:t>réseau en synergie avec les </a:t>
            </a:r>
            <a:r>
              <a:rPr lang="fr-FR" sz="2000" spc="4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Forces Vives et les P</a:t>
            </a:r>
            <a:r>
              <a:rPr lang="fr-FR" sz="2000" dirty="0">
                <a:solidFill>
                  <a:schemeClr val="tx1"/>
                </a:solidFill>
                <a:latin typeface="Abadi" panose="020B0604020104020204" pitchFamily="34" charset="0"/>
              </a:rPr>
              <a:t>artenaires aux valeurs communes</a:t>
            </a:r>
            <a:r>
              <a:rPr lang="fr-FR" sz="2000" dirty="0">
                <a:solidFill>
                  <a:schemeClr val="tx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354013">
              <a:buNone/>
            </a:pPr>
            <a:r>
              <a:rPr lang="fr-FR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 L’accompagnement de </a:t>
            </a:r>
            <a:r>
              <a:rPr lang="fr-FR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l’Action France.</a:t>
            </a:r>
          </a:p>
          <a:p>
            <a:pPr marL="442913" indent="-354013">
              <a:buNone/>
            </a:pPr>
            <a:r>
              <a:rPr lang="fr-FR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 L’accompagnement de </a:t>
            </a:r>
            <a:r>
              <a:rPr lang="fr-FR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l’Action </a:t>
            </a:r>
            <a:r>
              <a:rPr lang="fr-FR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Laos.</a:t>
            </a:r>
          </a:p>
          <a:p>
            <a:pPr marL="442913" indent="-442913">
              <a:buNone/>
            </a:pPr>
            <a:r>
              <a:rPr lang="fr-FR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Les Engagements Humains tenus en réseau à l’unisson entre les deux pays.</a:t>
            </a:r>
            <a:endParaRPr lang="fr-FR" sz="20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None/>
            </a:pPr>
            <a:r>
              <a:rPr lang="fr-FR" sz="20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11. L’</a:t>
            </a:r>
            <a:r>
              <a:rPr lang="fr-FR" sz="2000" dirty="0">
                <a:solidFill>
                  <a:schemeClr val="tx1"/>
                </a:solidFill>
                <a:latin typeface="Abadi" panose="020B0604020104020204" pitchFamily="34" charset="0"/>
              </a:rPr>
              <a:t>économie circulaire conduite sur la durée en harmonie avec les besoins de chacun.</a:t>
            </a:r>
            <a:endParaRPr lang="fr-FR" sz="20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1103A78-FF10-676A-6D5C-4292DEF23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4321">
            <a:off x="11018349" y="2567432"/>
            <a:ext cx="956657" cy="1377414"/>
          </a:xfrm>
          <a:prstGeom prst="rect">
            <a:avLst/>
          </a:prstGeom>
        </p:spPr>
      </p:pic>
      <p:pic>
        <p:nvPicPr>
          <p:cNvPr id="22" name="Graphique 21" descr="Plante">
            <a:extLst>
              <a:ext uri="{FF2B5EF4-FFF2-40B4-BE49-F238E27FC236}">
                <a16:creationId xmlns:a16="http://schemas.microsoft.com/office/drawing/2014/main" id="{339DC18C-CFB1-7C06-CF9C-F56403E71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391344">
            <a:off x="8599796" y="1881047"/>
            <a:ext cx="3503518" cy="350351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7F3505F-99DF-1136-C119-19B068FD5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364">
            <a:off x="8922107" y="3121363"/>
            <a:ext cx="1091464" cy="1571512"/>
          </a:xfrm>
          <a:prstGeom prst="rect">
            <a:avLst/>
          </a:prstGeom>
        </p:spPr>
      </p:pic>
      <p:sp>
        <p:nvSpPr>
          <p:cNvPr id="24" name="Bulle narrative : ronde 23">
            <a:extLst>
              <a:ext uri="{FF2B5EF4-FFF2-40B4-BE49-F238E27FC236}">
                <a16:creationId xmlns:a16="http://schemas.microsoft.com/office/drawing/2014/main" id="{A6FC5022-29F3-B5E0-0875-BC485A0D03CA}"/>
              </a:ext>
            </a:extLst>
          </p:cNvPr>
          <p:cNvSpPr/>
          <p:nvPr/>
        </p:nvSpPr>
        <p:spPr>
          <a:xfrm>
            <a:off x="9394723" y="2669892"/>
            <a:ext cx="2248700" cy="1810769"/>
          </a:xfrm>
          <a:prstGeom prst="wedgeEllipseCallout">
            <a:avLst>
              <a:gd name="adj1" fmla="val 39516"/>
              <a:gd name="adj2" fmla="val 57614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/>
                </a:solidFill>
                <a:latin typeface="Abadi" panose="020B0604020104020204" pitchFamily="34" charset="0"/>
              </a:rPr>
              <a:t>N’hésitez pas à nous contacter car un PowerPoint plus exhaustif apporte les réponses ! </a:t>
            </a:r>
          </a:p>
        </p:txBody>
      </p:sp>
    </p:spTree>
    <p:extLst>
      <p:ext uri="{BB962C8B-B14F-4D97-AF65-F5344CB8AC3E}">
        <p14:creationId xmlns:p14="http://schemas.microsoft.com/office/powerpoint/2010/main" val="2418617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D0EF1A-3B6B-7F12-C9EE-42C328037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017BE1B-75AF-8B87-4DF8-FF227A1774F6}"/>
              </a:ext>
            </a:extLst>
          </p:cNvPr>
          <p:cNvSpPr txBox="1">
            <a:spLocks/>
          </p:cNvSpPr>
          <p:nvPr/>
        </p:nvSpPr>
        <p:spPr>
          <a:xfrm>
            <a:off x="969821" y="3872358"/>
            <a:ext cx="6802580" cy="1877288"/>
          </a:xfrm>
          <a:prstGeom prst="rect">
            <a:avLst/>
          </a:prstGeom>
          <a:solidFill>
            <a:srgbClr val="FDFDFD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000" b="1" u="sng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Taux de contribution</a:t>
            </a:r>
            <a:r>
              <a:rPr lang="fr-FR" sz="3000" b="1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appliqué uniquement sur les </a:t>
            </a:r>
            <a:r>
              <a:rPr lang="fr-FR" sz="3000" b="1" u="sng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Chiffres d’Affaires</a:t>
            </a:r>
            <a:r>
              <a:rPr lang="fr-FR" sz="3000" b="1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fr-FR" sz="3000" b="1" dirty="0">
                <a:solidFill>
                  <a:srgbClr val="FF6600"/>
                </a:solidFill>
                <a:latin typeface="Abadi" panose="020B0604020104020204" pitchFamily="34" charset="0"/>
              </a:rPr>
              <a:t>E</a:t>
            </a:r>
            <a:r>
              <a:rPr lang="fr-FR" sz="3000" b="1" dirty="0">
                <a:latin typeface="Abadi" panose="020B0604020104020204" pitchFamily="34" charset="0"/>
              </a:rPr>
              <a:t>ntrepreneurs </a:t>
            </a:r>
            <a:r>
              <a:rPr lang="fr-FR" sz="3000" b="1" dirty="0">
                <a:solidFill>
                  <a:srgbClr val="12C89D"/>
                </a:solidFill>
                <a:latin typeface="Abadi" panose="020B0604020104020204" pitchFamily="34" charset="0"/>
              </a:rPr>
              <a:t>S</a:t>
            </a:r>
            <a:r>
              <a:rPr lang="fr-FR" sz="3000" b="1" dirty="0">
                <a:latin typeface="Abadi" panose="020B0604020104020204" pitchFamily="34" charset="0"/>
              </a:rPr>
              <a:t>ociaux Opérationnels </a:t>
            </a:r>
            <a:r>
              <a:rPr lang="fr-FR" sz="3000" kern="0" dirty="0">
                <a:latin typeface="Abadi" panose="020B0604020104020204" pitchFamily="34" charset="0"/>
                <a:cs typeface="Times New Roman" panose="02020603050405020304" pitchFamily="18" charset="0"/>
              </a:rPr>
              <a:t>P</a:t>
            </a:r>
            <a:r>
              <a:rPr lang="fr-FR" sz="3000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l’utilisation de la</a:t>
            </a:r>
            <a:endParaRPr lang="fr-FR" sz="30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10666C-55E7-795D-8F6E-51020F39B4C6}"/>
              </a:ext>
            </a:extLst>
          </p:cNvPr>
          <p:cNvSpPr txBox="1"/>
          <p:nvPr/>
        </p:nvSpPr>
        <p:spPr>
          <a:xfrm>
            <a:off x="1745672" y="209708"/>
            <a:ext cx="9321293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Abadi" panose="020B0604020104020204" pitchFamily="34" charset="0"/>
              </a:rPr>
              <a:t>Rétributions des </a:t>
            </a:r>
            <a:r>
              <a:rPr lang="fr-FR" sz="4800" b="1" dirty="0">
                <a:solidFill>
                  <a:srgbClr val="FF6600"/>
                </a:solidFill>
                <a:latin typeface="Abadi" panose="020B0604020104020204" pitchFamily="34" charset="0"/>
              </a:rPr>
              <a:t>E</a:t>
            </a:r>
            <a:r>
              <a:rPr lang="fr-FR" sz="4800" b="1" dirty="0">
                <a:latin typeface="Abadi" panose="020B0604020104020204" pitchFamily="34" charset="0"/>
              </a:rPr>
              <a:t>ntrepreneurs </a:t>
            </a:r>
            <a:r>
              <a:rPr lang="fr-FR" sz="4800" b="1" dirty="0">
                <a:solidFill>
                  <a:srgbClr val="12C89D"/>
                </a:solidFill>
                <a:latin typeface="Abadi" panose="020B0604020104020204" pitchFamily="34" charset="0"/>
              </a:rPr>
              <a:t>S</a:t>
            </a:r>
            <a:r>
              <a:rPr lang="fr-FR" sz="4800" b="1" dirty="0">
                <a:latin typeface="Abadi" panose="020B0604020104020204" pitchFamily="34" charset="0"/>
              </a:rPr>
              <a:t>ociaux Conceptuels</a:t>
            </a:r>
          </a:p>
        </p:txBody>
      </p:sp>
      <p:pic>
        <p:nvPicPr>
          <p:cNvPr id="2" name="Graphique 1" descr="Plante">
            <a:extLst>
              <a:ext uri="{FF2B5EF4-FFF2-40B4-BE49-F238E27FC236}">
                <a16:creationId xmlns:a16="http://schemas.microsoft.com/office/drawing/2014/main" id="{0C6CB841-C07D-E8C1-2644-71F83B955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999" y="-1"/>
            <a:ext cx="1937289" cy="193728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2676790-C646-6D83-3891-70167AAF3D31}"/>
              </a:ext>
            </a:extLst>
          </p:cNvPr>
          <p:cNvSpPr txBox="1"/>
          <p:nvPr/>
        </p:nvSpPr>
        <p:spPr>
          <a:xfrm>
            <a:off x="789709" y="2005052"/>
            <a:ext cx="9991362" cy="584775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badi" panose="020B0604020104020204" pitchFamily="34" charset="0"/>
              </a:rPr>
              <a:t>Le Plan Financier fait partie de la solution </a:t>
            </a:r>
            <a:r>
              <a:rPr lang="fr-FR" sz="3200" dirty="0">
                <a:solidFill>
                  <a:srgbClr val="FF6600"/>
                </a:solidFill>
                <a:latin typeface="Abadi" panose="020B0604020104020204" pitchFamily="34" charset="0"/>
              </a:rPr>
              <a:t>O</a:t>
            </a:r>
            <a:r>
              <a:rPr lang="fr-FR" sz="3200" dirty="0">
                <a:latin typeface="Abadi" panose="020B0604020104020204" pitchFamily="34" charset="0"/>
              </a:rPr>
              <a:t>ui </a:t>
            </a:r>
            <a:r>
              <a:rPr lang="fr-FR" sz="3200" dirty="0">
                <a:solidFill>
                  <a:srgbClr val="12C89D"/>
                </a:solidFill>
                <a:latin typeface="Abadi" panose="020B0604020104020204" pitchFamily="34" charset="0"/>
              </a:rPr>
              <a:t>E</a:t>
            </a:r>
            <a:r>
              <a:rPr lang="fr-FR" sz="3200" dirty="0">
                <a:latin typeface="Abadi" panose="020B0604020104020204" pitchFamily="34" charset="0"/>
              </a:rPr>
              <a:t>nsemble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C37AC2-694C-7C10-6CC2-5986642F6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48424"/>
            <a:ext cx="4257305" cy="372461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8315A47-9A7D-93F4-0DE4-559379EEF78C}"/>
              </a:ext>
            </a:extLst>
          </p:cNvPr>
          <p:cNvSpPr txBox="1">
            <a:spLocks/>
          </p:cNvSpPr>
          <p:nvPr/>
        </p:nvSpPr>
        <p:spPr>
          <a:xfrm>
            <a:off x="277091" y="5569514"/>
            <a:ext cx="8742218" cy="66862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kern="0" dirty="0">
                <a:solidFill>
                  <a:schemeClr val="bg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3600" b="1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Boîte à outils </a:t>
            </a:r>
            <a:r>
              <a:rPr lang="fr-FR" sz="3600" b="1" kern="0" dirty="0">
                <a:solidFill>
                  <a:schemeClr val="bg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Gestion-Organisation S</a:t>
            </a:r>
            <a:r>
              <a:rPr lang="fr-FR" sz="3600" b="1" kern="0" dirty="0">
                <a:solidFill>
                  <a:schemeClr val="bg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</a:t>
            </a:r>
            <a:r>
              <a:rPr lang="fr-FR" sz="3600" b="1" kern="0" dirty="0">
                <a:solidFill>
                  <a:schemeClr val="bg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 »</a:t>
            </a:r>
            <a:endParaRPr lang="fr-FR" sz="3600" dirty="0">
              <a:solidFill>
                <a:schemeClr val="bg1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54FA52-3D45-FDB4-C281-DF9B95CB185D}"/>
              </a:ext>
            </a:extLst>
          </p:cNvPr>
          <p:cNvSpPr txBox="1"/>
          <p:nvPr/>
        </p:nvSpPr>
        <p:spPr>
          <a:xfrm>
            <a:off x="789705" y="2531523"/>
            <a:ext cx="7454643" cy="1077218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badi" panose="020B0604020104020204" pitchFamily="34" charset="0"/>
              </a:rPr>
              <a:t>dans la démarche Gagnant-Gagnant entre les Conceptuels et les Opérationnels !</a:t>
            </a:r>
          </a:p>
        </p:txBody>
      </p:sp>
    </p:spTree>
    <p:extLst>
      <p:ext uri="{BB962C8B-B14F-4D97-AF65-F5344CB8AC3E}">
        <p14:creationId xmlns:p14="http://schemas.microsoft.com/office/powerpoint/2010/main" val="2899375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D7722-83E6-63C8-3E52-24384070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1" y="365125"/>
            <a:ext cx="8714509" cy="1325563"/>
          </a:xfrm>
        </p:spPr>
        <p:txBody>
          <a:bodyPr>
            <a:noAutofit/>
          </a:bodyPr>
          <a:lstStyle/>
          <a:p>
            <a:r>
              <a:rPr lang="fr-FR" sz="4800" b="1" dirty="0">
                <a:latin typeface="Abadi" panose="020B0604020104020204" pitchFamily="34" charset="0"/>
              </a:rPr>
              <a:t>Point d’avancement du Projet </a:t>
            </a:r>
            <a:r>
              <a:rPr lang="fr-FR" sz="4800" b="1" dirty="0">
                <a:solidFill>
                  <a:srgbClr val="FF6600"/>
                </a:solidFill>
                <a:latin typeface="Abadi" panose="020B0604020104020204" pitchFamily="34" charset="0"/>
              </a:rPr>
              <a:t>O</a:t>
            </a:r>
            <a:r>
              <a:rPr lang="fr-FR" sz="4800" b="1" dirty="0">
                <a:latin typeface="Abadi" panose="020B0604020104020204" pitchFamily="34" charset="0"/>
              </a:rPr>
              <a:t>ui </a:t>
            </a:r>
            <a:r>
              <a:rPr lang="fr-FR" sz="4800" b="1" dirty="0">
                <a:solidFill>
                  <a:srgbClr val="12C89D"/>
                </a:solidFill>
                <a:latin typeface="Abadi" panose="020B0604020104020204" pitchFamily="34" charset="0"/>
              </a:rPr>
              <a:t>E</a:t>
            </a:r>
            <a:r>
              <a:rPr lang="fr-FR" sz="4800" b="1" dirty="0">
                <a:latin typeface="Abadi" panose="020B0604020104020204" pitchFamily="34" charset="0"/>
              </a:rPr>
              <a:t>nsemble</a:t>
            </a:r>
          </a:p>
        </p:txBody>
      </p:sp>
      <p:pic>
        <p:nvPicPr>
          <p:cNvPr id="4" name="Graphique 3" descr="Plante">
            <a:extLst>
              <a:ext uri="{FF2B5EF4-FFF2-40B4-BE49-F238E27FC236}">
                <a16:creationId xmlns:a16="http://schemas.microsoft.com/office/drawing/2014/main" id="{93129755-1E81-05CF-0E2A-DC361D4F4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999" y="-1"/>
            <a:ext cx="1937289" cy="1937289"/>
          </a:xfrm>
          <a:prstGeom prst="rect">
            <a:avLst/>
          </a:prstGeom>
        </p:spPr>
      </p:pic>
      <p:pic>
        <p:nvPicPr>
          <p:cNvPr id="10" name="Picture 4" descr="Carte de France géographique">
            <a:extLst>
              <a:ext uri="{FF2B5EF4-FFF2-40B4-BE49-F238E27FC236}">
                <a16:creationId xmlns:a16="http://schemas.microsoft.com/office/drawing/2014/main" id="{83A72FDD-2A81-C4E3-71CC-E94A534ED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01" y="1084511"/>
            <a:ext cx="3398999" cy="33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CF65D44-9B1A-7AA5-1B90-56B986007883}"/>
              </a:ext>
            </a:extLst>
          </p:cNvPr>
          <p:cNvSpPr txBox="1">
            <a:spLocks/>
          </p:cNvSpPr>
          <p:nvPr/>
        </p:nvSpPr>
        <p:spPr>
          <a:xfrm>
            <a:off x="754632" y="2407525"/>
            <a:ext cx="8050160" cy="1298177"/>
          </a:xfrm>
          <a:prstGeom prst="rect">
            <a:avLst/>
          </a:prstGeom>
          <a:solidFill>
            <a:srgbClr val="FDFDFD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 </a:t>
            </a:r>
            <a:r>
              <a:rPr lang="fr-FR" sz="3600" b="1" dirty="0">
                <a:latin typeface="Abadi" panose="020B0604020104020204" pitchFamily="34" charset="0"/>
              </a:rPr>
              <a:t>ACT</a:t>
            </a:r>
            <a:r>
              <a:rPr lang="fr-FR" sz="3600" b="1" dirty="0">
                <a:latin typeface="Abadi" panose="020B0604020104020204" pitchFamily="34" charset="0"/>
                <a:cs typeface="Arial" panose="020B0604020202020204" pitchFamily="34" charset="0"/>
              </a:rPr>
              <a:t>İ</a:t>
            </a:r>
            <a:r>
              <a:rPr lang="fr-FR" sz="3600" b="1" dirty="0">
                <a:latin typeface="Abadi" panose="020B0604020104020204" pitchFamily="34" charset="0"/>
              </a:rPr>
              <a:t>ON FRANCE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500" dirty="0">
                <a:solidFill>
                  <a:srgbClr val="1155CC"/>
                </a:solidFill>
                <a:latin typeface="Abadi" panose="020B0604020104020204" pitchFamily="34" charset="0"/>
                <a:hlinkClick r:id="rId6"/>
              </a:rPr>
              <a:t>Bilan d’Activités</a:t>
            </a:r>
            <a:r>
              <a:rPr lang="fr-FR" sz="3500" b="0" i="0" dirty="0">
                <a:solidFill>
                  <a:srgbClr val="1155CC"/>
                </a:solidFill>
                <a:effectLst/>
                <a:latin typeface="Abadi" panose="020B0604020104020204" pitchFamily="34" charset="0"/>
                <a:hlinkClick r:id="rId6"/>
              </a:rPr>
              <a:t> 2024 et Orientations 2025</a:t>
            </a:r>
            <a:endParaRPr lang="fr-FR" sz="3500" u="sng" dirty="0">
              <a:solidFill>
                <a:srgbClr val="0072C8"/>
              </a:solidFill>
              <a:latin typeface="Abadi" panose="020B06040201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>
              <a:latin typeface="Abadi" panose="020B0604020104020204" pitchFamily="34" charset="0"/>
            </a:endParaRPr>
          </a:p>
        </p:txBody>
      </p:sp>
      <p:pic>
        <p:nvPicPr>
          <p:cNvPr id="13" name="Picture 2" descr="Carte touristique du Laos : quelles destinations à visiter ...">
            <a:extLst>
              <a:ext uri="{FF2B5EF4-FFF2-40B4-BE49-F238E27FC236}">
                <a16:creationId xmlns:a16="http://schemas.microsoft.com/office/drawing/2014/main" id="{9230C81D-6B28-17CB-50E4-2A8F2FF8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" y="3705702"/>
            <a:ext cx="3398999" cy="31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622AFA1-7298-F046-CAAA-0CCA2075CE58}"/>
              </a:ext>
            </a:extLst>
          </p:cNvPr>
          <p:cNvSpPr txBox="1">
            <a:spLocks/>
          </p:cNvSpPr>
          <p:nvPr/>
        </p:nvSpPr>
        <p:spPr>
          <a:xfrm>
            <a:off x="3188111" y="4762795"/>
            <a:ext cx="8050160" cy="1298178"/>
          </a:xfrm>
          <a:prstGeom prst="rect">
            <a:avLst/>
          </a:prstGeom>
          <a:solidFill>
            <a:srgbClr val="FDFDFD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 </a:t>
            </a:r>
            <a:r>
              <a:rPr lang="fr-FR" sz="3600" b="1" dirty="0">
                <a:latin typeface="Abadi" panose="020B0604020104020204" pitchFamily="34" charset="0"/>
              </a:rPr>
              <a:t>ACT</a:t>
            </a:r>
            <a:r>
              <a:rPr lang="fr-FR" sz="3600" b="1" dirty="0">
                <a:latin typeface="Abadi" panose="020B0604020104020204" pitchFamily="34" charset="0"/>
                <a:cs typeface="Arial" panose="020B0604020202020204" pitchFamily="34" charset="0"/>
              </a:rPr>
              <a:t>İ</a:t>
            </a:r>
            <a:r>
              <a:rPr lang="fr-FR" sz="3600" b="1" dirty="0">
                <a:latin typeface="Abadi" panose="020B0604020104020204" pitchFamily="34" charset="0"/>
              </a:rPr>
              <a:t>ON LAOS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b="0" i="0" dirty="0">
                <a:solidFill>
                  <a:srgbClr val="1155CC"/>
                </a:solidFill>
                <a:effectLst/>
                <a:latin typeface="Abadi" panose="020B0604020104020204" pitchFamily="34" charset="0"/>
                <a:hlinkClick r:id="rId8"/>
              </a:rPr>
              <a:t>Bilan d'Activités 2024 et Orientations 2025</a:t>
            </a:r>
            <a:endParaRPr lang="fr-FR" sz="3200" u="sng" dirty="0">
              <a:solidFill>
                <a:srgbClr val="0072C8"/>
              </a:solidFill>
              <a:latin typeface="Abadi" panose="020B06040201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01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07793" y="1725564"/>
            <a:ext cx="10776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badi" panose="020B0604020104020204" pitchFamily="34" charset="0"/>
                <a:cs typeface="Times New Roman" panose="02020603050405020304" pitchFamily="18" charset="0"/>
              </a:rPr>
              <a:t>« </a:t>
            </a:r>
            <a:r>
              <a:rPr lang="fr-FR" sz="4000" dirty="0">
                <a:latin typeface="Abadi" panose="020B0604020104020204" pitchFamily="34" charset="0"/>
                <a:cs typeface="Times New Roman" panose="02020603050405020304" pitchFamily="18" charset="0"/>
              </a:rPr>
              <a:t>Être homme, c'est précisément être responsable… C'est sentir, en posant sa pierre, que l'on contribue à bâtir le monde</a:t>
            </a:r>
            <a:r>
              <a:rPr lang="en-GB" sz="4000" dirty="0">
                <a:latin typeface="Abadi" panose="020B0604020104020204" pitchFamily="34" charset="0"/>
                <a:cs typeface="Times New Roman" panose="02020603050405020304" pitchFamily="18" charset="0"/>
              </a:rPr>
              <a:t>. »</a:t>
            </a:r>
          </a:p>
          <a:p>
            <a:pPr algn="ctr">
              <a:tabLst>
                <a:tab pos="10128250" algn="l"/>
              </a:tabLst>
            </a:pPr>
            <a:r>
              <a:rPr lang="en-GB" sz="4000" b="1" dirty="0">
                <a:latin typeface="Abadi" panose="020B060402010402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en-GB" sz="2800" b="1" dirty="0">
                <a:latin typeface="Abadi" panose="020B0604020104020204" pitchFamily="34" charset="0"/>
              </a:rPr>
              <a:t>Antoine de Saint-Exupery</a:t>
            </a:r>
            <a:endParaRPr lang="en-GB" sz="2800" dirty="0">
              <a:latin typeface="Abadi" panose="020B0604020104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7793" y="4352582"/>
            <a:ext cx="3178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badi" panose="020B0604020104020204" pitchFamily="34" charset="0"/>
              </a:rPr>
              <a:t>Merci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CF2DCB7-5A1B-96DB-0D50-1D8E57D55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14" y="0"/>
            <a:ext cx="1867786" cy="13112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511074-973D-1842-6191-6D479CF5AC35}"/>
              </a:ext>
            </a:extLst>
          </p:cNvPr>
          <p:cNvSpPr txBox="1"/>
          <p:nvPr/>
        </p:nvSpPr>
        <p:spPr>
          <a:xfrm>
            <a:off x="4553712" y="5350994"/>
            <a:ext cx="70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badi" panose="020B0604020104020204" pitchFamily="34" charset="0"/>
              </a:rPr>
              <a:t>Contact :</a:t>
            </a:r>
            <a:r>
              <a:rPr lang="en-GB" sz="2800" dirty="0">
                <a:latin typeface="Abadi" panose="020B060402010402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asso.</a:t>
            </a:r>
            <a:r>
              <a:rPr lang="en-GB" sz="2800" dirty="0">
                <a:solidFill>
                  <a:srgbClr val="0072C8"/>
                </a:solidFill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ouiensemble</a:t>
            </a:r>
            <a:r>
              <a:rPr lang="en-GB" sz="2800" dirty="0">
                <a:solidFill>
                  <a:srgbClr val="0070C0"/>
                </a:solidFill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en-GB" sz="28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43204A-B510-C78E-3BAF-F18CCEF99975}"/>
              </a:ext>
            </a:extLst>
          </p:cNvPr>
          <p:cNvSpPr txBox="1"/>
          <p:nvPr/>
        </p:nvSpPr>
        <p:spPr>
          <a:xfrm>
            <a:off x="4575179" y="5906761"/>
            <a:ext cx="6525492" cy="521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latin typeface="Abadi" panose="020B0604020104020204" pitchFamily="34" charset="0"/>
              </a:rPr>
              <a:t>Site internet : </a:t>
            </a:r>
            <a:r>
              <a:rPr lang="fr-FR" sz="2800" dirty="0">
                <a:solidFill>
                  <a:srgbClr val="0070C0"/>
                </a:solidFill>
                <a:latin typeface="Abadi" panose="020B06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www.oui-ensemble.org</a:t>
            </a:r>
            <a:endParaRPr lang="fr-FR" sz="28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5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69422-E08A-6549-5153-016631AF7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9B833E-DA4D-80E2-CAF8-4CB35F30946F}"/>
              </a:ext>
            </a:extLst>
          </p:cNvPr>
          <p:cNvSpPr/>
          <p:nvPr/>
        </p:nvSpPr>
        <p:spPr>
          <a:xfrm>
            <a:off x="1061884" y="1660073"/>
            <a:ext cx="10509131" cy="4622739"/>
          </a:xfrm>
          <a:prstGeom prst="rect">
            <a:avLst/>
          </a:prstGeom>
          <a:solidFill>
            <a:schemeClr val="bg1"/>
          </a:solidFill>
          <a:ln w="57150">
            <a:solidFill>
              <a:srgbClr val="EE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tx1"/>
                </a:solidFill>
                <a:latin typeface="Abadi" panose="020B0604020104020204" pitchFamily="34" charset="0"/>
              </a:rPr>
              <a:t>Création d’un </a:t>
            </a:r>
            <a:r>
              <a:rPr lang="fr-FR" sz="4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Centre de Formation </a:t>
            </a:r>
          </a:p>
          <a:p>
            <a:pPr algn="ctr"/>
            <a:endParaRPr lang="fr-FR" sz="8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algn="ctr"/>
            <a:r>
              <a:rPr lang="fr-FR" sz="4400" dirty="0">
                <a:solidFill>
                  <a:schemeClr val="tx1"/>
                </a:solidFill>
                <a:latin typeface="Abadi" panose="020B0604020104020204" pitchFamily="34" charset="0"/>
              </a:rPr>
              <a:t>Hybride duplicable pour déployer le Concept Citoyen qui fait</a:t>
            </a:r>
            <a:r>
              <a:rPr lang="fr-FR" sz="44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>
                <a:solidFill>
                  <a:schemeClr val="tx1"/>
                </a:solidFill>
                <a:latin typeface="Abadi" panose="020B0604020104020204" pitchFamily="34" charset="0"/>
              </a:rPr>
              <a:t>face à l’Évolution du monde du Travail et des Modes de Vie </a:t>
            </a:r>
            <a:r>
              <a:rPr lang="fr-FR" sz="4400" dirty="0">
                <a:solidFill>
                  <a:schemeClr val="tx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par </a:t>
            </a:r>
            <a:r>
              <a:rPr lang="fr-FR" sz="44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4400" dirty="0">
                <a:solidFill>
                  <a:schemeClr val="tx1"/>
                </a:solidFill>
                <a:latin typeface="Abadi" panose="020B0604020104020204" pitchFamily="34" charset="0"/>
              </a:rPr>
              <a:t>vision novatrice </a:t>
            </a:r>
          </a:p>
          <a:p>
            <a:pPr algn="ctr"/>
            <a:r>
              <a:rPr lang="fr-FR" sz="4400" dirty="0">
                <a:solidFill>
                  <a:schemeClr val="tx1"/>
                </a:solidFill>
                <a:latin typeface="Abadi" panose="020B0604020104020204" pitchFamily="34" charset="0"/>
              </a:rPr>
              <a:t>en Économie Sociale et Solidaire</a:t>
            </a:r>
            <a:r>
              <a:rPr lang="fr-FR" sz="44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44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algn="ctr"/>
            <a:endParaRPr lang="fr-FR" sz="800" dirty="0">
              <a:solidFill>
                <a:schemeClr val="tx1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1A98E8-582D-6CA9-8953-B2B5F8755943}"/>
              </a:ext>
            </a:extLst>
          </p:cNvPr>
          <p:cNvSpPr txBox="1">
            <a:spLocks/>
          </p:cNvSpPr>
          <p:nvPr/>
        </p:nvSpPr>
        <p:spPr>
          <a:xfrm>
            <a:off x="0" y="413387"/>
            <a:ext cx="12192000" cy="846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kern="0" dirty="0"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fr-FR" sz="5400" b="1" kern="0" dirty="0">
                <a:latin typeface="Abadi" panose="020B0604020104020204" pitchFamily="34" charset="0"/>
                <a:ea typeface="Times New Roman" panose="02020603050405020304" pitchFamily="18" charset="0"/>
              </a:rPr>
              <a:t>Avec quel Projet ?</a:t>
            </a:r>
            <a:r>
              <a:rPr lang="fr-FR" sz="5400" kern="0" dirty="0"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endParaRPr lang="fr-FR" sz="5400" dirty="0">
              <a:latin typeface="Abadi" panose="020B0604020104020204" pitchFamily="34" charset="0"/>
            </a:endParaRPr>
          </a:p>
        </p:txBody>
      </p:sp>
      <p:pic>
        <p:nvPicPr>
          <p:cNvPr id="4" name="Graphique 3" descr="Ampoule et crayon">
            <a:extLst>
              <a:ext uri="{FF2B5EF4-FFF2-40B4-BE49-F238E27FC236}">
                <a16:creationId xmlns:a16="http://schemas.microsoft.com/office/drawing/2014/main" id="{6FDF2AAC-1EAE-71B5-6F9E-26264204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70" y="829468"/>
            <a:ext cx="1437968" cy="14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0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F6D67-A2A5-9855-492A-F8C05205E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A82A17B-8FA9-48AC-B067-73999714B8B5}"/>
              </a:ext>
            </a:extLst>
          </p:cNvPr>
          <p:cNvSpPr txBox="1">
            <a:spLocks/>
          </p:cNvSpPr>
          <p:nvPr/>
        </p:nvSpPr>
        <p:spPr>
          <a:xfrm>
            <a:off x="693174" y="5646424"/>
            <a:ext cx="10825316" cy="6953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3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capital « Financier » </a:t>
            </a:r>
            <a:endParaRPr lang="fr-FR" sz="3000" dirty="0">
              <a:solidFill>
                <a:schemeClr val="tx1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360363" indent="0" algn="ctr">
              <a:buFont typeface="Arial" panose="020B0604020202020204" pitchFamily="34" charset="0"/>
              <a:buNone/>
            </a:pPr>
            <a:endParaRPr lang="fr-FR" sz="3000" dirty="0">
              <a:solidFill>
                <a:srgbClr val="FF6600"/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0" algn="ctr">
              <a:buFont typeface="Arial" panose="020B0604020202020204" pitchFamily="34" charset="0"/>
              <a:buNone/>
            </a:pPr>
            <a:endParaRPr lang="fr-FR" sz="3000" i="1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1C3BECF-D8A5-C765-7F99-8D7085C56639}"/>
              </a:ext>
            </a:extLst>
          </p:cNvPr>
          <p:cNvSpPr txBox="1">
            <a:spLocks/>
          </p:cNvSpPr>
          <p:nvPr/>
        </p:nvSpPr>
        <p:spPr>
          <a:xfrm>
            <a:off x="693174" y="5128129"/>
            <a:ext cx="10825316" cy="5680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capital « Environnemental »</a:t>
            </a:r>
            <a:endParaRPr lang="fr-FR" sz="3000" dirty="0">
              <a:solidFill>
                <a:srgbClr val="FF6600"/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0" algn="ctr">
              <a:buFont typeface="Arial" panose="020B0604020202020204" pitchFamily="34" charset="0"/>
              <a:buNone/>
            </a:pPr>
            <a:endParaRPr lang="fr-FR" sz="3000" i="1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854358A-DF8C-37EE-DE2F-EDEDC00B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583"/>
            <a:ext cx="12191999" cy="873302"/>
          </a:xfrm>
          <a:gradFill>
            <a:gsLst>
              <a:gs pos="0">
                <a:srgbClr val="FFE2B7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</a:pPr>
            <a:br>
              <a:rPr lang="fr-FR" sz="4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PROJET 	ADOSSÉ À UNE ORGAN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İ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SAT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İ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ON EN R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É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SEAU</a:t>
            </a:r>
            <a:br>
              <a:rPr lang="fr-FR" sz="3600" b="1" dirty="0">
                <a:latin typeface="Abadi" panose="020B0604020104020204" pitchFamily="34" charset="0"/>
                <a:cs typeface="Times New Roman" panose="02020603050405020304" pitchFamily="18" charset="0"/>
              </a:rPr>
            </a:br>
            <a:endParaRPr lang="fr-FR" sz="4800" b="1" dirty="0">
              <a:latin typeface="Abadi" panose="020B0604020104020204" pitchFamily="34" charset="0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2CE6F77-CE10-FE29-140E-43CDBEF38F63}"/>
              </a:ext>
            </a:extLst>
          </p:cNvPr>
          <p:cNvSpPr txBox="1">
            <a:spLocks/>
          </p:cNvSpPr>
          <p:nvPr/>
        </p:nvSpPr>
        <p:spPr>
          <a:xfrm>
            <a:off x="693174" y="4626831"/>
            <a:ext cx="10825316" cy="5066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fr-FR" sz="3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capital « </a:t>
            </a: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3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umain »</a:t>
            </a:r>
          </a:p>
          <a:p>
            <a:pPr marL="360363" indent="0" algn="ctr">
              <a:buFont typeface="Arial" panose="020B0604020202020204" pitchFamily="34" charset="0"/>
              <a:buNone/>
            </a:pPr>
            <a:endParaRPr lang="fr-FR" sz="3000" dirty="0">
              <a:solidFill>
                <a:srgbClr val="FF6600"/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0" algn="ctr">
              <a:buFont typeface="Arial" panose="020B0604020202020204" pitchFamily="34" charset="0"/>
              <a:buNone/>
            </a:pPr>
            <a:endParaRPr lang="fr-FR" sz="3000" i="1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F7B9D1A-DFC0-854C-E0D6-CBF7ED619F21}"/>
              </a:ext>
            </a:extLst>
          </p:cNvPr>
          <p:cNvSpPr txBox="1">
            <a:spLocks/>
          </p:cNvSpPr>
          <p:nvPr/>
        </p:nvSpPr>
        <p:spPr>
          <a:xfrm>
            <a:off x="693174" y="1563183"/>
            <a:ext cx="10825316" cy="32102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Concept Citoyen est adossé </a:t>
            </a:r>
            <a:r>
              <a:rPr lang="fr-FR" sz="32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une</a:t>
            </a:r>
            <a:r>
              <a:rPr lang="fr-FR" sz="320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 forme innovante d’Entreprise combinée à un processus novateur d'organisation du travail et de production de Services RH</a:t>
            </a:r>
            <a:r>
              <a:rPr lang="fr-FR" sz="3200" dirty="0">
                <a:latin typeface="Abadi" panose="020B060402010402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3000" dirty="0">
                <a:latin typeface="Abadi" panose="020B0604020104020204" pitchFamily="34" charset="0"/>
                <a:ea typeface="Calibri" panose="020F0502020204030204" pitchFamily="34" charset="0"/>
              </a:rPr>
              <a:t>L</a:t>
            </a: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es Forces Vives ambassadrices </a:t>
            </a:r>
            <a:r>
              <a:rPr lang="fr-FR" sz="3000" dirty="0">
                <a:solidFill>
                  <a:srgbClr val="FF6600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O</a:t>
            </a: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ui </a:t>
            </a:r>
            <a:r>
              <a:rPr lang="fr-FR" sz="3000" dirty="0">
                <a:solidFill>
                  <a:srgbClr val="12C89D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E</a:t>
            </a: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nsemble</a:t>
            </a:r>
            <a:r>
              <a:rPr lang="fr-FR" sz="3000" dirty="0">
                <a:latin typeface="Abadi" panose="020B0604020104020204" pitchFamily="34" charset="0"/>
                <a:ea typeface="Calibri" panose="020F0502020204030204" pitchFamily="34" charset="0"/>
              </a:rPr>
              <a:t> sont </a:t>
            </a: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</a:rPr>
              <a:t>ositionnées </a:t>
            </a: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l’unisson entre un pays développé et un pays en voie de développement,</a:t>
            </a:r>
            <a:r>
              <a:rPr lang="fr-FR" sz="3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l’o</a:t>
            </a: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</a:rPr>
              <a:t>bligation de pr</a:t>
            </a:r>
            <a:r>
              <a:rPr lang="fr-FR" sz="3000" dirty="0">
                <a:latin typeface="Abadi" panose="020B0604020104020204" pitchFamily="34" charset="0"/>
              </a:rPr>
              <a:t>endre </a:t>
            </a:r>
            <a:r>
              <a:rPr lang="fr-FR" sz="3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compte :</a:t>
            </a:r>
            <a:endParaRPr lang="fr-FR" sz="3000" dirty="0">
              <a:solidFill>
                <a:srgbClr val="FF6600"/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0" algn="ctr">
              <a:buFont typeface="Arial" panose="020B0604020202020204" pitchFamily="34" charset="0"/>
              <a:buNone/>
            </a:pPr>
            <a:endParaRPr lang="fr-FR" sz="3200" i="1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8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F90B0-ACE6-FF7D-1977-6EDE9E9A5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9CD1B6-9643-9C02-F87A-B3B82BCF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583"/>
            <a:ext cx="12191999" cy="822800"/>
          </a:xfrm>
          <a:gradFill>
            <a:gsLst>
              <a:gs pos="0">
                <a:srgbClr val="FFE2B7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</a:pPr>
            <a:br>
              <a:rPr lang="fr-FR" sz="4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PROJET CONDU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İ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T SUR UNE M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İ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SS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İ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ON CAP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İ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TALE</a:t>
            </a:r>
            <a:br>
              <a:rPr lang="fr-FR" sz="3600" b="1" dirty="0">
                <a:latin typeface="Abadi" panose="020B0604020104020204" pitchFamily="34" charset="0"/>
                <a:cs typeface="Times New Roman" panose="02020603050405020304" pitchFamily="18" charset="0"/>
              </a:rPr>
            </a:br>
            <a:endParaRPr lang="fr-FR" sz="4800" b="1" dirty="0">
              <a:latin typeface="Abadi" panose="020B0604020104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17827F9-99BE-A8D7-CA2C-63BBBCA96E5E}"/>
              </a:ext>
            </a:extLst>
          </p:cNvPr>
          <p:cNvSpPr txBox="1">
            <a:spLocks/>
          </p:cNvSpPr>
          <p:nvPr/>
        </p:nvSpPr>
        <p:spPr>
          <a:xfrm>
            <a:off x="13849" y="5777354"/>
            <a:ext cx="12191999" cy="5264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fr-FR" sz="3400" b="1" dirty="0">
                <a:latin typeface="Abadi" panose="020B0604020104020204" pitchFamily="34" charset="0"/>
                <a:cs typeface="Times New Roman" panose="02020603050405020304" pitchFamily="18" charset="0"/>
              </a:rPr>
              <a:t>Action soutenue par un Plan Financier qui n’est pas une fin en soi</a:t>
            </a:r>
            <a:endParaRPr lang="fr-FR" sz="3400" b="1" dirty="0">
              <a:latin typeface="Abadi" panose="020B06040201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1F9CB0-D6C7-39E2-0479-4E54384A9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66" y="1235564"/>
            <a:ext cx="3711734" cy="3480653"/>
          </a:xfrm>
          <a:prstGeom prst="rect">
            <a:avLst/>
          </a:prstGeom>
        </p:spPr>
      </p:pic>
      <p:sp>
        <p:nvSpPr>
          <p:cNvPr id="11" name="Larme 10">
            <a:extLst>
              <a:ext uri="{FF2B5EF4-FFF2-40B4-BE49-F238E27FC236}">
                <a16:creationId xmlns:a16="http://schemas.microsoft.com/office/drawing/2014/main" id="{9DB5B2C1-EE9B-F399-4EA7-C398B0CFF3A5}"/>
              </a:ext>
            </a:extLst>
          </p:cNvPr>
          <p:cNvSpPr/>
          <p:nvPr/>
        </p:nvSpPr>
        <p:spPr>
          <a:xfrm>
            <a:off x="3397340" y="1243341"/>
            <a:ext cx="5002018" cy="3928915"/>
          </a:xfrm>
          <a:prstGeom prst="teardrop">
            <a:avLst/>
          </a:prstGeom>
          <a:solidFill>
            <a:srgbClr val="FFFAEB"/>
          </a:solidFill>
          <a:ln>
            <a:solidFill>
              <a:srgbClr val="FFED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s’épanouir le Concept Citoyen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 sa recette RH novatrice pour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fr-FR" sz="3000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La Vie en Action </a:t>
            </a:r>
            <a:r>
              <a:rPr lang="fr-FR" sz="3000" dirty="0">
                <a:solidFill>
                  <a:schemeClr val="tx1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dans une démarche Gagnant-Gagnant</a:t>
            </a:r>
            <a:r>
              <a:rPr lang="fr-FR" sz="3000" dirty="0">
                <a:solidFill>
                  <a:srgbClr val="FF66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1E424DD-15C8-BAB7-3183-AAAA70325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3" y="1537107"/>
            <a:ext cx="3519196" cy="3200004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E08DDA1-5356-56F5-0677-6551E744FDC0}"/>
              </a:ext>
            </a:extLst>
          </p:cNvPr>
          <p:cNvSpPr txBox="1">
            <a:spLocks/>
          </p:cNvSpPr>
          <p:nvPr/>
        </p:nvSpPr>
        <p:spPr>
          <a:xfrm>
            <a:off x="360218" y="5009982"/>
            <a:ext cx="11526982" cy="781236"/>
          </a:xfrm>
          <a:prstGeom prst="rect">
            <a:avLst/>
          </a:prstGeom>
          <a:gradFill>
            <a:gsLst>
              <a:gs pos="0">
                <a:srgbClr val="FFE2B7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br>
              <a:rPr lang="fr-FR" sz="4000" b="1" dirty="0">
                <a:solidFill>
                  <a:srgbClr val="FF66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4800" b="1" dirty="0">
                <a:solidFill>
                  <a:srgbClr val="FF66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B</a:t>
            </a:r>
            <a:r>
              <a:rPr lang="fr-FR" sz="4800" b="1" dirty="0">
                <a:latin typeface="Abadi" panose="020B0604020104020204" pitchFamily="34" charset="0"/>
                <a:cs typeface="Times New Roman" panose="02020603050405020304" pitchFamily="18" charset="0"/>
              </a:rPr>
              <a:t>ien </a:t>
            </a:r>
            <a:r>
              <a:rPr lang="fr-FR" sz="4800" b="1" dirty="0">
                <a:solidFill>
                  <a:srgbClr val="13CFA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V</a:t>
            </a:r>
            <a:r>
              <a:rPr lang="fr-FR" sz="4800" b="1" dirty="0">
                <a:latin typeface="Abadi" panose="020B0604020104020204" pitchFamily="34" charset="0"/>
                <a:cs typeface="Times New Roman" panose="02020603050405020304" pitchFamily="18" charset="0"/>
              </a:rPr>
              <a:t>ieillir </a:t>
            </a:r>
            <a:r>
              <a:rPr lang="fr-FR" sz="4800" b="1" dirty="0">
                <a:solidFill>
                  <a:srgbClr val="FF66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L</a:t>
            </a:r>
            <a:r>
              <a:rPr lang="fr-FR" sz="4800" b="1" dirty="0">
                <a:latin typeface="Abadi" panose="020B0604020104020204" pitchFamily="34" charset="0"/>
                <a:cs typeface="Times New Roman" panose="02020603050405020304" pitchFamily="18" charset="0"/>
              </a:rPr>
              <a:t>ongtemps </a:t>
            </a:r>
            <a:r>
              <a:rPr lang="fr-FR" sz="4800" b="1" dirty="0">
                <a:solidFill>
                  <a:srgbClr val="12C49A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E</a:t>
            </a:r>
            <a:r>
              <a:rPr lang="fr-FR" sz="4800" b="1" dirty="0">
                <a:latin typeface="Abadi" panose="020B0604020104020204" pitchFamily="34" charset="0"/>
                <a:cs typeface="Times New Roman" panose="02020603050405020304" pitchFamily="18" charset="0"/>
              </a:rPr>
              <a:t>nsemble</a:t>
            </a:r>
            <a:br>
              <a:rPr lang="fr-FR" sz="4800" b="1" dirty="0">
                <a:latin typeface="Abadi" panose="020B0604020104020204" pitchFamily="34" charset="0"/>
                <a:cs typeface="Times New Roman" panose="02020603050405020304" pitchFamily="18" charset="0"/>
              </a:rPr>
            </a:br>
            <a:endParaRPr lang="fr-FR" sz="48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9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BEDCD-21D0-4585-45A5-6C8747EE5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4E358-F09F-FCE8-A7C6-286B2433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97"/>
            <a:ext cx="12191999" cy="1131690"/>
          </a:xfrm>
        </p:spPr>
        <p:txBody>
          <a:bodyPr>
            <a:noAutofit/>
          </a:bodyPr>
          <a:lstStyle/>
          <a:p>
            <a:pPr algn="ctr"/>
            <a:r>
              <a:rPr lang="fr-FR" sz="6000" dirty="0">
                <a:latin typeface="Abadi" panose="020B0604020104020204" pitchFamily="34" charset="0"/>
              </a:rPr>
              <a:t>Dans quel but ?</a:t>
            </a:r>
            <a:endParaRPr lang="fr-FR" sz="6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F70106-BAC9-56CA-9DF5-43244954E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76" y="2690035"/>
            <a:ext cx="4197926" cy="40002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9EE72FF-24D4-C28E-AF0E-77DEE0DFD0A1}"/>
              </a:ext>
            </a:extLst>
          </p:cNvPr>
          <p:cNvSpPr txBox="1"/>
          <p:nvPr/>
        </p:nvSpPr>
        <p:spPr>
          <a:xfrm>
            <a:off x="540329" y="3006430"/>
            <a:ext cx="79386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39750" algn="just"/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4000" dirty="0">
                <a:latin typeface="Abadi" panose="020B0604020104020204" pitchFamily="34" charset="0"/>
                <a:ea typeface="Times New Roman" panose="02020603050405020304" pitchFamily="18" charset="0"/>
              </a:rPr>
              <a:t>P</a:t>
            </a:r>
            <a:r>
              <a:rPr lang="fr-FR" sz="4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ar le </a:t>
            </a:r>
            <a:r>
              <a:rPr lang="fr-FR" sz="40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«</a:t>
            </a:r>
            <a:r>
              <a:rPr lang="fr-FR" sz="4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 </a:t>
            </a:r>
            <a:r>
              <a:rPr lang="fr-FR" sz="40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Maintien en activité »</a:t>
            </a:r>
            <a:endParaRPr lang="fr-FR" sz="40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FABA73-2477-DD60-5E92-97670B140AB2}"/>
              </a:ext>
            </a:extLst>
          </p:cNvPr>
          <p:cNvSpPr txBox="1"/>
          <p:nvPr/>
        </p:nvSpPr>
        <p:spPr>
          <a:xfrm>
            <a:off x="540329" y="3674335"/>
            <a:ext cx="719050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63638"/>
            <a:r>
              <a:rPr lang="fr-FR" sz="4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adapté</a:t>
            </a:r>
            <a:r>
              <a:rPr lang="fr-FR" sz="4000" dirty="0">
                <a:latin typeface="Abadi" panose="020B0604020104020204" pitchFamily="34" charset="0"/>
                <a:ea typeface="Times New Roman" panose="02020603050405020304" pitchFamily="18" charset="0"/>
              </a:rPr>
              <a:t> aux Modes de Vie Durables, </a:t>
            </a:r>
            <a:r>
              <a:rPr lang="fr-FR" sz="4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à chaque étape de la vie.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781EE4-EAD1-7577-FC14-81E1AEF85C07}"/>
              </a:ext>
            </a:extLst>
          </p:cNvPr>
          <p:cNvSpPr txBox="1"/>
          <p:nvPr/>
        </p:nvSpPr>
        <p:spPr>
          <a:xfrm>
            <a:off x="540328" y="1693156"/>
            <a:ext cx="955963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4000" dirty="0">
                <a:latin typeface="Abadi" panose="020B0604020104020204" pitchFamily="34" charset="0"/>
                <a:ea typeface="Times New Roman" panose="02020603050405020304" pitchFamily="18" charset="0"/>
              </a:rPr>
              <a:t>S</a:t>
            </a:r>
            <a:r>
              <a:rPr lang="fr-FR" sz="4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outenir les intérêts Socio-Économiques</a:t>
            </a:r>
            <a:r>
              <a:rPr lang="fr-FR" sz="4000" dirty="0">
                <a:latin typeface="Abadi" panose="020B0604020104020204" pitchFamily="34" charset="0"/>
                <a:ea typeface="Times New Roman" panose="02020603050405020304" pitchFamily="18" charset="0"/>
              </a:rPr>
              <a:t> en créant </a:t>
            </a:r>
            <a:r>
              <a:rPr lang="fr-FR" sz="4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de nouveaux imaginaires :</a:t>
            </a:r>
          </a:p>
        </p:txBody>
      </p:sp>
    </p:spTree>
    <p:extLst>
      <p:ext uri="{BB962C8B-B14F-4D97-AF65-F5344CB8AC3E}">
        <p14:creationId xmlns:p14="http://schemas.microsoft.com/office/powerpoint/2010/main" val="312351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5214BE-CAC9-3953-D177-3534F7433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4C183-2EF0-A2FE-49E5-4CC4682B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8" y="378979"/>
            <a:ext cx="9892149" cy="1131690"/>
          </a:xfrm>
        </p:spPr>
        <p:txBody>
          <a:bodyPr>
            <a:noAutofit/>
          </a:bodyPr>
          <a:lstStyle/>
          <a:p>
            <a:r>
              <a:rPr lang="fr-FR" sz="4800" dirty="0">
                <a:latin typeface="Abadi" panose="020B0604020104020204" pitchFamily="34" charset="0"/>
                <a:ea typeface="Times New Roman" panose="02020603050405020304" pitchFamily="18" charset="0"/>
              </a:rPr>
              <a:t>Avec pour Objectif Principal :</a:t>
            </a:r>
            <a:endParaRPr lang="fr-FR" sz="4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299D62-DF5F-749D-F76B-53764627FE9F}"/>
              </a:ext>
            </a:extLst>
          </p:cNvPr>
          <p:cNvSpPr txBox="1"/>
          <p:nvPr/>
        </p:nvSpPr>
        <p:spPr>
          <a:xfrm>
            <a:off x="1122222" y="3200390"/>
            <a:ext cx="9892149" cy="25545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081088" marR="364490" lvl="0" indent="-539750"/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En bâtissant une harmonie intergénérationnelle dans le respect de l’individualité au sein d’un réseau solidaire.</a:t>
            </a:r>
            <a:endParaRPr lang="fr-FR" sz="3200" dirty="0"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1081088" marR="364490" lvl="0" indent="-539750"/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</a:rPr>
              <a:t>En mobilisant </a:t>
            </a:r>
            <a:r>
              <a:rPr lang="fr-FR" sz="32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les acteurs des problématiques environnementales et climatiques pour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67DE00-9148-FDEC-F8C3-E6B045C87179}"/>
              </a:ext>
            </a:extLst>
          </p:cNvPr>
          <p:cNvSpPr txBox="1"/>
          <p:nvPr/>
        </p:nvSpPr>
        <p:spPr>
          <a:xfrm>
            <a:off x="1122221" y="2010572"/>
            <a:ext cx="9892149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2913" marR="364490" lvl="0" indent="-442913">
              <a:buFont typeface="Wingdings" panose="05000000000000000000" pitchFamily="2" charset="2"/>
              <a:buChar char="§"/>
            </a:pPr>
            <a:r>
              <a:rPr lang="fr-FR" sz="3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Travailler autrement</a:t>
            </a:r>
            <a:r>
              <a:rPr lang="fr-FR" sz="3800" b="1" dirty="0">
                <a:latin typeface="Abadi" panose="020B0604020104020204" pitchFamily="34" charset="0"/>
                <a:ea typeface="Times New Roman" panose="02020603050405020304" pitchFamily="18" charset="0"/>
              </a:rPr>
              <a:t> - </a:t>
            </a:r>
            <a:r>
              <a:rPr lang="fr-FR" sz="3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Vivre dignement - Vieillir sereinement</a:t>
            </a:r>
            <a:r>
              <a:rPr lang="fr-FR" sz="38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:</a:t>
            </a:r>
            <a:endParaRPr lang="fr-FR" sz="3800" dirty="0"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60589A-9BFF-88D7-6870-C62834C13BF7}"/>
              </a:ext>
            </a:extLst>
          </p:cNvPr>
          <p:cNvSpPr txBox="1"/>
          <p:nvPr/>
        </p:nvSpPr>
        <p:spPr>
          <a:xfrm>
            <a:off x="1122222" y="5668172"/>
            <a:ext cx="98921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81088" marR="364490" lvl="0" algn="just"/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</a:rPr>
              <a:t>un futur durable.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FDC861-3FE5-73AF-4284-0EC16DB4A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5"/>
            <a:ext cx="1620982" cy="15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2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C66524-647C-9D74-5DE0-962EF9C3C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50BF4-D3EC-73D4-63B2-731D5EE4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2" y="323559"/>
            <a:ext cx="9822876" cy="1131690"/>
          </a:xfrm>
        </p:spPr>
        <p:txBody>
          <a:bodyPr>
            <a:noAutofit/>
          </a:bodyPr>
          <a:lstStyle/>
          <a:p>
            <a:r>
              <a:rPr lang="fr-FR" sz="4800" dirty="0">
                <a:latin typeface="Abadi" panose="020B0604020104020204" pitchFamily="34" charset="0"/>
                <a:ea typeface="Times New Roman" panose="02020603050405020304" pitchFamily="18" charset="0"/>
              </a:rPr>
              <a:t>Avec 4 Objectifs Spécifiques :</a:t>
            </a:r>
            <a:endParaRPr lang="fr-FR" sz="4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7BF61A-8F98-4A53-85FF-C73A4E1E1234}"/>
              </a:ext>
            </a:extLst>
          </p:cNvPr>
          <p:cNvSpPr txBox="1"/>
          <p:nvPr/>
        </p:nvSpPr>
        <p:spPr>
          <a:xfrm>
            <a:off x="387930" y="1941296"/>
            <a:ext cx="11388437" cy="4462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2913" marR="364490" indent="-442913"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Lutter</a:t>
            </a:r>
            <a:r>
              <a:rPr lang="fr-FR" sz="32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contre les dérives sociétales par l’inclusion sociale :</a:t>
            </a:r>
          </a:p>
          <a:p>
            <a:pPr marL="1163638" marR="364490" indent="-638175" algn="just"/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28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s’investissant sur les activités conçues autour des Modes de Vie Durables au sein des quartiers, dans le respect des Statuts Sociaux des Individus et des Organismes.</a:t>
            </a:r>
          </a:p>
          <a:p>
            <a:pPr marL="442913" marR="364490" indent="-442913">
              <a:buFont typeface="Wingdings" panose="05000000000000000000" pitchFamily="2" charset="2"/>
              <a:buChar char="§"/>
            </a:pPr>
            <a:r>
              <a:rPr lang="fr-FR" sz="32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Sécuriser le « Maintien en activité » auprès des Particuliers et en Entreprise :</a:t>
            </a:r>
            <a:r>
              <a:rPr lang="fr-FR" sz="32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2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l’adaptant à chaque étape de la vie.</a:t>
            </a:r>
          </a:p>
          <a:p>
            <a:pPr marL="442913" marR="364490" indent="-442913" algn="just">
              <a:buFont typeface="Wingdings" panose="05000000000000000000" pitchFamily="2" charset="2"/>
              <a:buChar char="§"/>
            </a:pPr>
            <a:r>
              <a:rPr lang="fr-FR" sz="32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Valoriser les Professionnels : </a:t>
            </a:r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28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réduisant le Turnover.</a:t>
            </a:r>
            <a:endParaRPr lang="fr-FR" sz="32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marR="364490" indent="-442913" algn="just">
              <a:buFont typeface="Wingdings" panose="05000000000000000000" pitchFamily="2" charset="2"/>
              <a:buChar char="§"/>
            </a:pPr>
            <a:r>
              <a:rPr lang="fr-FR" sz="32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Favoriser l’Autonomie des Aînés à Domicile : </a:t>
            </a:r>
          </a:p>
          <a:p>
            <a:pPr marL="623888" marR="364490" algn="just"/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fr-FR" sz="28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8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les maintenant en activité dans une approche personnalisée.</a:t>
            </a:r>
          </a:p>
          <a:p>
            <a:pPr marL="623888" marR="364490" algn="just"/>
            <a:endParaRPr lang="fr-FR" sz="8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9602A0-57C0-CFBA-47D3-803D78ED6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5"/>
            <a:ext cx="1620982" cy="15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704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8986</TotalTime>
  <Words>1871</Words>
  <Application>Microsoft Office PowerPoint</Application>
  <PresentationFormat>Grand écran</PresentationFormat>
  <Paragraphs>202</Paragraphs>
  <Slides>34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Abadi</vt:lpstr>
      <vt:lpstr>Aptos</vt:lpstr>
      <vt:lpstr>Arial</vt:lpstr>
      <vt:lpstr>Calibri</vt:lpstr>
      <vt:lpstr>Calibri Light</vt:lpstr>
      <vt:lpstr>Wingdings</vt:lpstr>
      <vt:lpstr>Thème Office</vt:lpstr>
      <vt:lpstr>Présentation PowerPoint</vt:lpstr>
      <vt:lpstr> C’est quoi ? </vt:lpstr>
      <vt:lpstr>Présentation PowerPoint</vt:lpstr>
      <vt:lpstr>Présentation PowerPoint</vt:lpstr>
      <vt:lpstr> PROJET  ADOSSÉ À UNE ORGANİSATİON EN RÉSEAU </vt:lpstr>
      <vt:lpstr> PROJET CONDUİT SUR UNE MİSSİON CAPİTALE </vt:lpstr>
      <vt:lpstr>Dans quel but ?</vt:lpstr>
      <vt:lpstr>Avec pour Objectif Principal :</vt:lpstr>
      <vt:lpstr>Avec 4 Objectifs Spécifiques :</vt:lpstr>
      <vt:lpstr>Moyen pour tenir nos engagements</vt:lpstr>
      <vt:lpstr>Synthèse des éléments clés différenciants</vt:lpstr>
      <vt:lpstr>Reconnaissance du projet </vt:lpstr>
      <vt:lpstr>Présentation PowerPoint</vt:lpstr>
      <vt:lpstr> La Vie en Action</vt:lpstr>
      <vt:lpstr>La Vie en Action c’est avant tout l’apport d’une réponse… </vt:lpstr>
      <vt:lpstr>Par quel biais aborder La Vie en Action ?</vt:lpstr>
      <vt:lpstr>Par quel biais aborder La Vie en Action ?</vt:lpstr>
      <vt:lpstr>Par quel biais aborder La Vie en Action ?</vt:lpstr>
      <vt:lpstr>Par quel biais aborder La Vie en Action ?</vt:lpstr>
      <vt:lpstr>Une solution "Recette RH " </vt:lpstr>
      <vt:lpstr>Présentation PowerPoint</vt:lpstr>
      <vt:lpstr>Oui Ensemble c’est avant tout… </vt:lpstr>
      <vt:lpstr>La démarche Oui Ensemble</vt:lpstr>
      <vt:lpstr>Nous arrêtons de faire l’autruche !</vt:lpstr>
      <vt:lpstr>La démarche est avant tout… </vt:lpstr>
      <vt:lpstr>Avec qui ?</vt:lpstr>
      <vt:lpstr>Quelle Formation  pour ces Forces Vives Opérationnelles ?</vt:lpstr>
      <vt:lpstr>Présentation PowerPoint</vt:lpstr>
      <vt:lpstr>La Formation est avant tout… </vt:lpstr>
      <vt:lpstr>Responsabilités des  Entrepreneurs Sociaux Conceptuels</vt:lpstr>
      <vt:lpstr>Responsabilités que nous assumons avant tout… </vt:lpstr>
      <vt:lpstr>Présentation PowerPoint</vt:lpstr>
      <vt:lpstr>Point d’avancement du Projet Oui Ensemble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CHANSY UPRAVAN</dc:creator>
  <cp:lastModifiedBy>CHANSY UPRAVAN</cp:lastModifiedBy>
  <cp:revision>912</cp:revision>
  <dcterms:created xsi:type="dcterms:W3CDTF">2025-03-01T10:33:39Z</dcterms:created>
  <dcterms:modified xsi:type="dcterms:W3CDTF">2025-04-02T17:32:25Z</dcterms:modified>
</cp:coreProperties>
</file>