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77" r:id="rId2"/>
    <p:sldId id="279" r:id="rId3"/>
    <p:sldId id="259" r:id="rId4"/>
    <p:sldId id="260" r:id="rId5"/>
    <p:sldId id="258" r:id="rId6"/>
    <p:sldId id="285" r:id="rId7"/>
    <p:sldId id="286" r:id="rId8"/>
    <p:sldId id="269" r:id="rId9"/>
    <p:sldId id="282" r:id="rId10"/>
    <p:sldId id="267" r:id="rId11"/>
    <p:sldId id="263" r:id="rId12"/>
    <p:sldId id="284" r:id="rId13"/>
    <p:sldId id="271" r:id="rId14"/>
    <p:sldId id="261" r:id="rId15"/>
    <p:sldId id="283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78"/>
    <a:srgbClr val="F46728"/>
    <a:srgbClr val="008A66"/>
    <a:srgbClr val="00966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5463E5-820D-463F-A07E-C8684F0E45C8}">
  <a:tblStyle styleId="{FB5463E5-820D-463F-A07E-C8684F0E45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3b110dc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3b110dc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>
          <a:extLst>
            <a:ext uri="{FF2B5EF4-FFF2-40B4-BE49-F238E27FC236}">
              <a16:creationId xmlns:a16="http://schemas.microsoft.com/office/drawing/2014/main" id="{27C29EF7-DF90-7759-5A9E-B883A95F7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>
            <a:extLst>
              <a:ext uri="{FF2B5EF4-FFF2-40B4-BE49-F238E27FC236}">
                <a16:creationId xmlns:a16="http://schemas.microsoft.com/office/drawing/2014/main" id="{BFC1F8A4-A63C-93A5-3C62-D17AC8F156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>
            <a:extLst>
              <a:ext uri="{FF2B5EF4-FFF2-40B4-BE49-F238E27FC236}">
                <a16:creationId xmlns:a16="http://schemas.microsoft.com/office/drawing/2014/main" id="{7B712361-06C3-49F8-4030-B25661E895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350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b9a0b07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b9a0b07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46A74D71-0D90-5C7C-4D30-F2F411FB0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33b110dc9_0_6:notes">
            <a:extLst>
              <a:ext uri="{FF2B5EF4-FFF2-40B4-BE49-F238E27FC236}">
                <a16:creationId xmlns:a16="http://schemas.microsoft.com/office/drawing/2014/main" id="{4A919135-EC8E-52AD-D4E9-A9F3D7C822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33b110dc9_0_6:notes">
            <a:extLst>
              <a:ext uri="{FF2B5EF4-FFF2-40B4-BE49-F238E27FC236}">
                <a16:creationId xmlns:a16="http://schemas.microsoft.com/office/drawing/2014/main" id="{895E88F3-FA4D-A3F4-C337-28088CB7D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34062585-6DFC-CEC9-0A69-E2329698B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>
            <a:extLst>
              <a:ext uri="{FF2B5EF4-FFF2-40B4-BE49-F238E27FC236}">
                <a16:creationId xmlns:a16="http://schemas.microsoft.com/office/drawing/2014/main" id="{0000A8AA-1917-2A64-A51D-DD85F9330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>
            <a:extLst>
              <a:ext uri="{FF2B5EF4-FFF2-40B4-BE49-F238E27FC236}">
                <a16:creationId xmlns:a16="http://schemas.microsoft.com/office/drawing/2014/main" id="{A358D896-72D9-FC3A-1FC6-E02131156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97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146E3AA6-B3B8-ECE8-8522-36315A75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>
            <a:extLst>
              <a:ext uri="{FF2B5EF4-FFF2-40B4-BE49-F238E27FC236}">
                <a16:creationId xmlns:a16="http://schemas.microsoft.com/office/drawing/2014/main" id="{4EBE396A-9DA9-4A47-12E2-09838E2B8F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>
            <a:extLst>
              <a:ext uri="{FF2B5EF4-FFF2-40B4-BE49-F238E27FC236}">
                <a16:creationId xmlns:a16="http://schemas.microsoft.com/office/drawing/2014/main" id="{AB457B5D-054F-8DE2-96E1-9D7474BFF6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59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>
          <a:extLst>
            <a:ext uri="{FF2B5EF4-FFF2-40B4-BE49-F238E27FC236}">
              <a16:creationId xmlns:a16="http://schemas.microsoft.com/office/drawing/2014/main" id="{9C1CD32D-2E2B-C76A-8EC3-962E2C74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>
            <a:extLst>
              <a:ext uri="{FF2B5EF4-FFF2-40B4-BE49-F238E27FC236}">
                <a16:creationId xmlns:a16="http://schemas.microsoft.com/office/drawing/2014/main" id="{658DAB38-8794-6715-5CCE-447546174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>
            <a:extLst>
              <a:ext uri="{FF2B5EF4-FFF2-40B4-BE49-F238E27FC236}">
                <a16:creationId xmlns:a16="http://schemas.microsoft.com/office/drawing/2014/main" id="{98D7E805-6AA9-35EF-D646-C3F31AF586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28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ui-ensemble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sso.ouiensemble@g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0" y="1549400"/>
            <a:ext cx="9144000" cy="1677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« THE L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İV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E 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N ACT</a:t>
            </a: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ON »</a:t>
            </a:r>
            <a:b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</a:br>
            <a:r>
              <a:rPr lang="fr-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Yes</a:t>
            </a:r>
            <a:r>
              <a:rPr lang="fr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 Together</a:t>
            </a:r>
            <a:endParaRPr dirty="0"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366500" y="3531875"/>
            <a:ext cx="28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3429000" y="2019300"/>
            <a:ext cx="4927600" cy="27453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lang="en-GB" sz="800" i="1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GB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Missions: 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</a:rPr>
              <a:t>Raise awareness and educating, initiating and undertaking projects, carrying the concept of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 living « </a:t>
            </a:r>
            <a:r>
              <a:rPr lang="en-GB" sz="1800" dirty="0">
                <a:solidFill>
                  <a:srgbClr val="FF66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ging </a:t>
            </a:r>
            <a:r>
              <a:rPr lang="en-GB" sz="1800" dirty="0">
                <a:solidFill>
                  <a:srgbClr val="10B48D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ell </a:t>
            </a:r>
            <a:r>
              <a:rPr lang="en-GB" sz="1800" dirty="0">
                <a:solidFill>
                  <a:srgbClr val="FF66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ogether for a </a:t>
            </a:r>
            <a:r>
              <a:rPr lang="en-GB" sz="1800" dirty="0">
                <a:solidFill>
                  <a:srgbClr val="10B89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ong </a:t>
            </a:r>
            <a:r>
              <a:rPr lang="en-GB" sz="1800" dirty="0">
                <a:solidFill>
                  <a:srgbClr val="FF66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ime ».</a:t>
            </a:r>
            <a:endParaRPr lang="en-GB" sz="1800" i="1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GB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sz="1800" kern="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Respect for ethics, working together in multi-disciplinary teams, offering personalized HR services.</a:t>
            </a:r>
            <a:endParaRPr lang="fr-FR" sz="1800" dirty="0">
              <a:solidFill>
                <a:schemeClr val="bg2">
                  <a:lumMod val="85000"/>
                  <a:lumOff val="15000"/>
                </a:schemeClr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sz="1800" dirty="0">
              <a:solidFill>
                <a:schemeClr val="bg2">
                  <a:lumMod val="85000"/>
                  <a:lumOff val="1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BDB9D9-BE3D-0F10-3CE8-3389C0A20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9300"/>
            <a:ext cx="3488147" cy="2758070"/>
          </a:xfrm>
          <a:prstGeom prst="rect">
            <a:avLst/>
          </a:prstGeom>
        </p:spPr>
      </p:pic>
      <p:sp>
        <p:nvSpPr>
          <p:cNvPr id="2" name="Google Shape;168;p24">
            <a:extLst>
              <a:ext uri="{FF2B5EF4-FFF2-40B4-BE49-F238E27FC236}">
                <a16:creationId xmlns:a16="http://schemas.microsoft.com/office/drawing/2014/main" id="{FB308C8E-CC51-E14F-3D53-A24C5263EC7F}"/>
              </a:ext>
            </a:extLst>
          </p:cNvPr>
          <p:cNvSpPr txBox="1">
            <a:spLocks/>
          </p:cNvSpPr>
          <p:nvPr/>
        </p:nvSpPr>
        <p:spPr>
          <a:xfrm>
            <a:off x="3124200" y="378830"/>
            <a:ext cx="5334000" cy="169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Teaming up with Oui Ensemble </a:t>
            </a: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Entrepreneurs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social innovators, supported by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fair circular economy.</a:t>
            </a:r>
            <a:endParaRPr lang="fr-FR" sz="20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F3A14C-CFCD-D732-EC80-2ECB37E6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602482"/>
            <a:ext cx="3771901" cy="2758014"/>
          </a:xfrm>
          <a:prstGeom prst="rect">
            <a:avLst/>
          </a:prstGeom>
        </p:spPr>
      </p:pic>
      <p:sp>
        <p:nvSpPr>
          <p:cNvPr id="6" name="Google Shape;130;p20"/>
          <p:cNvSpPr txBox="1">
            <a:spLocks/>
          </p:cNvSpPr>
          <p:nvPr/>
        </p:nvSpPr>
        <p:spPr>
          <a:xfrm>
            <a:off x="4013201" y="406400"/>
            <a:ext cx="4584700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endParaRPr lang="fr-FR" sz="30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sz="28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7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as a t</a:t>
            </a: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eam with </a:t>
            </a: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Resources </a:t>
            </a:r>
            <a:endParaRPr lang="fr-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 algn="just">
              <a:buNone/>
            </a:pPr>
            <a:r>
              <a:rPr lang="en-GB" sz="20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sz="2000" b="1" kern="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committed</a:t>
            </a:r>
            <a:r>
              <a:rPr lang="en-GB" sz="2000" b="1" kern="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trained and valued citizens</a:t>
            </a:r>
            <a:r>
              <a:rPr lang="fr-FR" sz="2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r-FR" sz="800" b="1" dirty="0">
              <a:solidFill>
                <a:schemeClr val="bg2">
                  <a:lumMod val="85000"/>
                  <a:lumOff val="15000"/>
                </a:schemeClr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GB" sz="1800" i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Missions:</a:t>
            </a:r>
            <a:r>
              <a:rPr lang="en-GB" sz="1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Remain autonomous and active, have jobs and missions that are valued, receive training, work close to home.</a:t>
            </a:r>
            <a:endParaRPr lang="fr-FR" sz="1800" dirty="0"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en-GB" sz="1800" i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GB" sz="18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Delay dependency, avoid illegal channels, earn a decent income, stay connected without isolation</a:t>
            </a:r>
            <a:r>
              <a:rPr lang="fr-FR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800" dirty="0">
              <a:solidFill>
                <a:schemeClr val="bg2">
                  <a:lumMod val="85000"/>
                  <a:lumOff val="1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endParaRPr lang="fr-FR" sz="18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Lato"/>
              <a:buNone/>
            </a:pPr>
            <a:endParaRPr lang="fr-FR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600"/>
              </a:spcBef>
              <a:buFont typeface="Lato"/>
              <a:buNone/>
            </a:pPr>
            <a:endParaRPr lang="fr-FR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77453095-FCFB-A081-98AE-50E0F834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>
            <a:extLst>
              <a:ext uri="{FF2B5EF4-FFF2-40B4-BE49-F238E27FC236}">
                <a16:creationId xmlns:a16="http://schemas.microsoft.com/office/drawing/2014/main" id="{EA438A2B-1EE8-DD0D-5E59-F727AF0487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7600" y="381000"/>
            <a:ext cx="5023556" cy="47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7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as a t</a:t>
            </a: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eam with </a:t>
            </a:r>
          </a:p>
          <a:p>
            <a:pPr marL="0" indent="0">
              <a:buNone/>
            </a:pPr>
            <a:r>
              <a:rPr lang="en-GB" sz="27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 HR Beneficiaries </a:t>
            </a:r>
          </a:p>
          <a:p>
            <a:pPr marL="0" indent="0">
              <a:buNone/>
            </a:pPr>
            <a:r>
              <a:rPr lang="fr-FR" sz="2700" b="1" dirty="0">
                <a:solidFill>
                  <a:schemeClr val="dk1"/>
                </a:solidFill>
                <a:latin typeface="Raleway" pitchFamily="2" charset="0"/>
              </a:rPr>
              <a:t>Individuals and Businesses</a:t>
            </a:r>
            <a:endParaRPr lang="fr" sz="27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Ethical HR services of high quality, meeting individualized needs</a:t>
            </a:r>
            <a:r>
              <a:rPr lang="fr-FR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Raleway" pitchFamily="2" charset="0"/>
              </a:rPr>
              <a:t>.</a:t>
            </a:r>
          </a:p>
          <a:p>
            <a:pPr marL="0" indent="0">
              <a:buNone/>
            </a:pPr>
            <a:endParaRPr lang="fr-FR" sz="800" b="1" dirty="0">
              <a:solidFill>
                <a:schemeClr val="bg2">
                  <a:lumMod val="75000"/>
                  <a:lumOff val="25000"/>
                </a:schemeClr>
              </a:solidFill>
              <a:latin typeface="Raleway" pitchFamily="2" charset="0"/>
            </a:endParaRPr>
          </a:p>
          <a:p>
            <a:pPr marL="631825" indent="-285750" algn="just">
              <a:buSzPct val="130000"/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Missions:</a:t>
            </a:r>
            <a:r>
              <a:rPr lang="en-GB" sz="180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in the solidarity network, receive ethical services of high quality</a:t>
            </a:r>
            <a:r>
              <a:rPr lang="fr-FR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Raleway" pitchFamily="2" charset="0"/>
              </a:rPr>
              <a:t>.</a:t>
            </a:r>
          </a:p>
          <a:p>
            <a:pPr marL="631825" indent="-285750" algn="just">
              <a:buSzPct val="130000"/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Requirements: </a:t>
            </a:r>
            <a:r>
              <a:rPr lang="en-US" sz="1800" dirty="0"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Simplicity of service management, building relationships based on trust, being able to finance the services received.</a:t>
            </a:r>
            <a:endParaRPr lang="fr-FR" sz="1800" b="1" dirty="0">
              <a:solidFill>
                <a:schemeClr val="bg2">
                  <a:lumMod val="85000"/>
                  <a:lumOff val="1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700" dirty="0">
              <a:solidFill>
                <a:schemeClr val="dk1"/>
              </a:solidFill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  <a:latin typeface="Raleway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AC4251-E900-4F98-5029-5D53A05E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0100"/>
            <a:ext cx="3729803" cy="25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0" y="495300"/>
            <a:ext cx="4492626" cy="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fr-FR" sz="28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0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FRANCE </a:t>
            </a:r>
            <a:r>
              <a:rPr lang="fr-FR" sz="30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fr-FR" sz="30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LAOS</a:t>
            </a:r>
            <a:br>
              <a:rPr lang="fr-FR" sz="32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0" dirty="0">
              <a:solidFill>
                <a:schemeClr val="lt2"/>
              </a:solidFill>
              <a:latin typeface="Raleway" pitchFamily="2" charset="0"/>
            </a:endParaRPr>
          </a:p>
        </p:txBody>
      </p:sp>
      <p:sp>
        <p:nvSpPr>
          <p:cNvPr id="2" name="Google Shape;205;p28">
            <a:extLst>
              <a:ext uri="{FF2B5EF4-FFF2-40B4-BE49-F238E27FC236}">
                <a16:creationId xmlns:a16="http://schemas.microsoft.com/office/drawing/2014/main" id="{099416A1-9C57-DCDB-A38A-50903890DF81}"/>
              </a:ext>
            </a:extLst>
          </p:cNvPr>
          <p:cNvSpPr txBox="1">
            <a:spLocks/>
          </p:cNvSpPr>
          <p:nvPr/>
        </p:nvSpPr>
        <p:spPr>
          <a:xfrm>
            <a:off x="49600" y="1155700"/>
            <a:ext cx="4408100" cy="378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2600" b="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en-GB" sz="2600" b="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</a:t>
            </a:r>
            <a:r>
              <a:rPr lang="en-GB" sz="2600" b="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ocial </a:t>
            </a:r>
            <a:r>
              <a:rPr lang="en-GB" sz="2600" b="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ntrepreneurs apply a specific management method within each neighborhood, working in </a:t>
            </a:r>
          </a:p>
          <a:p>
            <a:r>
              <a:rPr lang="en-GB" sz="26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spirit of companionship with third places adapted to the territories.</a:t>
            </a:r>
            <a:endParaRPr lang="fr-FR" sz="2600" b="0" dirty="0">
              <a:solidFill>
                <a:schemeClr val="bg2">
                  <a:lumMod val="85000"/>
                  <a:lumOff val="1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600" b="0" dirty="0">
              <a:solidFill>
                <a:schemeClr val="bg2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pic>
        <p:nvPicPr>
          <p:cNvPr id="1026" name="Picture 2" descr="Carte touristique du Laos : quelles destinations à visiter ...">
            <a:extLst>
              <a:ext uri="{FF2B5EF4-FFF2-40B4-BE49-F238E27FC236}">
                <a16:creationId xmlns:a16="http://schemas.microsoft.com/office/drawing/2014/main" id="{38DFDAA5-2DC6-5BE1-0A6D-20E1C4CC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4" y="183757"/>
            <a:ext cx="2974676" cy="27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e de France géographique">
            <a:extLst>
              <a:ext uri="{FF2B5EF4-FFF2-40B4-BE49-F238E27FC236}">
                <a16:creationId xmlns:a16="http://schemas.microsoft.com/office/drawing/2014/main" id="{26CC7433-74FF-FDC7-37EB-47D29E85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51374"/>
            <a:ext cx="2892424" cy="28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39700" y="749300"/>
            <a:ext cx="4343400" cy="3169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fr" sz="2900" dirty="0">
                <a:solidFill>
                  <a:srgbClr val="F46728"/>
                </a:solidFill>
              </a:rPr>
            </a:br>
            <a:r>
              <a:rPr lang="fr" sz="2900" dirty="0">
                <a:solidFill>
                  <a:srgbClr val="F46728"/>
                </a:solidFill>
              </a:rPr>
              <a:t>IMPACT ET B</a:t>
            </a:r>
            <a:r>
              <a:rPr lang="fr-FR" sz="2900" dirty="0">
                <a:solidFill>
                  <a:srgbClr val="F46728"/>
                </a:solidFill>
              </a:rPr>
              <a:t>E</a:t>
            </a:r>
            <a:r>
              <a:rPr lang="fr" sz="2900" dirty="0">
                <a:solidFill>
                  <a:srgbClr val="F46728"/>
                </a:solidFill>
              </a:rPr>
              <a:t>N</a:t>
            </a:r>
            <a:r>
              <a:rPr lang="fr-FR" sz="2900" dirty="0">
                <a:solidFill>
                  <a:srgbClr val="F46728"/>
                </a:solidFill>
              </a:rPr>
              <a:t>E</a:t>
            </a:r>
            <a:r>
              <a:rPr lang="fr" sz="2900" dirty="0">
                <a:solidFill>
                  <a:srgbClr val="F46728"/>
                </a:solidFill>
              </a:rPr>
              <a:t>F</a:t>
            </a:r>
            <a:r>
              <a:rPr lang="fr-FR" sz="2900" dirty="0">
                <a:solidFill>
                  <a:srgbClr val="F46728"/>
                </a:solidFill>
              </a:rPr>
              <a:t>İ</a:t>
            </a:r>
            <a:r>
              <a:rPr lang="fr" sz="2900" dirty="0">
                <a:solidFill>
                  <a:srgbClr val="F46728"/>
                </a:solidFill>
              </a:rPr>
              <a:t>TS</a:t>
            </a:r>
            <a:br>
              <a:rPr lang="fr" sz="2400" b="0" dirty="0">
                <a:solidFill>
                  <a:schemeClr val="dk2"/>
                </a:solidFill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r>
              <a:rPr lang="en-GB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public interest project </a:t>
            </a:r>
            <a:r>
              <a:rPr lang="en-GB" sz="2800" b="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en-GB" sz="2800" b="0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b="0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create a solidarity network for an inclusive and sustainable future. </a:t>
            </a:r>
            <a:b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" sz="2400" b="0" dirty="0">
                <a:solidFill>
                  <a:schemeClr val="dk2"/>
                </a:solidFill>
              </a:rPr>
            </a:br>
            <a:endParaRPr sz="2400" b="0" dirty="0">
              <a:solidFill>
                <a:schemeClr val="dk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E63B2D-9EF9-B863-FB27-134F8968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837" y="614934"/>
            <a:ext cx="4072663" cy="39136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7CA80129-46C1-D4FE-5864-28E47B874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>
            <a:extLst>
              <a:ext uri="{FF2B5EF4-FFF2-40B4-BE49-F238E27FC236}">
                <a16:creationId xmlns:a16="http://schemas.microsoft.com/office/drawing/2014/main" id="{E5779006-0847-7725-92C4-C0332523C3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571500"/>
            <a:ext cx="7772400" cy="2069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D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İSCOVER HOW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 OU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 ENSEMBLE R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E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VOLUT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ON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ZES SOC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AL 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NCLUS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ON</a:t>
            </a:r>
            <a:b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</a:b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AND MA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NTA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NG ACT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V</a:t>
            </a:r>
            <a:r>
              <a:rPr lang="fr-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İ</a:t>
            </a:r>
            <a: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  <a:t>TY</a:t>
            </a:r>
            <a:br>
              <a:rPr lang="fr" sz="3200" dirty="0">
                <a:latin typeface="Raleway" pitchFamily="2" charset="0"/>
                <a:ea typeface="Trebuchet MS"/>
                <a:cs typeface="Trebuchet MS"/>
                <a:sym typeface="Trebuchet MS"/>
              </a:rPr>
            </a:br>
            <a:r>
              <a:rPr lang="en-GB" sz="32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THROUGHOUT L</a:t>
            </a:r>
            <a:r>
              <a:rPr lang="en-GB" sz="3200" dirty="0">
                <a:effectLst/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İ</a:t>
            </a:r>
            <a:r>
              <a:rPr lang="en-GB" sz="32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br>
              <a:rPr lang="fr-F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3200" dirty="0">
              <a:latin typeface="Raleway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4">
            <a:extLst>
              <a:ext uri="{FF2B5EF4-FFF2-40B4-BE49-F238E27FC236}">
                <a16:creationId xmlns:a16="http://schemas.microsoft.com/office/drawing/2014/main" id="{A6739250-2BFB-33B0-0ED1-BE66E6D28C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43943" y="4251220"/>
            <a:ext cx="5646057" cy="5555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sz="1100" dirty="0">
              <a:latin typeface="Trebuchet MS" panose="020B0603020202020204" pitchFamily="34" charset="0"/>
            </a:endParaRPr>
          </a:p>
          <a:p>
            <a:pPr marL="0" indent="0" algn="r"/>
            <a:endParaRPr lang="fr-FR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r"/>
            <a:endParaRPr lang="fr-FR" dirty="0">
              <a:solidFill>
                <a:schemeClr val="bg1"/>
              </a:solidFill>
              <a:latin typeface="Raleway" pitchFamily="2" charset="0"/>
            </a:endParaRPr>
          </a:p>
          <a:p>
            <a:pPr marL="0" indent="0" algn="r"/>
            <a:r>
              <a:rPr lang="fr-FR" sz="2400" b="1" dirty="0">
                <a:solidFill>
                  <a:schemeClr val="bg1"/>
                </a:solidFill>
                <a:latin typeface="Raleway" pitchFamily="2" charset="0"/>
              </a:rPr>
              <a:t>Web site : </a:t>
            </a:r>
            <a:r>
              <a:rPr lang="fr-FR" sz="2400" b="1" i="0" dirty="0">
                <a:solidFill>
                  <a:srgbClr val="0070C0"/>
                </a:solidFill>
                <a:effectLst/>
                <a:latin typeface="Raleway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Oui-Ensemble.org</a:t>
            </a:r>
            <a:endParaRPr lang="fr-FR" sz="2400" b="1" i="0" dirty="0">
              <a:solidFill>
                <a:srgbClr val="0070C0"/>
              </a:solidFill>
              <a:effectLst/>
              <a:latin typeface="Raleway" pitchFamily="2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0" name="Google Shape;80;p14">
            <a:extLst>
              <a:ext uri="{FF2B5EF4-FFF2-40B4-BE49-F238E27FC236}">
                <a16:creationId xmlns:a16="http://schemas.microsoft.com/office/drawing/2014/main" id="{59BD4A4E-C8AC-6328-0E27-65EDE6D1D78C}"/>
              </a:ext>
            </a:extLst>
          </p:cNvPr>
          <p:cNvSpPr txBox="1"/>
          <p:nvPr/>
        </p:nvSpPr>
        <p:spPr>
          <a:xfrm>
            <a:off x="6366500" y="3531875"/>
            <a:ext cx="28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Google Shape;187;p26">
            <a:extLst>
              <a:ext uri="{FF2B5EF4-FFF2-40B4-BE49-F238E27FC236}">
                <a16:creationId xmlns:a16="http://schemas.microsoft.com/office/drawing/2014/main" id="{D43D5AEB-E322-89C7-D3FE-831DAEBFC6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830882"/>
            <a:ext cx="8293100" cy="12839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8FC067-1763-E1D8-5A66-E2D24D962EB8}"/>
              </a:ext>
            </a:extLst>
          </p:cNvPr>
          <p:cNvSpPr txBox="1"/>
          <p:nvPr/>
        </p:nvSpPr>
        <p:spPr>
          <a:xfrm>
            <a:off x="850900" y="2970540"/>
            <a:ext cx="746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us to learn more! </a:t>
            </a:r>
            <a:endParaRPr lang="fr-FR" sz="2800" b="1" dirty="0">
              <a:solidFill>
                <a:schemeClr val="bg2"/>
              </a:solidFill>
              <a:latin typeface="Raleway" pitchFamily="2" charset="0"/>
            </a:endParaRPr>
          </a:p>
          <a:p>
            <a:pPr marL="0" indent="0"/>
            <a:r>
              <a:rPr lang="fr-FR" sz="2600" b="1" dirty="0">
                <a:solidFill>
                  <a:schemeClr val="bg2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Email :</a:t>
            </a:r>
            <a:r>
              <a:rPr lang="fr-FR" sz="2600" b="1" dirty="0"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600" b="1" u="sng" dirty="0">
                <a:solidFill>
                  <a:srgbClr val="0000FF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asso.ouiensemble@gmail.com</a:t>
            </a:r>
            <a:endParaRPr lang="fr-FR" sz="2600" b="1" dirty="0"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7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4" y="508950"/>
            <a:ext cx="797322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3600" dirty="0">
                <a:solidFill>
                  <a:schemeClr val="dk1"/>
                </a:solidFill>
                <a:latin typeface="Raleway" pitchFamily="2" charset="0"/>
              </a:rPr>
              <a:t>Project context</a:t>
            </a:r>
            <a:br>
              <a:rPr lang="fr" sz="3600" dirty="0">
                <a:solidFill>
                  <a:schemeClr val="dk1"/>
                </a:solidFill>
              </a:rPr>
            </a:br>
            <a:endParaRPr sz="3600"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4" y="1841500"/>
            <a:ext cx="5789870" cy="1123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fr-FR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Together, we can create a better future for everyone!</a:t>
            </a:r>
            <a:r>
              <a:rPr lang="fr-FR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sz="2800" dirty="0">
              <a:latin typeface="Raleway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" name="Google Shape;81;p14">
            <a:extLst>
              <a:ext uri="{FF2B5EF4-FFF2-40B4-BE49-F238E27FC236}">
                <a16:creationId xmlns:a16="http://schemas.microsoft.com/office/drawing/2014/main" id="{07944385-9C04-E02D-AAAA-AA115498C6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742" y="2491613"/>
            <a:ext cx="2956550" cy="207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83100" y="642256"/>
            <a:ext cx="8631600" cy="3676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fr" dirty="0"/>
            </a:br>
            <a:r>
              <a:rPr lang="en-GB" sz="54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what new </a:t>
            </a:r>
            <a:br>
              <a:rPr lang="en-GB" sz="54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54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Product-Service</a:t>
            </a:r>
            <a:r>
              <a:rPr lang="en-GB" sz="54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"? </a:t>
            </a:r>
            <a:r>
              <a:rPr lang="fr" sz="5400" dirty="0">
                <a:solidFill>
                  <a:schemeClr val="bg1"/>
                </a:solidFill>
                <a:latin typeface="Raleway" pitchFamily="2" charset="0"/>
              </a:rPr>
              <a:t>  </a:t>
            </a:r>
            <a:endParaRPr sz="540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01601" y="584200"/>
            <a:ext cx="8874602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400" dirty="0">
                <a:solidFill>
                  <a:schemeClr val="accent5"/>
                </a:solidFill>
              </a:rPr>
              <a:t>None!</a:t>
            </a:r>
            <a:br>
              <a:rPr lang="fr-FR" sz="1800" b="1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D62DD1AC-442A-D803-8E93-225424EEB044}"/>
              </a:ext>
            </a:extLst>
          </p:cNvPr>
          <p:cNvSpPr txBox="1">
            <a:spLocks/>
          </p:cNvSpPr>
          <p:nvPr/>
        </p:nvSpPr>
        <p:spPr>
          <a:xfrm>
            <a:off x="15397" y="2819400"/>
            <a:ext cx="9113206" cy="1003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en-GB" sz="36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Aging Well Together </a:t>
            </a:r>
            <a:r>
              <a:rPr lang="en-GB" sz="36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Long Time</a:t>
            </a:r>
            <a: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fr-FR" sz="36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6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B810C97F-A21B-2B9F-FBE3-145E0040BB8C}"/>
              </a:ext>
            </a:extLst>
          </p:cNvPr>
          <p:cNvSpPr txBox="1">
            <a:spLocks/>
          </p:cNvSpPr>
          <p:nvPr/>
        </p:nvSpPr>
        <p:spPr>
          <a:xfrm>
            <a:off x="0" y="1612900"/>
            <a:ext cx="9128603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36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reinvented a Network Organization with principles for </a:t>
            </a:r>
            <a:endParaRPr lang="fr-FR" sz="36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00" y="0"/>
            <a:ext cx="7848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1689100" y="420697"/>
            <a:ext cx="6248400" cy="64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Principles: </a:t>
            </a:r>
            <a:endParaRPr sz="3200" b="1" dirty="0">
              <a:solidFill>
                <a:srgbClr val="008A66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4294967295"/>
          </p:nvPr>
        </p:nvSpPr>
        <p:spPr>
          <a:xfrm>
            <a:off x="1790700" y="977900"/>
            <a:ext cx="6057900" cy="3606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-GB" sz="24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en-GB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project </a:t>
            </a:r>
            <a:r>
              <a:rPr lang="en-GB" sz="2000" dirty="0">
                <a:solidFill>
                  <a:schemeClr val="bg2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en-GB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inclusion and diversity for a </a:t>
            </a:r>
            <a:r>
              <a:rPr lang="en-GB" sz="2000" dirty="0">
                <a:solidFill>
                  <a:schemeClr val="bg2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fairer </a:t>
            </a:r>
            <a:r>
              <a:rPr lang="en-GB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fr" sz="2000" dirty="0">
                <a:solidFill>
                  <a:schemeClr val="bg2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.</a:t>
            </a:r>
            <a:endParaRPr sz="2000" dirty="0">
              <a:solidFill>
                <a:schemeClr val="bg2"/>
              </a:solidFill>
              <a:latin typeface="Raleway" pitchFamily="2" charset="0"/>
              <a:ea typeface="Raleway"/>
              <a:cs typeface="Raleway"/>
              <a:sym typeface="Raleway"/>
            </a:endParaRPr>
          </a:p>
          <a:p>
            <a:pPr indent="-317500">
              <a:lnSpc>
                <a:spcPct val="100000"/>
              </a:lnSpc>
              <a:spcBef>
                <a:spcPts val="700"/>
              </a:spcBef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-GB" sz="24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Solidarity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en-GB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project emphasizes solidarity and mutual aid for a better future</a:t>
            </a:r>
            <a:r>
              <a:rPr lang="fr-FR" sz="20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Raleway" pitchFamily="2" charset="0"/>
              <a:ea typeface="Raleway"/>
              <a:cs typeface="Raleway"/>
              <a:sym typeface="Raleway"/>
            </a:endParaRPr>
          </a:p>
          <a:p>
            <a:pPr indent="-31750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fr" sz="2400" b="1" dirty="0">
                <a:solidFill>
                  <a:schemeClr val="dk1"/>
                </a:solidFill>
                <a:latin typeface="Raleway" pitchFamily="2" charset="0"/>
                <a:ea typeface="Raleway"/>
                <a:cs typeface="Raleway"/>
                <a:sym typeface="Raleway"/>
              </a:rPr>
              <a:t>Progress</a:t>
            </a:r>
            <a:br>
              <a:rPr lang="fr" sz="1400" dirty="0">
                <a:latin typeface="Raleway" pitchFamily="2" charset="0"/>
                <a:ea typeface="Raleway"/>
                <a:cs typeface="Raleway"/>
                <a:sym typeface="Raleway"/>
              </a:rPr>
            </a:br>
            <a:r>
              <a:rPr lang="fr-FR" sz="2000" dirty="0">
                <a:solidFill>
                  <a:srgbClr val="F46728"/>
                </a:solidFill>
                <a:latin typeface="Raleway" pitchFamily="2" charset="0"/>
                <a:ea typeface="Raleway"/>
                <a:cs typeface="Times New Roman" panose="02020603050405020304" pitchFamily="18" charset="0"/>
                <a:sym typeface="Raleway"/>
              </a:rPr>
              <a:t>O</a:t>
            </a:r>
            <a:r>
              <a:rPr lang="fr-FR" sz="2000" dirty="0">
                <a:solidFill>
                  <a:schemeClr val="bg2"/>
                </a:solidFill>
                <a:latin typeface="Raleway" pitchFamily="2" charset="0"/>
                <a:ea typeface="Raleway"/>
                <a:cs typeface="Times New Roman" panose="02020603050405020304" pitchFamily="18" charset="0"/>
                <a:sym typeface="Raleway"/>
              </a:rPr>
              <a:t>ui </a:t>
            </a:r>
            <a:r>
              <a:rPr lang="fr-FR" sz="2000" dirty="0">
                <a:solidFill>
                  <a:srgbClr val="008A66"/>
                </a:solidFill>
                <a:latin typeface="Raleway" pitchFamily="2" charset="0"/>
                <a:ea typeface="Raleway"/>
                <a:cs typeface="Times New Roman" panose="02020603050405020304" pitchFamily="18" charset="0"/>
                <a:sym typeface="Raleway"/>
              </a:rPr>
              <a:t>E</a:t>
            </a:r>
            <a:r>
              <a:rPr lang="fr-FR" sz="2000" dirty="0">
                <a:solidFill>
                  <a:schemeClr val="bg2"/>
                </a:solidFill>
                <a:latin typeface="Raleway" pitchFamily="2" charset="0"/>
                <a:ea typeface="Raleway"/>
                <a:cs typeface="Times New Roman" panose="02020603050405020304" pitchFamily="18" charset="0"/>
                <a:sym typeface="Raleway"/>
              </a:rPr>
              <a:t>nsemble </a:t>
            </a:r>
            <a:r>
              <a:rPr lang="en-GB" sz="2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aims to build a better future for all based on social and economic progress.</a:t>
            </a:r>
            <a:endParaRPr lang="fr-FR" sz="2000" dirty="0">
              <a:solidFill>
                <a:schemeClr val="bg2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C6539EEA-D725-1114-E50D-60E2760E4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>
            <a:extLst>
              <a:ext uri="{FF2B5EF4-FFF2-40B4-BE49-F238E27FC236}">
                <a16:creationId xmlns:a16="http://schemas.microsoft.com/office/drawing/2014/main" id="{5D5E61DB-ED05-3214-9EEE-C6BE37865B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" y="1371600"/>
            <a:ext cx="8890000" cy="1085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 to the volume of problems and the lack of funding to solve them!</a:t>
            </a:r>
            <a:endParaRPr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3B02150D-9B0C-1FB7-0461-85C943790C37}"/>
              </a:ext>
            </a:extLst>
          </p:cNvPr>
          <p:cNvSpPr txBox="1">
            <a:spLocks/>
          </p:cNvSpPr>
          <p:nvPr/>
        </p:nvSpPr>
        <p:spPr>
          <a:xfrm>
            <a:off x="114300" y="254000"/>
            <a:ext cx="88900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54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this project</a:t>
            </a:r>
            <a:r>
              <a:rPr lang="fr-FR" sz="54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fr-FR" sz="32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A54A4BC0-B83F-2A7C-8151-DC5E483958D7}"/>
              </a:ext>
            </a:extLst>
          </p:cNvPr>
          <p:cNvSpPr txBox="1">
            <a:spLocks/>
          </p:cNvSpPr>
          <p:nvPr/>
        </p:nvSpPr>
        <p:spPr>
          <a:xfrm>
            <a:off x="0" y="2686050"/>
            <a:ext cx="9156700" cy="1936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establishing a different form of cooperation, both locally and nationally and internationally, to "Work differently," "Live with dignity," </a:t>
            </a:r>
          </a:p>
          <a:p>
            <a:pPr algn="ctr"/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"Age peacefully."</a:t>
            </a:r>
            <a:endParaRPr lang="fr-FR" sz="2800" dirty="0"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fr-FR" sz="24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5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A66">
            <a:alpha val="95000"/>
          </a:srgbClr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9B8DFC41-FBE9-2E92-1C15-D2F73BDB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>
            <a:extLst>
              <a:ext uri="{FF2B5EF4-FFF2-40B4-BE49-F238E27FC236}">
                <a16:creationId xmlns:a16="http://schemas.microsoft.com/office/drawing/2014/main" id="{F287D674-FBE0-D792-B23A-2F6AA68DED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" y="1381478"/>
            <a:ext cx="88900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670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Pragmatic and realistic Social Entrepreneurs first and foremost</a:t>
            </a:r>
            <a:r>
              <a:rPr lang="fr-FR" sz="3600" dirty="0">
                <a:effectLst/>
                <a:latin typeface="Raleway" pitchFamily="2" charset="0"/>
                <a:ea typeface="Times New Roman" panose="02020603050405020304" pitchFamily="18" charset="0"/>
              </a:rPr>
              <a:t>!</a:t>
            </a:r>
            <a:endParaRPr sz="36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Google Shape;102;p17">
            <a:extLst>
              <a:ext uri="{FF2B5EF4-FFF2-40B4-BE49-F238E27FC236}">
                <a16:creationId xmlns:a16="http://schemas.microsoft.com/office/drawing/2014/main" id="{A1F840ED-CFC5-B73D-76E2-24DE8FBCFCA3}"/>
              </a:ext>
            </a:extLst>
          </p:cNvPr>
          <p:cNvSpPr txBox="1">
            <a:spLocks/>
          </p:cNvSpPr>
          <p:nvPr/>
        </p:nvSpPr>
        <p:spPr>
          <a:xfrm>
            <a:off x="114300" y="254000"/>
            <a:ext cx="8890000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GB" sz="5400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are we</a:t>
            </a:r>
            <a:r>
              <a:rPr lang="fr-FR" sz="54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fr-FR" sz="54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2800" dirty="0">
                <a:solidFill>
                  <a:schemeClr val="bg1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b="0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3" name="Google Shape;102;p17">
            <a:extLst>
              <a:ext uri="{FF2B5EF4-FFF2-40B4-BE49-F238E27FC236}">
                <a16:creationId xmlns:a16="http://schemas.microsoft.com/office/drawing/2014/main" id="{A23D55F9-D443-ECBE-42F8-BAD6CFC5AB29}"/>
              </a:ext>
            </a:extLst>
          </p:cNvPr>
          <p:cNvSpPr txBox="1">
            <a:spLocks/>
          </p:cNvSpPr>
          <p:nvPr/>
        </p:nvSpPr>
        <p:spPr>
          <a:xfrm>
            <a:off x="457200" y="2758719"/>
            <a:ext cx="8331200" cy="180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723900" indent="-355600" algn="just"/>
            <a:r>
              <a:rPr lang="fr-FR" sz="2800" dirty="0">
                <a:latin typeface="Raleway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know that a future can only be possible under the condition of </a:t>
            </a:r>
            <a:r>
              <a:rPr lang="fr-FR" sz="2800" u="dotted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new ethics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must materialize through the </a:t>
            </a:r>
            <a:r>
              <a:rPr lang="fr-FR" sz="2800" u="dotted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securing</a:t>
            </a:r>
            <a:r>
              <a:rPr lang="en-GB" sz="28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human resources</a:t>
            </a:r>
            <a:r>
              <a:rPr lang="fr-FR" sz="2800" dirty="0">
                <a:effectLst/>
                <a:latin typeface="Raleway" pitchFamily="2" charset="0"/>
                <a:ea typeface="Times New Roman" panose="02020603050405020304" pitchFamily="18" charset="0"/>
              </a:rPr>
              <a:t>.</a:t>
            </a:r>
            <a:endParaRPr lang="fr-FR" sz="2800" b="0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3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44" y="162737"/>
            <a:ext cx="8421512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990600" y="2788355"/>
            <a:ext cx="7188200" cy="166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rgbClr val="F46728"/>
              </a:solidFill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Cooperation in unison </a:t>
            </a:r>
          </a:p>
          <a:p>
            <a:pPr algn="ctr"/>
            <a:r>
              <a:rPr lang="en-US" sz="3000" dirty="0">
                <a:solidFill>
                  <a:schemeClr val="bg2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service of living beings, between developed and developing countries</a:t>
            </a:r>
            <a:endParaRPr lang="fr-FR" sz="3000" dirty="0">
              <a:solidFill>
                <a:schemeClr val="bg2"/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4294967295"/>
          </p:nvPr>
        </p:nvSpPr>
        <p:spPr>
          <a:xfrm>
            <a:off x="1689100" y="547506"/>
            <a:ext cx="5765800" cy="231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r-FR" sz="4400" b="1" dirty="0">
                <a:solidFill>
                  <a:srgbClr val="008A66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44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fr-FR" sz="44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solidFill>
                  <a:srgbClr val="F46728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4400" b="1" dirty="0">
                <a:solidFill>
                  <a:schemeClr val="bg2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</a:t>
            </a:r>
            <a:r>
              <a:rPr lang="fr-FR" sz="44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800" b="1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2800" b="1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romotes social inclusion and activity at all ages, helping everyone to stay active</a:t>
            </a:r>
            <a:endParaRPr lang="fr-FR" sz="2800" b="1" dirty="0">
              <a:solidFill>
                <a:schemeClr val="bg2">
                  <a:lumMod val="85000"/>
                  <a:lumOff val="15000"/>
                </a:schemeClr>
              </a:solidFill>
              <a:effectLst/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92">
          <a:extLst>
            <a:ext uri="{FF2B5EF4-FFF2-40B4-BE49-F238E27FC236}">
              <a16:creationId xmlns:a16="http://schemas.microsoft.com/office/drawing/2014/main" id="{102D01EC-4299-0D55-5357-8EA63CF3C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3D400F7-E56E-4F09-DF53-7062FD1A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77920" cy="2679699"/>
          </a:xfrm>
          <a:prstGeom prst="rect">
            <a:avLst/>
          </a:prstGeom>
        </p:spPr>
      </p:pic>
      <p:pic>
        <p:nvPicPr>
          <p:cNvPr id="6" name="Google Shape;121;p19">
            <a:extLst>
              <a:ext uri="{FF2B5EF4-FFF2-40B4-BE49-F238E27FC236}">
                <a16:creationId xmlns:a16="http://schemas.microsoft.com/office/drawing/2014/main" id="{637A8624-79D0-455E-F481-4C63AB1988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500" y="0"/>
            <a:ext cx="666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7DC5698-F43B-7710-B168-83813393B4B5}"/>
              </a:ext>
            </a:extLst>
          </p:cNvPr>
          <p:cNvSpPr txBox="1"/>
          <p:nvPr/>
        </p:nvSpPr>
        <p:spPr>
          <a:xfrm>
            <a:off x="3073400" y="406400"/>
            <a:ext cx="57023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</a:t>
            </a:r>
            <a:r>
              <a:rPr lang="en-US" sz="2400" dirty="0">
                <a:solidFill>
                  <a:srgbClr val="00A27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nsemble networked organization cannot meet the commitments of its “</a:t>
            </a:r>
            <a:r>
              <a:rPr lang="en-US" sz="2400" dirty="0">
                <a:solidFill>
                  <a:srgbClr val="F46728"/>
                </a:solidFill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Resources Recipe</a:t>
            </a:r>
            <a:r>
              <a:rPr lang="en-US" sz="24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linked to environmental and climate issues for a sustainable future, only with a SİRH.</a:t>
            </a:r>
            <a:r>
              <a:rPr lang="en-GB" sz="24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GB" sz="1600" dirty="0"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“HR Recipe” is conceived using a bottom-up approach, i.e. ideas and initiatives come from the bottom up, including the Human-centered marketing approach </a:t>
            </a:r>
          </a:p>
          <a:p>
            <a:pPr algn="ctr"/>
            <a:r>
              <a:rPr lang="en-US" sz="20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use of a global, cross-functional </a:t>
            </a:r>
          </a:p>
          <a:p>
            <a:pPr algn="ctr"/>
            <a:r>
              <a:rPr lang="en-US" sz="2000" dirty="0">
                <a:latin typeface="Raleway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design process.</a:t>
            </a:r>
            <a:endParaRPr lang="en-GB" sz="2000" dirty="0">
              <a:latin typeface="Raleway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84566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609</Words>
  <Application>Microsoft Office PowerPoint</Application>
  <PresentationFormat>Affichage à l'écran (16:9)</PresentationFormat>
  <Paragraphs>98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Raleway</vt:lpstr>
      <vt:lpstr>Trebuchet MS</vt:lpstr>
      <vt:lpstr>Calibri</vt:lpstr>
      <vt:lpstr>Lato</vt:lpstr>
      <vt:lpstr>Arial</vt:lpstr>
      <vt:lpstr>Swiss</vt:lpstr>
      <vt:lpstr>« THE LİVE İN ACTİON » Yes Together</vt:lpstr>
      <vt:lpstr>Project context </vt:lpstr>
      <vt:lpstr> With what new  "Product-Service"?   </vt:lpstr>
      <vt:lpstr>None! </vt:lpstr>
      <vt:lpstr>Présentation PowerPoint</vt:lpstr>
      <vt:lpstr>Due to the volume of problems and the lack of funding to solve them!</vt:lpstr>
      <vt:lpstr>Pragmatic and realistic Social Entrepreneurs first and foremost!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In FRANCE and LAOS  </vt:lpstr>
      <vt:lpstr> IMPACT ET BENEFİTS   The public interest project Oui Ensemble create a solidarity network for an inclusive and sustainable future.   </vt:lpstr>
      <vt:lpstr>DİSCOVER HOW OUİ ENSEMBLE REVOLUTİONİZES SOCİAL İNCLUSİON AND MAİNTAİNİNG ACTİVİTY THROUGHOUT LİFE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CHANSY UPRAVAN</cp:lastModifiedBy>
  <cp:revision>89</cp:revision>
  <dcterms:modified xsi:type="dcterms:W3CDTF">2025-03-22T07:39:41Z</dcterms:modified>
</cp:coreProperties>
</file>